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2"/>
  </p:notesMasterIdLst>
  <p:sldIdLst>
    <p:sldId id="256" r:id="rId4"/>
    <p:sldId id="272" r:id="rId5"/>
    <p:sldId id="274" r:id="rId6"/>
    <p:sldId id="275" r:id="rId7"/>
    <p:sldId id="276" r:id="rId8"/>
    <p:sldId id="277" r:id="rId9"/>
    <p:sldId id="259" r:id="rId10"/>
    <p:sldId id="278" r:id="rId11"/>
    <p:sldId id="258" r:id="rId12"/>
    <p:sldId id="257" r:id="rId13"/>
    <p:sldId id="262" r:id="rId14"/>
    <p:sldId id="279" r:id="rId15"/>
    <p:sldId id="265" r:id="rId16"/>
    <p:sldId id="280" r:id="rId17"/>
    <p:sldId id="260" r:id="rId18"/>
    <p:sldId id="261" r:id="rId19"/>
    <p:sldId id="263" r:id="rId20"/>
    <p:sldId id="28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09AD9A-08C2-4EBC-B316-C0F21FAC0DD2}" type="datetimeFigureOut">
              <a:rPr lang="en-US" smtClean="0"/>
              <a:t>6/12/2009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B7F940-B79E-4C8F-974C-5BA101434EE4}"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8B7F940-B79E-4C8F-974C-5BA101434EE4}" type="slidenum">
              <a:rPr lang="en-GB" smtClean="0"/>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17" name="Footer Placeholder 16"/>
          <p:cNvSpPr>
            <a:spLocks noGrp="1"/>
          </p:cNvSpPr>
          <p:nvPr>
            <p:ph type="ftr" sz="quarter" idx="11"/>
          </p:nvPr>
        </p:nvSpPr>
        <p:spPr/>
        <p:txBody>
          <a:bodyPr/>
          <a:lstStyle/>
          <a:p>
            <a:endParaRPr lang="en-US">
              <a:solidFill>
                <a:srgbClr val="696464"/>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5" name="Footer Placeholder 4"/>
          <p:cNvSpPr>
            <a:spLocks noGrp="1"/>
          </p:cNvSpPr>
          <p:nvPr>
            <p:ph type="ftr" sz="quarter" idx="11"/>
          </p:nvPr>
        </p:nvSpPr>
        <p:spPr>
          <a:xfrm>
            <a:off x="800100" y="6172200"/>
            <a:ext cx="4000500" cy="457200"/>
          </a:xfrm>
        </p:spPr>
        <p:txBody>
          <a:bodyPr/>
          <a:lstStyle/>
          <a:p>
            <a:endParaRPr lang="en-US">
              <a:solidFill>
                <a:srgbClr val="696464"/>
              </a:solidFill>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8" name="Footer Placeholder 7"/>
          <p:cNvSpPr>
            <a:spLocks noGrp="1"/>
          </p:cNvSpPr>
          <p:nvPr>
            <p:ph type="ftr" sz="quarter" idx="11"/>
          </p:nvPr>
        </p:nvSpPr>
        <p:spPr/>
        <p:txBody>
          <a:bodyPr/>
          <a:lstStyle/>
          <a:p>
            <a:endParaRPr lang="en-US">
              <a:solidFill>
                <a:srgbClr val="696464"/>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4" name="Footer Placeholder 3"/>
          <p:cNvSpPr>
            <a:spLocks noGrp="1"/>
          </p:cNvSpPr>
          <p:nvPr>
            <p:ph type="ftr" sz="quarter" idx="11"/>
          </p:nvPr>
        </p:nvSpPr>
        <p:spPr/>
        <p:txBody>
          <a:bodyPr/>
          <a:lstStyle/>
          <a:p>
            <a:endParaRPr lang="en-US">
              <a:solidFill>
                <a:srgbClr val="696464"/>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3" name="Footer Placeholder 2"/>
          <p:cNvSpPr>
            <a:spLocks noGrp="1"/>
          </p:cNvSpPr>
          <p:nvPr>
            <p:ph type="ftr" sz="quarter" idx="11"/>
          </p:nvPr>
        </p:nvSpPr>
        <p:spPr/>
        <p:txBody>
          <a:bodyPr/>
          <a:lstStyle/>
          <a:p>
            <a:endParaRPr lang="en-US">
              <a:solidFill>
                <a:srgbClr val="696464"/>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6" name="Footer Placeholder 5"/>
          <p:cNvSpPr>
            <a:spLocks noGrp="1"/>
          </p:cNvSpPr>
          <p:nvPr>
            <p:ph type="ftr" sz="quarter" idx="11"/>
          </p:nvPr>
        </p:nvSpPr>
        <p:spPr>
          <a:xfrm>
            <a:off x="914400" y="6172200"/>
            <a:ext cx="3886200" cy="457200"/>
          </a:xfrm>
        </p:spPr>
        <p:txBody>
          <a:bodyPr/>
          <a:lstStyle/>
          <a:p>
            <a:endParaRPr lang="en-US">
              <a:solidFill>
                <a:srgbClr val="696464"/>
              </a:solidFill>
            </a:endParaRPr>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a:solidFill>
                  <a:srgbClr val="696464"/>
                </a:solidFill>
              </a:rPr>
              <a:pPr/>
              <a:t>6/12/2009</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r"/>
            <a:fld id="{1D8BD707-D9CF-40AE-B4C6-C98DA3205C09}" type="datetimeFigureOut">
              <a:rPr lang="en-US" sz="1400" smtClean="0">
                <a:solidFill>
                  <a:srgbClr val="696464"/>
                </a:solidFill>
                <a:latin typeface="Perpetua"/>
              </a:rPr>
              <a:pPr algn="r"/>
              <a:t>6/12/2009</a:t>
            </a:fld>
            <a:endParaRPr lang="en-US" sz="1400">
              <a:solidFill>
                <a:srgbClr val="696464"/>
              </a:solidFill>
              <a:latin typeface="Perpetua"/>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l"/>
            <a:endParaRPr lang="en-US">
              <a:solidFill>
                <a:srgbClr val="696464"/>
              </a:solidFill>
              <a:latin typeface="Perpetua"/>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solidFill>
                  <a:srgbClr val="E7DEC9"/>
                </a:solidFill>
                <a:latin typeface="Franklin Gothic Book"/>
              </a:rPr>
              <a:pPr/>
              <a:t>‹#›</a:t>
            </a:fld>
            <a:endParaRPr lang="en-US">
              <a:solidFill>
                <a:srgbClr val="E7DEC9"/>
              </a:solidFill>
              <a:latin typeface="Franklin Gothic Book"/>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5" name="Footer Placeholder 4"/>
          <p:cNvSpPr>
            <a:spLocks noGrp="1"/>
          </p:cNvSpPr>
          <p:nvPr>
            <p:ph type="ftr" sz="quarter" idx="11"/>
          </p:nvPr>
        </p:nvSpPr>
        <p:spPr/>
        <p:txBody>
          <a:bodyPr/>
          <a:lstStyle/>
          <a:p>
            <a:pPr algn="l"/>
            <a:endParaRPr lang="en-US">
              <a:solidFill>
                <a:srgbClr val="696464"/>
              </a:solidFill>
              <a:latin typeface="Perpetua"/>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latin typeface="Franklin Gothic Book"/>
              </a:rPr>
              <a:pPr/>
              <a:t>‹#›</a:t>
            </a:fld>
            <a:endParaRPr lang="en-US">
              <a:latin typeface="Franklin Gothic Book"/>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z="1400" smtClean="0">
                <a:latin typeface="Franklin Gothic Book"/>
              </a:rPr>
              <a:pPr/>
              <a:t>‹#›</a:t>
            </a:fld>
            <a:endParaRPr lang="en-US" sz="1400">
              <a:latin typeface="Franklin Gothic Book"/>
            </a:endParaRPr>
          </a:p>
        </p:txBody>
      </p:sp>
      <p:sp>
        <p:nvSpPr>
          <p:cNvPr id="14" name="Footer Placeholder 13"/>
          <p:cNvSpPr>
            <a:spLocks noGrp="1"/>
          </p:cNvSpPr>
          <p:nvPr>
            <p:ph type="ftr" sz="quarter" idx="12"/>
          </p:nvPr>
        </p:nvSpPr>
        <p:spPr/>
        <p:txBody>
          <a:bodyPr/>
          <a:lstStyle/>
          <a:p>
            <a:pPr algn="l"/>
            <a:endParaRPr lang="en-US">
              <a:solidFill>
                <a:srgbClr val="696464"/>
              </a:solidFill>
              <a:latin typeface="Perpetua"/>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10" name="Slide Number Placeholder 9"/>
          <p:cNvSpPr>
            <a:spLocks noGrp="1"/>
          </p:cNvSpPr>
          <p:nvPr>
            <p:ph type="sldNum" sz="quarter" idx="16"/>
          </p:nvPr>
        </p:nvSpPr>
        <p:spPr/>
        <p:txBody>
          <a:bodyPr rtlCol="0"/>
          <a:lstStyle/>
          <a:p>
            <a:fld id="{B6F15528-21DE-4FAA-801E-634DDDAF4B2B}" type="slidenum">
              <a:rPr lang="en-US" smtClean="0">
                <a:latin typeface="Franklin Gothic Book"/>
              </a:rPr>
              <a:pPr/>
              <a:t>‹#›</a:t>
            </a:fld>
            <a:endParaRPr lang="en-US">
              <a:latin typeface="Franklin Gothic Book"/>
            </a:endParaRPr>
          </a:p>
        </p:txBody>
      </p:sp>
      <p:sp>
        <p:nvSpPr>
          <p:cNvPr id="12" name="Footer Placeholder 11"/>
          <p:cNvSpPr>
            <a:spLocks noGrp="1"/>
          </p:cNvSpPr>
          <p:nvPr>
            <p:ph type="ftr" sz="quarter" idx="17"/>
          </p:nvPr>
        </p:nvSpPr>
        <p:spPr/>
        <p:txBody>
          <a:bodyPr rtlCol="0"/>
          <a:lstStyle/>
          <a:p>
            <a:pPr algn="l"/>
            <a:endParaRPr lang="en-US">
              <a:solidFill>
                <a:srgbClr val="696464"/>
              </a:solidFill>
              <a:latin typeface="Perpetua"/>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12" name="Slide Number Placeholder 11"/>
          <p:cNvSpPr>
            <a:spLocks noGrp="1"/>
          </p:cNvSpPr>
          <p:nvPr>
            <p:ph type="sldNum" sz="quarter" idx="16"/>
          </p:nvPr>
        </p:nvSpPr>
        <p:spPr/>
        <p:txBody>
          <a:bodyPr rtlCol="0"/>
          <a:lstStyle/>
          <a:p>
            <a:fld id="{B6F15528-21DE-4FAA-801E-634DDDAF4B2B}" type="slidenum">
              <a:rPr lang="en-US" smtClean="0">
                <a:latin typeface="Franklin Gothic Book"/>
              </a:rPr>
              <a:pPr/>
              <a:t>‹#›</a:t>
            </a:fld>
            <a:endParaRPr lang="en-US">
              <a:latin typeface="Franklin Gothic Book"/>
            </a:endParaRPr>
          </a:p>
        </p:txBody>
      </p:sp>
      <p:sp>
        <p:nvSpPr>
          <p:cNvPr id="14" name="Footer Placeholder 13"/>
          <p:cNvSpPr>
            <a:spLocks noGrp="1"/>
          </p:cNvSpPr>
          <p:nvPr>
            <p:ph type="ftr" sz="quarter" idx="17"/>
          </p:nvPr>
        </p:nvSpPr>
        <p:spPr/>
        <p:txBody>
          <a:bodyPr rtlCol="0"/>
          <a:lstStyle/>
          <a:p>
            <a:pPr algn="l"/>
            <a:endParaRPr lang="en-US">
              <a:solidFill>
                <a:srgbClr val="696464"/>
              </a:solidFill>
              <a:latin typeface="Perpetua"/>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4" name="Footer Placeholder 3"/>
          <p:cNvSpPr>
            <a:spLocks noGrp="1"/>
          </p:cNvSpPr>
          <p:nvPr>
            <p:ph type="ftr" sz="quarter" idx="11"/>
          </p:nvPr>
        </p:nvSpPr>
        <p:spPr/>
        <p:txBody>
          <a:bodyPr/>
          <a:lstStyle/>
          <a:p>
            <a:pPr algn="l"/>
            <a:endParaRPr lang="en-US">
              <a:solidFill>
                <a:srgbClr val="696464"/>
              </a:solidFill>
              <a:latin typeface="Perpetua"/>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3" name="Footer Placeholder 2"/>
          <p:cNvSpPr>
            <a:spLocks noGrp="1"/>
          </p:cNvSpPr>
          <p:nvPr>
            <p:ph type="ftr" sz="quarter" idx="11"/>
          </p:nvPr>
        </p:nvSpPr>
        <p:spPr/>
        <p:txBody>
          <a:bodyPr/>
          <a:lstStyle/>
          <a:p>
            <a:pPr algn="l"/>
            <a:endParaRPr lang="en-US">
              <a:solidFill>
                <a:srgbClr val="696464"/>
              </a:solidFill>
              <a:latin typeface="Perpetua"/>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solidFill>
                  <a:srgbClr val="FFFFFF"/>
                </a:solidFill>
                <a:latin typeface="Franklin Gothic Book"/>
              </a:rPr>
              <a:pPr/>
              <a:t>‹#›</a:t>
            </a:fld>
            <a:endParaRPr lang="en-US">
              <a:solidFill>
                <a:srgbClr val="FFFFFF"/>
              </a:solidFill>
              <a:latin typeface="Franklin Gothic Book"/>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6" name="Footer Placeholder 5"/>
          <p:cNvSpPr>
            <a:spLocks noGrp="1"/>
          </p:cNvSpPr>
          <p:nvPr>
            <p:ph type="ftr" sz="quarter" idx="11"/>
          </p:nvPr>
        </p:nvSpPr>
        <p:spPr/>
        <p:txBody>
          <a:bodyPr/>
          <a:lstStyle/>
          <a:p>
            <a:pPr algn="l"/>
            <a:endParaRPr lang="en-US">
              <a:solidFill>
                <a:srgbClr val="696464"/>
              </a:solidFill>
              <a:latin typeface="Perpetua"/>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latin typeface="Franklin Gothic Book"/>
              </a:rPr>
              <a:pPr/>
              <a:t>‹#›</a:t>
            </a:fld>
            <a:endParaRPr lang="en-US">
              <a:latin typeface="Franklin Gothic Book"/>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z="1400" smtClean="0">
                <a:latin typeface="Franklin Gothic Book"/>
              </a:rPr>
              <a:pPr/>
              <a:t>‹#›</a:t>
            </a:fld>
            <a:endParaRPr lang="en-US" sz="1400">
              <a:latin typeface="Franklin Gothic Book"/>
            </a:endParaRPr>
          </a:p>
        </p:txBody>
      </p:sp>
      <p:sp>
        <p:nvSpPr>
          <p:cNvPr id="14" name="Footer Placeholder 13"/>
          <p:cNvSpPr>
            <a:spLocks noGrp="1"/>
          </p:cNvSpPr>
          <p:nvPr>
            <p:ph type="ftr" sz="quarter" idx="12"/>
          </p:nvPr>
        </p:nvSpPr>
        <p:spPr>
          <a:xfrm>
            <a:off x="1600200" y="6248206"/>
            <a:ext cx="4572000" cy="365125"/>
          </a:xfrm>
        </p:spPr>
        <p:txBody>
          <a:bodyPr rtlCol="0"/>
          <a:lstStyle/>
          <a:p>
            <a:pPr algn="l"/>
            <a:endParaRPr lang="en-US">
              <a:solidFill>
                <a:srgbClr val="696464"/>
              </a:solidFill>
              <a:latin typeface="Perpetua"/>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5" name="Footer Placeholder 4"/>
          <p:cNvSpPr>
            <a:spLocks noGrp="1"/>
          </p:cNvSpPr>
          <p:nvPr>
            <p:ph type="ftr" sz="quarter" idx="11"/>
          </p:nvPr>
        </p:nvSpPr>
        <p:spPr/>
        <p:txBody>
          <a:bodyPr/>
          <a:lstStyle/>
          <a:p>
            <a:pPr algn="l"/>
            <a:endParaRPr lang="en-US">
              <a:solidFill>
                <a:srgbClr val="696464"/>
              </a:solidFill>
              <a:latin typeface="Perpetua"/>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lgn="r"/>
            <a:fld id="{1D8BD707-D9CF-40AE-B4C6-C98DA3205C09}" type="datetimeFigureOut">
              <a:rPr lang="en-US" smtClean="0">
                <a:solidFill>
                  <a:srgbClr val="696464"/>
                </a:solidFill>
                <a:latin typeface="Perpetua"/>
              </a:rPr>
              <a:pPr algn="r"/>
              <a:t>6/12/2009</a:t>
            </a:fld>
            <a:endParaRPr lang="en-US">
              <a:solidFill>
                <a:srgbClr val="696464"/>
              </a:solidFill>
              <a:latin typeface="Perpetua"/>
            </a:endParaRPr>
          </a:p>
        </p:txBody>
      </p:sp>
      <p:sp>
        <p:nvSpPr>
          <p:cNvPr id="5" name="Footer Placeholder 4"/>
          <p:cNvSpPr>
            <a:spLocks noGrp="1"/>
          </p:cNvSpPr>
          <p:nvPr>
            <p:ph type="ftr" sz="quarter" idx="11"/>
          </p:nvPr>
        </p:nvSpPr>
        <p:spPr>
          <a:xfrm>
            <a:off x="457201" y="6248207"/>
            <a:ext cx="5573483" cy="365125"/>
          </a:xfrm>
        </p:spPr>
        <p:txBody>
          <a:bodyPr/>
          <a:lstStyle/>
          <a:p>
            <a:pPr algn="l"/>
            <a:endParaRPr lang="en-US">
              <a:solidFill>
                <a:srgbClr val="696464"/>
              </a:solidFill>
              <a:latin typeface="Perpetua"/>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a:solidFill>
                <a:prstClr val="white"/>
              </a:solidFill>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solidFill>
                  <a:srgbClr val="696464"/>
                </a:solidFill>
              </a:rPr>
              <a:pPr/>
              <a:t>6/12/2009</a:t>
            </a:fld>
            <a:endParaRPr lang="en-US">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solidFill>
                <a:srgbClr val="696464"/>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solidFill>
                  <a:srgbClr val="E7DEC9"/>
                </a:solidFill>
              </a:rPr>
              <a:pPr/>
              <a:t>6/12/2009</a:t>
            </a:fld>
            <a:endParaRPr lang="en-US">
              <a:solidFill>
                <a:srgbClr val="E7DEC9"/>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solidFill>
                <a:srgbClr val="E7DEC9"/>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endParaRPr lang="en-GB" dirty="0" smtClean="0"/>
          </a:p>
          <a:p>
            <a:r>
              <a:rPr lang="en-GB" dirty="0" smtClean="0"/>
              <a:t>The Minor Occultation </a:t>
            </a:r>
          </a:p>
          <a:p>
            <a:r>
              <a:rPr lang="en-GB" dirty="0" smtClean="0"/>
              <a:t>and</a:t>
            </a:r>
          </a:p>
          <a:p>
            <a:r>
              <a:rPr lang="en-GB" dirty="0" smtClean="0"/>
              <a:t>The Deputies</a:t>
            </a:r>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Special terminology</a:t>
            </a:r>
            <a:endParaRPr lang="en-GB" dirty="0"/>
          </a:p>
        </p:txBody>
      </p:sp>
      <p:sp>
        <p:nvSpPr>
          <p:cNvPr id="3" name="Content Placeholder 2"/>
          <p:cNvSpPr>
            <a:spLocks noGrp="1"/>
          </p:cNvSpPr>
          <p:nvPr>
            <p:ph sz="quarter" idx="1"/>
          </p:nvPr>
        </p:nvSpPr>
        <p:spPr>
          <a:xfrm>
            <a:off x="612648" y="1600200"/>
            <a:ext cx="8153400" cy="4953000"/>
          </a:xfrm>
        </p:spPr>
        <p:txBody>
          <a:bodyPr>
            <a:normAutofit/>
          </a:bodyPr>
          <a:lstStyle/>
          <a:p>
            <a:pPr algn="r" rtl="1">
              <a:buNone/>
            </a:pPr>
            <a:endParaRPr lang="en-GB" sz="2000" dirty="0" smtClean="0"/>
          </a:p>
          <a:p>
            <a:pPr algn="l">
              <a:buNone/>
            </a:pPr>
            <a:r>
              <a:rPr lang="en-GB" sz="2000" dirty="0" smtClean="0"/>
              <a:t>This mediation created its own language. A number of terms were coined to refer to the Imam and his correspondence.</a:t>
            </a:r>
          </a:p>
          <a:p>
            <a:pPr algn="l">
              <a:buNone/>
            </a:pPr>
            <a:endParaRPr lang="en-GB" sz="2000" dirty="0" smtClean="0"/>
          </a:p>
          <a:p>
            <a:pPr algn="l">
              <a:buNone/>
            </a:pPr>
            <a:r>
              <a:rPr lang="en-GB" sz="2000" dirty="0" smtClean="0"/>
              <a:t>The Imam was called: </a:t>
            </a:r>
          </a:p>
          <a:p>
            <a:pPr algn="r" rtl="1">
              <a:buNone/>
            </a:pPr>
            <a:r>
              <a:rPr lang="ar-SA" sz="2000" dirty="0" smtClean="0"/>
              <a:t>السيد، العالم، الناحية المقدسة، والغريم</a:t>
            </a:r>
            <a:r>
              <a:rPr lang="en-GB" sz="2000" dirty="0" smtClean="0"/>
              <a:t> </a:t>
            </a:r>
            <a:r>
              <a:rPr lang="en-GB" sz="2000" dirty="0" err="1" smtClean="0"/>
              <a:t>alsayyid</a:t>
            </a:r>
            <a:r>
              <a:rPr lang="en-GB" sz="2000" dirty="0" smtClean="0"/>
              <a:t>, al-’</a:t>
            </a:r>
            <a:r>
              <a:rPr lang="en-GB" sz="2000" dirty="0" err="1" smtClean="0"/>
              <a:t>Alim</a:t>
            </a:r>
            <a:r>
              <a:rPr lang="en-GB" sz="2000" dirty="0" smtClean="0"/>
              <a:t>, al-</a:t>
            </a:r>
            <a:r>
              <a:rPr lang="en-GB" sz="2000" dirty="0" err="1" smtClean="0"/>
              <a:t>Nahiyat</a:t>
            </a:r>
            <a:r>
              <a:rPr lang="en-GB" sz="2000" dirty="0" smtClean="0"/>
              <a:t> al-</a:t>
            </a:r>
            <a:r>
              <a:rPr lang="en-GB" sz="2000" dirty="0" err="1" smtClean="0"/>
              <a:t>Muqaddasa</a:t>
            </a:r>
            <a:r>
              <a:rPr lang="en-GB" sz="2000" dirty="0" smtClean="0"/>
              <a:t>, </a:t>
            </a:r>
          </a:p>
          <a:p>
            <a:pPr algn="l">
              <a:buNone/>
            </a:pPr>
            <a:r>
              <a:rPr lang="en-GB" sz="2000" dirty="0" smtClean="0"/>
              <a:t>He was also called,</a:t>
            </a:r>
            <a:endParaRPr lang="ar-SA" sz="2000" dirty="0" smtClean="0"/>
          </a:p>
          <a:p>
            <a:pPr algn="r" rtl="1">
              <a:buNone/>
            </a:pPr>
            <a:r>
              <a:rPr lang="ar-SA" sz="2000" dirty="0" smtClean="0"/>
              <a:t>الصاحب وصاحب الدار وصاحب العصر وولي العصر وولي الامر</a:t>
            </a:r>
          </a:p>
          <a:p>
            <a:pPr>
              <a:buNone/>
            </a:pPr>
            <a:r>
              <a:rPr lang="en-GB" sz="2000" dirty="0" smtClean="0"/>
              <a:t>His letter were called </a:t>
            </a:r>
            <a:r>
              <a:rPr lang="ar-SA" sz="2000" dirty="0" smtClean="0"/>
              <a:t>التوقيع </a:t>
            </a:r>
            <a:r>
              <a:rPr lang="en-GB" sz="2000" dirty="0" smtClean="0"/>
              <a:t> (al-</a:t>
            </a:r>
            <a:r>
              <a:rPr lang="en-GB" sz="2000" dirty="0" err="1" smtClean="0"/>
              <a:t>Tawqi</a:t>
            </a:r>
            <a:r>
              <a:rPr lang="en-GB" sz="2000" dirty="0" smtClean="0"/>
              <a:t>’) which simply means signature. His letters were collectively called </a:t>
            </a:r>
            <a:r>
              <a:rPr lang="ar-SA" sz="2000" dirty="0" smtClean="0"/>
              <a:t>توقيعات الناحية المقدسة</a:t>
            </a:r>
            <a:endParaRPr lang="en-GB" sz="2000" dirty="0" smtClean="0"/>
          </a:p>
          <a:p>
            <a:pPr>
              <a:buNone/>
            </a:pPr>
            <a:endParaRPr lang="en-GB" sz="2000" dirty="0" smtClean="0"/>
          </a:p>
          <a:p>
            <a:pPr>
              <a:buNone/>
            </a:pPr>
            <a:r>
              <a:rPr lang="en-GB" sz="2000" dirty="0" smtClean="0"/>
              <a:t>All these terms were coined because of </a:t>
            </a:r>
            <a:r>
              <a:rPr lang="en-GB" sz="2000" dirty="0" err="1" smtClean="0"/>
              <a:t>taqiyyah</a:t>
            </a:r>
            <a:r>
              <a:rPr lang="en-GB" sz="2000" dirty="0" smtClean="0"/>
              <a:t>. </a:t>
            </a:r>
          </a:p>
          <a:p>
            <a:pPr algn="r" rtl="1">
              <a:lnSpc>
                <a:spcPct val="120000"/>
              </a:lnSpc>
              <a:buNone/>
            </a:pPr>
            <a:endParaRPr lang="en-GB" sz="1900" dirty="0" smtClean="0"/>
          </a:p>
          <a:p>
            <a:pPr algn="r" rtl="1">
              <a:lnSpc>
                <a:spcPct val="120000"/>
              </a:lnSpc>
              <a:buNone/>
            </a:pPr>
            <a:endParaRPr lang="en-GB" sz="19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1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10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slide(fromBottom)">
                                      <p:cBhvr>
                                        <p:cTn id="37"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first deputy</a:t>
            </a:r>
            <a:endParaRPr lang="en-GB" dirty="0"/>
          </a:p>
        </p:txBody>
      </p:sp>
      <p:sp>
        <p:nvSpPr>
          <p:cNvPr id="3" name="Content Placeholder 2"/>
          <p:cNvSpPr>
            <a:spLocks noGrp="1"/>
          </p:cNvSpPr>
          <p:nvPr>
            <p:ph sz="quarter" idx="1"/>
          </p:nvPr>
        </p:nvSpPr>
        <p:spPr>
          <a:xfrm>
            <a:off x="612648" y="1600200"/>
            <a:ext cx="8153400" cy="5562600"/>
          </a:xfrm>
        </p:spPr>
        <p:txBody>
          <a:bodyPr>
            <a:normAutofit fontScale="77500" lnSpcReduction="20000"/>
          </a:bodyPr>
          <a:lstStyle/>
          <a:p>
            <a:pPr algn="r" rtl="1">
              <a:buNone/>
            </a:pPr>
            <a:r>
              <a:rPr lang="ar-SA" dirty="0" smtClean="0"/>
              <a:t> </a:t>
            </a:r>
            <a:endParaRPr lang="en-GB" dirty="0" smtClean="0"/>
          </a:p>
          <a:p>
            <a:pPr algn="l">
              <a:buNone/>
            </a:pPr>
            <a:r>
              <a:rPr lang="en-GB" dirty="0" smtClean="0"/>
              <a:t>Abu ‘</a:t>
            </a:r>
            <a:r>
              <a:rPr lang="en-GB" dirty="0" err="1" smtClean="0"/>
              <a:t>Amr</a:t>
            </a:r>
            <a:r>
              <a:rPr lang="en-GB" dirty="0" smtClean="0"/>
              <a:t> ‘</a:t>
            </a:r>
            <a:r>
              <a:rPr lang="en-GB" dirty="0" err="1" smtClean="0"/>
              <a:t>Uthamn</a:t>
            </a:r>
            <a:r>
              <a:rPr lang="en-GB" dirty="0" smtClean="0"/>
              <a:t> b, </a:t>
            </a:r>
            <a:r>
              <a:rPr lang="en-GB" dirty="0" err="1" smtClean="0"/>
              <a:t>Sa’id</a:t>
            </a:r>
            <a:r>
              <a:rPr lang="en-GB" dirty="0" smtClean="0"/>
              <a:t> </a:t>
            </a:r>
            <a:r>
              <a:rPr lang="en-GB" dirty="0" err="1" smtClean="0"/>
              <a:t>Amri</a:t>
            </a:r>
            <a:r>
              <a:rPr lang="en-GB" dirty="0" smtClean="0"/>
              <a:t>,</a:t>
            </a:r>
          </a:p>
          <a:p>
            <a:pPr algn="l">
              <a:buNone/>
            </a:pPr>
            <a:r>
              <a:rPr lang="en-GB" dirty="0" smtClean="0"/>
              <a:t>He was  a resident of </a:t>
            </a:r>
            <a:r>
              <a:rPr lang="en-GB" dirty="0" err="1" smtClean="0"/>
              <a:t>Samerra</a:t>
            </a:r>
            <a:r>
              <a:rPr lang="en-GB" dirty="0" smtClean="0"/>
              <a:t>’ and was  one of the most reliable </a:t>
            </a:r>
            <a:r>
              <a:rPr lang="en-GB" i="1" dirty="0" err="1" smtClean="0"/>
              <a:t>wakils</a:t>
            </a:r>
            <a:r>
              <a:rPr lang="en-GB" dirty="0" smtClean="0"/>
              <a:t> of Imam al-</a:t>
            </a:r>
            <a:r>
              <a:rPr lang="en-GB" dirty="0" err="1" smtClean="0"/>
              <a:t>Hadi</a:t>
            </a:r>
            <a:r>
              <a:rPr lang="en-GB" dirty="0" smtClean="0"/>
              <a:t> and Imam al-</a:t>
            </a:r>
            <a:r>
              <a:rPr lang="en-GB" dirty="0" err="1" smtClean="0"/>
              <a:t>Askari</a:t>
            </a:r>
            <a:r>
              <a:rPr lang="en-GB" dirty="0" smtClean="0"/>
              <a:t>. </a:t>
            </a:r>
          </a:p>
          <a:p>
            <a:pPr algn="l">
              <a:buNone/>
            </a:pPr>
            <a:endParaRPr lang="en-GB" dirty="0" smtClean="0"/>
          </a:p>
          <a:p>
            <a:pPr algn="l">
              <a:buNone/>
            </a:pPr>
            <a:r>
              <a:rPr lang="en-GB" dirty="0" smtClean="0"/>
              <a:t>Imam al-</a:t>
            </a:r>
            <a:r>
              <a:rPr lang="en-GB" dirty="0" err="1" smtClean="0"/>
              <a:t>Hadi</a:t>
            </a:r>
            <a:r>
              <a:rPr lang="en-GB" dirty="0" smtClean="0"/>
              <a:t> used to say to his companions that, ‘Abu ‘</a:t>
            </a:r>
            <a:r>
              <a:rPr lang="en-GB" dirty="0" err="1" smtClean="0"/>
              <a:t>Amr</a:t>
            </a:r>
            <a:r>
              <a:rPr lang="en-GB" dirty="0" smtClean="0"/>
              <a:t> is a trustworthy man and whatever he tells you is on my behalf. </a:t>
            </a:r>
          </a:p>
          <a:p>
            <a:pPr algn="l">
              <a:buNone/>
            </a:pPr>
            <a:r>
              <a:rPr lang="en-GB" dirty="0" smtClean="0"/>
              <a:t>It was </a:t>
            </a:r>
            <a:r>
              <a:rPr lang="en-GB" dirty="0" err="1" smtClean="0"/>
              <a:t>Uthman</a:t>
            </a:r>
            <a:r>
              <a:rPr lang="en-GB" dirty="0" smtClean="0"/>
              <a:t> b. </a:t>
            </a:r>
            <a:r>
              <a:rPr lang="en-GB" dirty="0" err="1" smtClean="0"/>
              <a:t>Sa’id</a:t>
            </a:r>
            <a:r>
              <a:rPr lang="en-GB" dirty="0" smtClean="0"/>
              <a:t> who did the </a:t>
            </a:r>
            <a:r>
              <a:rPr lang="en-GB" i="1" dirty="0" err="1" smtClean="0"/>
              <a:t>ghusl</a:t>
            </a:r>
            <a:r>
              <a:rPr lang="en-GB" dirty="0" smtClean="0"/>
              <a:t> and </a:t>
            </a:r>
            <a:r>
              <a:rPr lang="en-GB" i="1" dirty="0" err="1" smtClean="0"/>
              <a:t>kafan</a:t>
            </a:r>
            <a:r>
              <a:rPr lang="en-GB" dirty="0" smtClean="0"/>
              <a:t> of Imam al-</a:t>
            </a:r>
            <a:r>
              <a:rPr lang="en-GB" dirty="0" err="1" smtClean="0"/>
              <a:t>Askari</a:t>
            </a:r>
            <a:r>
              <a:rPr lang="en-GB" dirty="0" smtClean="0"/>
              <a:t> in public.  He was the head of all the deputies of the 11</a:t>
            </a:r>
            <a:r>
              <a:rPr lang="en-GB" baseline="30000" dirty="0" smtClean="0"/>
              <a:t>th</a:t>
            </a:r>
            <a:r>
              <a:rPr lang="en-GB" dirty="0" smtClean="0"/>
              <a:t> Imam.</a:t>
            </a:r>
          </a:p>
          <a:p>
            <a:pPr algn="l">
              <a:buNone/>
            </a:pPr>
            <a:endParaRPr lang="en-GB" dirty="0" smtClean="0"/>
          </a:p>
          <a:p>
            <a:pPr algn="l">
              <a:buNone/>
            </a:pPr>
            <a:r>
              <a:rPr lang="en-GB" dirty="0" smtClean="0"/>
              <a:t>He had a great role in convincing the </a:t>
            </a:r>
            <a:r>
              <a:rPr lang="en-GB" dirty="0" err="1" smtClean="0"/>
              <a:t>Shias</a:t>
            </a:r>
            <a:r>
              <a:rPr lang="en-GB" dirty="0" smtClean="0"/>
              <a:t> against the other 13 parties that the Imam was Muhammad b. Al-</a:t>
            </a:r>
            <a:r>
              <a:rPr lang="en-GB" dirty="0" err="1" smtClean="0"/>
              <a:t>Hasan</a:t>
            </a:r>
            <a:r>
              <a:rPr lang="en-GB" dirty="0" smtClean="0"/>
              <a:t> and he had to remain in Occultation to protect himself.  If it was not for his position with the tenth and eleventh Imams he could not accomplish this job. </a:t>
            </a:r>
            <a:r>
              <a:rPr lang="ar-SA" dirty="0" smtClean="0"/>
              <a:t/>
            </a:r>
            <a:br>
              <a:rPr lang="ar-SA" dirty="0" smtClean="0"/>
            </a:br>
            <a:r>
              <a:rPr lang="ar-SA" dirty="0" smtClean="0"/>
              <a:t/>
            </a:r>
            <a:br>
              <a:rPr lang="ar-SA" dirty="0" smtClean="0"/>
            </a:br>
            <a:r>
              <a:rPr lang="ar-SA" dirty="0" smtClean="0"/>
              <a:t/>
            </a:r>
            <a:br>
              <a:rPr lang="ar-SA" dirty="0" smtClean="0"/>
            </a:b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First Deputy</a:t>
            </a:r>
            <a:endParaRPr lang="en-GB" dirty="0"/>
          </a:p>
        </p:txBody>
      </p:sp>
      <p:sp>
        <p:nvSpPr>
          <p:cNvPr id="3" name="Content Placeholder 2"/>
          <p:cNvSpPr>
            <a:spLocks noGrp="1"/>
          </p:cNvSpPr>
          <p:nvPr>
            <p:ph sz="quarter" idx="1"/>
          </p:nvPr>
        </p:nvSpPr>
        <p:spPr/>
        <p:txBody>
          <a:bodyPr>
            <a:normAutofit fontScale="92500" lnSpcReduction="10000"/>
          </a:bodyPr>
          <a:lstStyle/>
          <a:p>
            <a:pPr>
              <a:buNone/>
            </a:pPr>
            <a:r>
              <a:rPr lang="en-GB" dirty="0" smtClean="0"/>
              <a:t>Shortly after the demise of the Imam, al-</a:t>
            </a:r>
            <a:r>
              <a:rPr lang="en-GB" dirty="0" err="1" smtClean="0"/>
              <a:t>Amri</a:t>
            </a:r>
            <a:r>
              <a:rPr lang="en-GB" dirty="0" smtClean="0"/>
              <a:t> moved to Baghdad and chose </a:t>
            </a:r>
            <a:r>
              <a:rPr lang="en-GB" dirty="0" err="1" smtClean="0"/>
              <a:t>karkh</a:t>
            </a:r>
            <a:r>
              <a:rPr lang="en-GB" dirty="0" smtClean="0"/>
              <a:t> as the place of his headquarters. He died there before 267 A.H. </a:t>
            </a:r>
            <a:r>
              <a:rPr lang="ar-SA" dirty="0" smtClean="0"/>
              <a:t/>
            </a:r>
            <a:br>
              <a:rPr lang="ar-SA" dirty="0" smtClean="0"/>
            </a:br>
            <a:endParaRPr lang="en-GB" dirty="0" smtClean="0"/>
          </a:p>
          <a:p>
            <a:pPr>
              <a:buNone/>
            </a:pPr>
            <a:r>
              <a:rPr lang="en-GB" dirty="0" smtClean="0"/>
              <a:t>To conceal his underground activities he used to sell olive oil, and for that he was called </a:t>
            </a:r>
            <a:r>
              <a:rPr lang="en-GB" i="1" dirty="0" err="1" smtClean="0"/>
              <a:t>samman</a:t>
            </a:r>
            <a:r>
              <a:rPr lang="en-GB" dirty="0" smtClean="0"/>
              <a:t> or </a:t>
            </a:r>
            <a:r>
              <a:rPr lang="en-GB" i="1" dirty="0" err="1" smtClean="0"/>
              <a:t>zayyat</a:t>
            </a:r>
            <a:r>
              <a:rPr lang="en-GB" dirty="0" smtClean="0"/>
              <a:t>. He did this so skilfully that he received orders from the army for their oil provision.</a:t>
            </a:r>
          </a:p>
          <a:p>
            <a:pPr>
              <a:buNone/>
            </a:pPr>
            <a:endParaRPr lang="en-GB" dirty="0" smtClean="0"/>
          </a:p>
          <a:p>
            <a:pPr>
              <a:buNone/>
            </a:pPr>
            <a:r>
              <a:rPr lang="en-GB" dirty="0" smtClean="0"/>
              <a:t>He used to carry the </a:t>
            </a:r>
            <a:r>
              <a:rPr lang="en-GB" dirty="0" err="1" smtClean="0"/>
              <a:t>khums</a:t>
            </a:r>
            <a:r>
              <a:rPr lang="en-GB" dirty="0" smtClean="0"/>
              <a:t> and other trusted material to the Imam in big oil jars.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Second Deputy</a:t>
            </a:r>
            <a:endParaRPr lang="en-GB" dirty="0"/>
          </a:p>
        </p:txBody>
      </p:sp>
      <p:sp>
        <p:nvSpPr>
          <p:cNvPr id="3" name="Content Placeholder 2"/>
          <p:cNvSpPr>
            <a:spLocks noGrp="1"/>
          </p:cNvSpPr>
          <p:nvPr>
            <p:ph sz="quarter" idx="1"/>
          </p:nvPr>
        </p:nvSpPr>
        <p:spPr>
          <a:xfrm>
            <a:off x="612648" y="1600200"/>
            <a:ext cx="8153400" cy="5257800"/>
          </a:xfrm>
        </p:spPr>
        <p:txBody>
          <a:bodyPr>
            <a:normAutofit lnSpcReduction="10000"/>
          </a:bodyPr>
          <a:lstStyle/>
          <a:p>
            <a:pPr algn="l">
              <a:buNone/>
            </a:pPr>
            <a:r>
              <a:rPr lang="en-GB" dirty="0" smtClean="0"/>
              <a:t>Muhammad b. </a:t>
            </a:r>
            <a:r>
              <a:rPr lang="en-GB" dirty="0" err="1" smtClean="0"/>
              <a:t>Uthman</a:t>
            </a:r>
            <a:r>
              <a:rPr lang="en-GB" dirty="0" smtClean="0"/>
              <a:t> b. </a:t>
            </a:r>
            <a:r>
              <a:rPr lang="en-GB" dirty="0" err="1" smtClean="0"/>
              <a:t>Sai’d</a:t>
            </a:r>
            <a:r>
              <a:rPr lang="en-GB" dirty="0" smtClean="0"/>
              <a:t>.</a:t>
            </a:r>
          </a:p>
          <a:p>
            <a:pPr algn="l">
              <a:buNone/>
            </a:pPr>
            <a:r>
              <a:rPr lang="en-GB" dirty="0" smtClean="0"/>
              <a:t>According to a report his name was mentioned by Imam al-</a:t>
            </a:r>
            <a:r>
              <a:rPr lang="en-GB" dirty="0" err="1" smtClean="0"/>
              <a:t>Askari</a:t>
            </a:r>
            <a:r>
              <a:rPr lang="en-GB" dirty="0" smtClean="0"/>
              <a:t> as the Deputy of the 12</a:t>
            </a:r>
            <a:r>
              <a:rPr lang="en-GB" baseline="30000" dirty="0" smtClean="0"/>
              <a:t>th</a:t>
            </a:r>
            <a:r>
              <a:rPr lang="en-GB" dirty="0" smtClean="0"/>
              <a:t> Imam.</a:t>
            </a:r>
          </a:p>
          <a:p>
            <a:pPr>
              <a:buNone/>
            </a:pPr>
            <a:r>
              <a:rPr lang="en-GB" dirty="0" smtClean="0"/>
              <a:t>He had the longest period of deputyship (almost 40 years). He died in 305 and was buried in Baghdad. </a:t>
            </a:r>
          </a:p>
          <a:p>
            <a:pPr algn="l">
              <a:buNone/>
            </a:pPr>
            <a:endParaRPr lang="en-GB" dirty="0" smtClean="0"/>
          </a:p>
          <a:p>
            <a:pPr algn="l">
              <a:buNone/>
            </a:pPr>
            <a:r>
              <a:rPr lang="en-GB" dirty="0" smtClean="0"/>
              <a:t>This long period tempted some </a:t>
            </a:r>
            <a:r>
              <a:rPr lang="en-GB" dirty="0" err="1" smtClean="0"/>
              <a:t>Shia</a:t>
            </a:r>
            <a:r>
              <a:rPr lang="en-GB" dirty="0" smtClean="0"/>
              <a:t> prominent personalities to claim deputyship for themselves.  To prove them wrong he needed some unusual proofs like foretelling many events through the knowledge of the Imam. </a:t>
            </a:r>
          </a:p>
          <a:p>
            <a:pPr algn="r" rtl="1">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Claimants to deputyship</a:t>
            </a:r>
            <a:endParaRPr lang="en-GB" dirty="0"/>
          </a:p>
        </p:txBody>
      </p:sp>
      <p:sp>
        <p:nvSpPr>
          <p:cNvPr id="3" name="Content Placeholder 2"/>
          <p:cNvSpPr>
            <a:spLocks noGrp="1"/>
          </p:cNvSpPr>
          <p:nvPr>
            <p:ph sz="quarter" idx="1"/>
          </p:nvPr>
        </p:nvSpPr>
        <p:spPr/>
        <p:txBody>
          <a:bodyPr>
            <a:normAutofit fontScale="77500" lnSpcReduction="20000"/>
          </a:bodyPr>
          <a:lstStyle/>
          <a:p>
            <a:pPr algn="l">
              <a:lnSpc>
                <a:spcPct val="120000"/>
              </a:lnSpc>
              <a:buNone/>
            </a:pPr>
            <a:r>
              <a:rPr lang="en-GB" b="1" dirty="0" smtClean="0"/>
              <a:t>These figures were:</a:t>
            </a:r>
          </a:p>
          <a:p>
            <a:pPr algn="r" rtl="1">
              <a:lnSpc>
                <a:spcPct val="120000"/>
              </a:lnSpc>
              <a:buNone/>
            </a:pPr>
            <a:r>
              <a:rPr lang="ar-SA" dirty="0" smtClean="0"/>
              <a:t/>
            </a:r>
            <a:br>
              <a:rPr lang="ar-SA" dirty="0" smtClean="0"/>
            </a:br>
            <a:r>
              <a:rPr lang="ar-SA" dirty="0" smtClean="0"/>
              <a:t>     1 ـ أحمد بن هلال العبرتائي، (الهلالي).</a:t>
            </a:r>
            <a:br>
              <a:rPr lang="ar-SA" dirty="0" smtClean="0"/>
            </a:br>
            <a:r>
              <a:rPr lang="ar-SA" dirty="0" smtClean="0"/>
              <a:t>     2 ـ محمد بن علي بن بلال</a:t>
            </a:r>
            <a:r>
              <a:rPr lang="en-GB" dirty="0" smtClean="0"/>
              <a:t> </a:t>
            </a:r>
            <a:r>
              <a:rPr lang="fa-IR" dirty="0" smtClean="0"/>
              <a:t>، (</a:t>
            </a:r>
            <a:r>
              <a:rPr lang="ar-SA" dirty="0" smtClean="0"/>
              <a:t>البلالي</a:t>
            </a:r>
            <a:r>
              <a:rPr lang="fa-IR" dirty="0" smtClean="0"/>
              <a:t>)</a:t>
            </a:r>
            <a:r>
              <a:rPr lang="ar-SA" dirty="0" smtClean="0"/>
              <a:t> .</a:t>
            </a:r>
            <a:br>
              <a:rPr lang="ar-SA" dirty="0" smtClean="0"/>
            </a:br>
            <a:r>
              <a:rPr lang="ar-SA" dirty="0" smtClean="0"/>
              <a:t>     3 ـ محمد بن نصير النميري.</a:t>
            </a:r>
            <a:br>
              <a:rPr lang="ar-SA" dirty="0" smtClean="0"/>
            </a:br>
            <a:r>
              <a:rPr lang="ar-SA" dirty="0" smtClean="0"/>
              <a:t>     4 ـ الحسين بن منصور الحلاج </a:t>
            </a:r>
            <a:br>
              <a:rPr lang="ar-SA" dirty="0" smtClean="0"/>
            </a:br>
            <a:r>
              <a:rPr lang="ar-SA" dirty="0" smtClean="0"/>
              <a:t>     5 ـ أبو محمد الحسن السريعي أو الشريعي.</a:t>
            </a:r>
            <a:br>
              <a:rPr lang="ar-SA" dirty="0" smtClean="0"/>
            </a:br>
            <a:r>
              <a:rPr lang="ar-SA" dirty="0" smtClean="0"/>
              <a:t>     6 ـ محمد بن علي بن أبي العزاقر الشلمغاني </a:t>
            </a:r>
            <a:endParaRPr lang="fa-IR" dirty="0" smtClean="0"/>
          </a:p>
          <a:p>
            <a:pPr algn="l">
              <a:lnSpc>
                <a:spcPct val="120000"/>
              </a:lnSpc>
              <a:buNone/>
            </a:pPr>
            <a:r>
              <a:rPr lang="en-GB" dirty="0" smtClean="0"/>
              <a:t>This latter was one of the most prominent </a:t>
            </a:r>
            <a:r>
              <a:rPr lang="en-GB" dirty="0" err="1" smtClean="0"/>
              <a:t>Shi,a</a:t>
            </a:r>
            <a:r>
              <a:rPr lang="en-GB" dirty="0" smtClean="0"/>
              <a:t> scholar who had compiled several books of </a:t>
            </a:r>
            <a:r>
              <a:rPr lang="en-GB" dirty="0" err="1" smtClean="0"/>
              <a:t>hadith</a:t>
            </a:r>
            <a:r>
              <a:rPr lang="en-GB" dirty="0" smtClean="0"/>
              <a:t> ,</a:t>
            </a:r>
          </a:p>
          <a:p>
            <a:pPr algn="l">
              <a:lnSpc>
                <a:spcPct val="120000"/>
              </a:lnSpc>
              <a:buNone/>
            </a:pPr>
            <a:r>
              <a:rPr lang="en-GB" dirty="0" smtClean="0"/>
              <a:t>However, he fell out with the third deputy Husain b. </a:t>
            </a:r>
            <a:r>
              <a:rPr lang="en-GB" dirty="0" err="1" smtClean="0"/>
              <a:t>Ruh</a:t>
            </a:r>
            <a:r>
              <a:rPr lang="en-GB" dirty="0" smtClean="0"/>
              <a:t> and claimed deputyship for himself. </a:t>
            </a:r>
            <a:endParaRPr lang="fa-IR"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Third Deputy</a:t>
            </a:r>
            <a:endParaRPr lang="en-GB" dirty="0"/>
          </a:p>
        </p:txBody>
      </p:sp>
      <p:sp>
        <p:nvSpPr>
          <p:cNvPr id="3" name="Content Placeholder 2"/>
          <p:cNvSpPr>
            <a:spLocks noGrp="1"/>
          </p:cNvSpPr>
          <p:nvPr>
            <p:ph sz="quarter" idx="1"/>
          </p:nvPr>
        </p:nvSpPr>
        <p:spPr>
          <a:xfrm>
            <a:off x="612648" y="1600200"/>
            <a:ext cx="8153400" cy="5486400"/>
          </a:xfrm>
        </p:spPr>
        <p:txBody>
          <a:bodyPr>
            <a:normAutofit fontScale="47500" lnSpcReduction="20000"/>
          </a:bodyPr>
          <a:lstStyle/>
          <a:p>
            <a:pPr algn="l">
              <a:lnSpc>
                <a:spcPct val="120000"/>
              </a:lnSpc>
              <a:buNone/>
            </a:pPr>
            <a:r>
              <a:rPr lang="en-GB" sz="4400" dirty="0" smtClean="0"/>
              <a:t>Abu al-</a:t>
            </a:r>
            <a:r>
              <a:rPr lang="en-GB" sz="4400" dirty="0" err="1" smtClean="0"/>
              <a:t>Qasim</a:t>
            </a:r>
            <a:r>
              <a:rPr lang="en-GB" sz="4400" dirty="0" smtClean="0"/>
              <a:t> Husain b. </a:t>
            </a:r>
            <a:r>
              <a:rPr lang="en-GB" sz="4400" dirty="0" err="1" smtClean="0"/>
              <a:t>Nuh</a:t>
            </a:r>
            <a:r>
              <a:rPr lang="en-GB" sz="4400" dirty="0" smtClean="0"/>
              <a:t> </a:t>
            </a:r>
            <a:r>
              <a:rPr lang="en-GB" sz="4400" dirty="0" err="1" smtClean="0"/>
              <a:t>Nawbakhti</a:t>
            </a:r>
            <a:endParaRPr lang="en-GB" sz="4400" dirty="0" smtClean="0"/>
          </a:p>
          <a:p>
            <a:pPr algn="l">
              <a:lnSpc>
                <a:spcPct val="120000"/>
              </a:lnSpc>
              <a:buNone/>
            </a:pPr>
            <a:r>
              <a:rPr lang="en-GB" sz="4400" dirty="0" smtClean="0"/>
              <a:t>After Abu </a:t>
            </a:r>
            <a:r>
              <a:rPr lang="en-GB" sz="4400" dirty="0" err="1" smtClean="0"/>
              <a:t>Sahl</a:t>
            </a:r>
            <a:r>
              <a:rPr lang="en-GB" sz="4400" dirty="0" smtClean="0"/>
              <a:t> </a:t>
            </a:r>
            <a:r>
              <a:rPr lang="en-GB" sz="4400" dirty="0" err="1" smtClean="0"/>
              <a:t>Nawbakhti</a:t>
            </a:r>
            <a:r>
              <a:rPr lang="en-GB" sz="4400" dirty="0" smtClean="0"/>
              <a:t> he was the most renowned member of </a:t>
            </a:r>
            <a:r>
              <a:rPr lang="en-GB" sz="4400" dirty="0" err="1" smtClean="0"/>
              <a:t>Banu</a:t>
            </a:r>
            <a:r>
              <a:rPr lang="en-GB" sz="4400" dirty="0" smtClean="0"/>
              <a:t> </a:t>
            </a:r>
            <a:r>
              <a:rPr lang="en-GB" sz="4400" dirty="0" err="1" smtClean="0"/>
              <a:t>Nawbakht</a:t>
            </a:r>
            <a:r>
              <a:rPr lang="en-GB" sz="4400" dirty="0" smtClean="0"/>
              <a:t>  family</a:t>
            </a:r>
            <a:r>
              <a:rPr lang="en-GB" sz="4400" dirty="0" smtClean="0"/>
              <a:t>. He was the Deputy from 305- 326. </a:t>
            </a:r>
            <a:endParaRPr lang="en-GB" sz="4400" dirty="0" smtClean="0"/>
          </a:p>
          <a:p>
            <a:pPr algn="l">
              <a:lnSpc>
                <a:spcPct val="120000"/>
              </a:lnSpc>
              <a:buNone/>
            </a:pPr>
            <a:endParaRPr lang="en-GB" sz="4400" dirty="0" smtClean="0"/>
          </a:p>
          <a:p>
            <a:pPr algn="l">
              <a:lnSpc>
                <a:spcPct val="120000"/>
              </a:lnSpc>
              <a:buNone/>
            </a:pPr>
            <a:r>
              <a:rPr lang="en-GB" sz="4400" dirty="0" err="1" smtClean="0"/>
              <a:t>Banu</a:t>
            </a:r>
            <a:r>
              <a:rPr lang="en-GB" sz="4400" dirty="0" smtClean="0"/>
              <a:t> </a:t>
            </a:r>
            <a:r>
              <a:rPr lang="en-GB" sz="4400" dirty="0" err="1" smtClean="0"/>
              <a:t>Nawbakht</a:t>
            </a:r>
            <a:r>
              <a:rPr lang="en-GB" sz="4400" dirty="0" smtClean="0"/>
              <a:t> were a famous Iranian family in Baghdad. After their conversion to Islam they were  taken in to the  Abbasid court due to their scholarly talent. Some members of this family were appointed as </a:t>
            </a:r>
            <a:r>
              <a:rPr lang="en-GB" sz="4400" dirty="0" err="1" smtClean="0"/>
              <a:t>vezirs</a:t>
            </a:r>
            <a:r>
              <a:rPr lang="en-GB" sz="4400" dirty="0" smtClean="0"/>
              <a:t>. </a:t>
            </a:r>
            <a:endParaRPr lang="en-GB" sz="4400" dirty="0" smtClean="0"/>
          </a:p>
          <a:p>
            <a:pPr algn="l">
              <a:lnSpc>
                <a:spcPct val="120000"/>
              </a:lnSpc>
              <a:buNone/>
            </a:pPr>
            <a:endParaRPr lang="en-GB" sz="4400" dirty="0" smtClean="0"/>
          </a:p>
          <a:p>
            <a:pPr algn="l">
              <a:lnSpc>
                <a:spcPct val="120000"/>
              </a:lnSpc>
              <a:buNone/>
            </a:pPr>
            <a:r>
              <a:rPr lang="en-GB" sz="4400" dirty="0" err="1" smtClean="0"/>
              <a:t>Hasan</a:t>
            </a:r>
            <a:r>
              <a:rPr lang="en-GB" sz="4400" dirty="0" smtClean="0"/>
              <a:t> b. Musa </a:t>
            </a:r>
            <a:r>
              <a:rPr lang="en-GB" sz="4400" dirty="0" err="1" smtClean="0"/>
              <a:t>Nawbakhti</a:t>
            </a:r>
            <a:r>
              <a:rPr lang="en-GB" sz="4400" dirty="0" smtClean="0"/>
              <a:t> (d. 310) </a:t>
            </a:r>
            <a:r>
              <a:rPr lang="en-GB" sz="4400" dirty="0" smtClean="0"/>
              <a:t>the great </a:t>
            </a:r>
            <a:r>
              <a:rPr lang="en-GB" sz="4400" dirty="0" smtClean="0"/>
              <a:t>Shiite philosopher and </a:t>
            </a:r>
            <a:r>
              <a:rPr lang="en-GB" sz="4400" dirty="0" smtClean="0"/>
              <a:t>theologian , and </a:t>
            </a:r>
            <a:r>
              <a:rPr lang="en-GB" sz="4400" dirty="0" smtClean="0"/>
              <a:t>A</a:t>
            </a:r>
            <a:r>
              <a:rPr lang="en-GB" sz="4400" dirty="0" smtClean="0"/>
              <a:t>bu </a:t>
            </a:r>
            <a:r>
              <a:rPr lang="en-GB" sz="4400" dirty="0" err="1" smtClean="0"/>
              <a:t>Sahl</a:t>
            </a:r>
            <a:r>
              <a:rPr lang="en-GB" sz="4400" dirty="0" smtClean="0"/>
              <a:t> al-</a:t>
            </a:r>
            <a:r>
              <a:rPr lang="en-GB" sz="4400" dirty="0" err="1" smtClean="0"/>
              <a:t>Nawbakhti</a:t>
            </a:r>
            <a:r>
              <a:rPr lang="en-GB" sz="4400" dirty="0" smtClean="0"/>
              <a:t> (d. 311), the great theologian of Baghdad were from this family. </a:t>
            </a:r>
            <a:r>
              <a:rPr lang="fa-IR" dirty="0" smtClean="0"/>
              <a:t/>
            </a:r>
            <a:br>
              <a:rPr lang="fa-IR" dirty="0" smtClean="0"/>
            </a:br>
            <a:r>
              <a:rPr lang="fa-IR" dirty="0" smtClean="0"/>
              <a:t/>
            </a:r>
            <a:br>
              <a:rPr lang="fa-IR" dirty="0" smtClean="0"/>
            </a:br>
            <a:r>
              <a:rPr lang="fa-IR" dirty="0" smtClean="0"/>
              <a:t/>
            </a:r>
            <a:br>
              <a:rPr lang="fa-IR" dirty="0" smtClean="0"/>
            </a:b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Third Deputy</a:t>
            </a:r>
            <a:endParaRPr lang="en-GB" dirty="0"/>
          </a:p>
        </p:txBody>
      </p:sp>
      <p:sp>
        <p:nvSpPr>
          <p:cNvPr id="3" name="Content Placeholder 2"/>
          <p:cNvSpPr>
            <a:spLocks noGrp="1"/>
          </p:cNvSpPr>
          <p:nvPr>
            <p:ph sz="quarter" idx="1"/>
          </p:nvPr>
        </p:nvSpPr>
        <p:spPr/>
        <p:txBody>
          <a:bodyPr>
            <a:normAutofit/>
          </a:bodyPr>
          <a:lstStyle/>
          <a:p>
            <a:pPr algn="l">
              <a:buNone/>
            </a:pPr>
            <a:r>
              <a:rPr lang="en-GB" sz="3200" dirty="0" smtClean="0"/>
              <a:t>Husain b. </a:t>
            </a:r>
            <a:r>
              <a:rPr lang="en-GB" sz="3200" dirty="0" err="1" smtClean="0"/>
              <a:t>Ruh</a:t>
            </a:r>
            <a:r>
              <a:rPr lang="en-GB" sz="3200" dirty="0" smtClean="0"/>
              <a:t> was a </a:t>
            </a:r>
            <a:r>
              <a:rPr lang="en-GB" sz="3200" dirty="0" err="1" smtClean="0"/>
              <a:t>wakil</a:t>
            </a:r>
            <a:r>
              <a:rPr lang="en-GB" sz="3200" dirty="0" smtClean="0"/>
              <a:t> of Muhammad b. </a:t>
            </a:r>
            <a:r>
              <a:rPr lang="en-GB" sz="3200" dirty="0" err="1" smtClean="0"/>
              <a:t>Uthman</a:t>
            </a:r>
            <a:r>
              <a:rPr lang="en-GB" sz="3200" dirty="0" smtClean="0"/>
              <a:t> in Baghdad along with nine other persons. However, he was chosen by the Imam as the Deputy after Muhammad b. </a:t>
            </a:r>
            <a:r>
              <a:rPr lang="en-GB" sz="3200" dirty="0" err="1" smtClean="0"/>
              <a:t>Uthman</a:t>
            </a:r>
            <a:r>
              <a:rPr lang="en-GB" sz="3200" dirty="0" smtClean="0"/>
              <a:t>. He was both a theologian and a jurist and was one of the  cleverest and wisest scholars of his time.  He died in Baghdad </a:t>
            </a:r>
            <a:r>
              <a:rPr lang="en-GB" sz="3200" dirty="0" smtClean="0"/>
              <a:t>in 326 and was </a:t>
            </a:r>
            <a:r>
              <a:rPr lang="en-GB" sz="3200" dirty="0" smtClean="0"/>
              <a:t>buried in the </a:t>
            </a:r>
            <a:r>
              <a:rPr lang="en-GB" sz="3200" dirty="0" err="1" smtClean="0"/>
              <a:t>Nawbakhtiyyah</a:t>
            </a:r>
            <a:r>
              <a:rPr lang="en-GB" sz="3200" dirty="0" smtClean="0"/>
              <a:t> area.</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Fourth Deputy</a:t>
            </a:r>
            <a:endParaRPr lang="en-GB" dirty="0"/>
          </a:p>
        </p:txBody>
      </p:sp>
      <p:sp>
        <p:nvSpPr>
          <p:cNvPr id="3" name="Content Placeholder 2"/>
          <p:cNvSpPr>
            <a:spLocks noGrp="1"/>
          </p:cNvSpPr>
          <p:nvPr>
            <p:ph sz="quarter" idx="1"/>
          </p:nvPr>
        </p:nvSpPr>
        <p:spPr/>
        <p:txBody>
          <a:bodyPr>
            <a:normAutofit fontScale="92500" lnSpcReduction="10000"/>
          </a:bodyPr>
          <a:lstStyle/>
          <a:p>
            <a:pPr algn="l">
              <a:buNone/>
            </a:pPr>
            <a:r>
              <a:rPr lang="en-GB" dirty="0" smtClean="0"/>
              <a:t>Ali b. Muhammad al-</a:t>
            </a:r>
            <a:r>
              <a:rPr lang="en-GB" dirty="0" err="1" smtClean="0"/>
              <a:t>Samuri</a:t>
            </a:r>
            <a:endParaRPr lang="en-GB" dirty="0" smtClean="0"/>
          </a:p>
          <a:p>
            <a:pPr algn="l">
              <a:buNone/>
            </a:pPr>
            <a:r>
              <a:rPr lang="en-GB" dirty="0" smtClean="0"/>
              <a:t>He was a companion of Imam al-</a:t>
            </a:r>
            <a:r>
              <a:rPr lang="en-GB" dirty="0" err="1" smtClean="0"/>
              <a:t>Askari</a:t>
            </a:r>
            <a:r>
              <a:rPr lang="en-GB" dirty="0" smtClean="0"/>
              <a:t> (a) and was chosen by the Imam as the deputy in 326. </a:t>
            </a:r>
            <a:r>
              <a:rPr lang="en-GB" dirty="0" smtClean="0"/>
              <a:t>H</a:t>
            </a:r>
            <a:r>
              <a:rPr lang="en-GB" dirty="0" smtClean="0"/>
              <a:t>e was in that post for three years.  </a:t>
            </a:r>
          </a:p>
          <a:p>
            <a:pPr algn="l">
              <a:buNone/>
            </a:pPr>
            <a:endParaRPr lang="en-GB" dirty="0" smtClean="0"/>
          </a:p>
          <a:p>
            <a:pPr algn="l">
              <a:buNone/>
            </a:pPr>
            <a:r>
              <a:rPr lang="en-GB" dirty="0" smtClean="0"/>
              <a:t>He passed away in the year 329 which was called the year of </a:t>
            </a:r>
            <a:r>
              <a:rPr lang="en-GB" i="1" dirty="0" err="1" smtClean="0"/>
              <a:t>tanathur</a:t>
            </a:r>
            <a:r>
              <a:rPr lang="en-GB" i="1" dirty="0" smtClean="0"/>
              <a:t> al-</a:t>
            </a:r>
            <a:r>
              <a:rPr lang="en-GB" i="1" dirty="0" err="1" smtClean="0"/>
              <a:t>nujum</a:t>
            </a:r>
            <a:r>
              <a:rPr lang="en-GB" dirty="0" smtClean="0"/>
              <a:t>.  He was buried in Baghdad. </a:t>
            </a:r>
          </a:p>
          <a:p>
            <a:pPr algn="l">
              <a:buNone/>
            </a:pPr>
            <a:endParaRPr lang="en-GB" dirty="0" smtClean="0"/>
          </a:p>
          <a:p>
            <a:pPr algn="l">
              <a:buNone/>
            </a:pPr>
            <a:r>
              <a:rPr lang="en-GB" dirty="0" smtClean="0"/>
              <a:t> 6 days before his death he received a </a:t>
            </a:r>
            <a:r>
              <a:rPr lang="en-GB" i="1" dirty="0" err="1" smtClean="0"/>
              <a:t>tawqi</a:t>
            </a:r>
            <a:r>
              <a:rPr lang="en-GB" dirty="0" smtClean="0"/>
              <a:t>’ from the Imam saying, </a:t>
            </a:r>
          </a:p>
          <a:p>
            <a:pPr algn="l">
              <a:buNone/>
            </a:pPr>
            <a:endParaRPr lang="en-GB" dirty="0" smtClean="0"/>
          </a:p>
          <a:p>
            <a:pPr algn="l">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Fourth Deputy</a:t>
            </a:r>
            <a:endParaRPr lang="en-GB" dirty="0"/>
          </a:p>
        </p:txBody>
      </p:sp>
      <p:sp>
        <p:nvSpPr>
          <p:cNvPr id="3" name="Content Placeholder 2"/>
          <p:cNvSpPr>
            <a:spLocks noGrp="1"/>
          </p:cNvSpPr>
          <p:nvPr>
            <p:ph sz="quarter" idx="1"/>
          </p:nvPr>
        </p:nvSpPr>
        <p:spPr/>
        <p:txBody>
          <a:bodyPr>
            <a:normAutofit fontScale="70000" lnSpcReduction="20000"/>
          </a:bodyPr>
          <a:lstStyle/>
          <a:p>
            <a:pPr algn="r" rtl="1">
              <a:buNone/>
            </a:pPr>
            <a:r>
              <a:rPr lang="ar-SA" dirty="0" smtClean="0"/>
              <a:t>بسم الله الرحمن الرحيم </a:t>
            </a:r>
          </a:p>
          <a:p>
            <a:pPr algn="r" rtl="1">
              <a:buNone/>
            </a:pPr>
            <a:r>
              <a:rPr lang="ar-SA" dirty="0" smtClean="0"/>
              <a:t>" يا علي بن محمد السمريّ أعظم الله أجر إخوانك فيك فإنك ميت ما بينك وبين ستة أيام, فاجمع أمرك, ولا توص إلى أحد يقوم مقامك بعد وفاتك، فقد وقعت الغيبة الثانية ( في بعض النسخ " التامة " ), فلا ظهور إلا بعد إذن الله عز وجل, وذلك بعد طول الأمد, وقسوة القلوب، وامتلاء الأرض جوراً، وسيأتي شيعتي من يدّعي المشاهدة، ألا فمن ادّعى المشاهدة قبل خروج السفياني والصيحة فهو كاذب مفتر، ولا حول ولا قوة إلا بالله العلي العظيم</a:t>
            </a:r>
            <a:r>
              <a:rPr lang="en-GB" dirty="0" smtClean="0"/>
              <a:t>  </a:t>
            </a:r>
            <a:r>
              <a:rPr lang="ar-SA" dirty="0" smtClean="0"/>
              <a:t>(كمال الدين وتمام النعمة / </a:t>
            </a:r>
            <a:r>
              <a:rPr lang="ar-SA" b="1" dirty="0" smtClean="0"/>
              <a:t>516</a:t>
            </a:r>
            <a:r>
              <a:rPr lang="ar-SA" b="1" dirty="0" smtClean="0"/>
              <a:t>)</a:t>
            </a:r>
          </a:p>
          <a:p>
            <a:pPr algn="l">
              <a:buNone/>
            </a:pPr>
            <a:endParaRPr lang="en-GB" b="1" dirty="0" smtClean="0"/>
          </a:p>
          <a:p>
            <a:pPr algn="l">
              <a:buNone/>
            </a:pPr>
            <a:r>
              <a:rPr lang="en-GB" dirty="0" smtClean="0"/>
              <a:t>“O Ali b. Muhammad al-</a:t>
            </a:r>
            <a:r>
              <a:rPr lang="en-GB" dirty="0" err="1" smtClean="0"/>
              <a:t>Samuri</a:t>
            </a:r>
            <a:r>
              <a:rPr lang="en-GB" dirty="0" smtClean="0"/>
              <a:t>, may Allah increase the reward of your brethren in you. For you will die within 6 days; therefore prepare, but do not make a will for anyone to take your place after you. The second occultation is now taking place. There will be no appearance except after the permission of God. And this will be after long time, and hardening of the hearts and the spread of injustice.</a:t>
            </a:r>
          </a:p>
          <a:p>
            <a:pPr algn="l">
              <a:buNone/>
            </a:pPr>
            <a:r>
              <a:rPr lang="en-GB" dirty="0" smtClean="0"/>
              <a:t>Some of my </a:t>
            </a:r>
            <a:r>
              <a:rPr lang="en-GB" dirty="0" err="1" smtClean="0"/>
              <a:t>Shia</a:t>
            </a:r>
            <a:r>
              <a:rPr lang="en-GB" dirty="0" smtClean="0"/>
              <a:t> will come and claim seeing me. Beware whoever claims seeing me before the advent of </a:t>
            </a:r>
            <a:r>
              <a:rPr lang="en-GB" dirty="0" err="1" smtClean="0"/>
              <a:t>Sufyani</a:t>
            </a:r>
            <a:r>
              <a:rPr lang="en-GB" dirty="0" smtClean="0"/>
              <a:t> and the </a:t>
            </a:r>
            <a:r>
              <a:rPr lang="en-GB" i="1" dirty="0" err="1" smtClean="0"/>
              <a:t>sayha</a:t>
            </a:r>
            <a:r>
              <a:rPr lang="en-GB" dirty="0" smtClean="0"/>
              <a:t> is a liar. </a:t>
            </a: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thick clouds</a:t>
            </a:r>
            <a:endParaRPr lang="en-GB" dirty="0"/>
          </a:p>
        </p:txBody>
      </p:sp>
      <p:sp>
        <p:nvSpPr>
          <p:cNvPr id="3" name="Content Placeholder 2"/>
          <p:cNvSpPr>
            <a:spLocks noGrp="1"/>
          </p:cNvSpPr>
          <p:nvPr>
            <p:ph sz="quarter" idx="1"/>
          </p:nvPr>
        </p:nvSpPr>
        <p:spPr/>
        <p:txBody>
          <a:bodyPr>
            <a:normAutofit fontScale="85000" lnSpcReduction="20000"/>
          </a:bodyPr>
          <a:lstStyle/>
          <a:p>
            <a:pPr>
              <a:buNone/>
            </a:pPr>
            <a:endParaRPr lang="en-GB" sz="3200" dirty="0" smtClean="0"/>
          </a:p>
          <a:p>
            <a:pPr>
              <a:buNone/>
            </a:pPr>
            <a:r>
              <a:rPr lang="en-GB" sz="3200" dirty="0" smtClean="0"/>
              <a:t>Abu Muhammad </a:t>
            </a:r>
            <a:r>
              <a:rPr lang="en-GB" sz="3200" dirty="0" err="1" smtClean="0"/>
              <a:t>Hasn</a:t>
            </a:r>
            <a:r>
              <a:rPr lang="en-GB" sz="3200" dirty="0" smtClean="0"/>
              <a:t> b. Musa al-</a:t>
            </a:r>
            <a:r>
              <a:rPr lang="en-GB" sz="3200" dirty="0" err="1" smtClean="0"/>
              <a:t>Nawbakhti</a:t>
            </a:r>
            <a:r>
              <a:rPr lang="en-GB" sz="3200" dirty="0" smtClean="0"/>
              <a:t> (d. after 300) states in his book, </a:t>
            </a:r>
            <a:r>
              <a:rPr lang="en-GB" sz="3200" i="1" dirty="0" err="1" smtClean="0"/>
              <a:t>Shi’a</a:t>
            </a:r>
            <a:r>
              <a:rPr lang="en-GB" sz="3200" i="1" dirty="0" smtClean="0"/>
              <a:t> Sects</a:t>
            </a:r>
            <a:r>
              <a:rPr lang="en-GB" sz="3200" dirty="0" smtClean="0"/>
              <a:t>, that after Imam al-</a:t>
            </a:r>
            <a:r>
              <a:rPr lang="en-GB" sz="3200" dirty="0" err="1" smtClean="0"/>
              <a:t>Askari</a:t>
            </a:r>
            <a:r>
              <a:rPr lang="en-GB" sz="3200" dirty="0" smtClean="0"/>
              <a:t> (a) the </a:t>
            </a:r>
            <a:r>
              <a:rPr lang="en-GB" sz="3200" dirty="0" err="1" smtClean="0"/>
              <a:t>Shi’a</a:t>
            </a:r>
            <a:r>
              <a:rPr lang="en-GB" sz="3200" dirty="0" smtClean="0"/>
              <a:t> were divided to fourteen divisions as follows. </a:t>
            </a:r>
          </a:p>
          <a:p>
            <a:pPr>
              <a:buNone/>
            </a:pPr>
            <a:endParaRPr lang="en-GB" sz="3200" dirty="0" smtClean="0"/>
          </a:p>
          <a:p>
            <a:pPr>
              <a:buNone/>
            </a:pPr>
            <a:r>
              <a:rPr lang="en-GB" sz="3200" dirty="0" smtClean="0"/>
              <a:t>1- the 11</a:t>
            </a:r>
            <a:r>
              <a:rPr lang="en-GB" sz="3200" baseline="30000" dirty="0" smtClean="0"/>
              <a:t>th</a:t>
            </a:r>
            <a:r>
              <a:rPr lang="en-GB" sz="3200" dirty="0" smtClean="0"/>
              <a:t> Imam was alive and he was the </a:t>
            </a:r>
            <a:r>
              <a:rPr lang="en-GB" sz="3200" dirty="0" err="1" smtClean="0"/>
              <a:t>Mahdi</a:t>
            </a:r>
            <a:endParaRPr lang="en-GB" sz="3200" dirty="0" smtClean="0"/>
          </a:p>
          <a:p>
            <a:pPr>
              <a:buNone/>
            </a:pPr>
            <a:r>
              <a:rPr lang="en-GB" sz="3200" dirty="0" smtClean="0"/>
              <a:t>2- the 11</a:t>
            </a:r>
            <a:r>
              <a:rPr lang="en-GB" sz="3200" baseline="30000" dirty="0" smtClean="0"/>
              <a:t>th</a:t>
            </a:r>
            <a:r>
              <a:rPr lang="en-GB" sz="3200" dirty="0" smtClean="0"/>
              <a:t> Imam died and came  to life after his death and he was the </a:t>
            </a:r>
            <a:r>
              <a:rPr lang="en-GB" sz="3200" dirty="0" err="1" smtClean="0"/>
              <a:t>Mahdi</a:t>
            </a:r>
            <a:endParaRPr lang="en-GB" sz="3200" dirty="0" smtClean="0"/>
          </a:p>
          <a:p>
            <a:pPr>
              <a:buNone/>
            </a:pPr>
            <a:r>
              <a:rPr lang="en-GB" sz="3200" dirty="0" smtClean="0"/>
              <a:t>3- The Imam after </a:t>
            </a:r>
            <a:r>
              <a:rPr lang="en-GB" sz="3200" dirty="0" err="1" smtClean="0"/>
              <a:t>Hasan</a:t>
            </a:r>
            <a:r>
              <a:rPr lang="en-GB" sz="3200" dirty="0" smtClean="0"/>
              <a:t> b. Ali is his brother </a:t>
            </a:r>
            <a:r>
              <a:rPr lang="en-GB" sz="3200" dirty="0" err="1" smtClean="0"/>
              <a:t>Ja’far</a:t>
            </a:r>
            <a:r>
              <a:rPr lang="en-GB" sz="3200" dirty="0" smtClean="0"/>
              <a:t> who was designated by his brother.</a:t>
            </a: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thick clouds</a:t>
            </a:r>
            <a:endParaRPr lang="en-GB" dirty="0"/>
          </a:p>
        </p:txBody>
      </p:sp>
      <p:sp>
        <p:nvSpPr>
          <p:cNvPr id="3" name="Content Placeholder 2"/>
          <p:cNvSpPr>
            <a:spLocks noGrp="1"/>
          </p:cNvSpPr>
          <p:nvPr>
            <p:ph sz="quarter" idx="1"/>
          </p:nvPr>
        </p:nvSpPr>
        <p:spPr>
          <a:xfrm>
            <a:off x="612648" y="1600200"/>
            <a:ext cx="8153400" cy="5029200"/>
          </a:xfrm>
        </p:spPr>
        <p:txBody>
          <a:bodyPr>
            <a:normAutofit fontScale="92500" lnSpcReduction="20000"/>
          </a:bodyPr>
          <a:lstStyle/>
          <a:p>
            <a:pPr>
              <a:buNone/>
            </a:pPr>
            <a:endParaRPr lang="en-GB" dirty="0" smtClean="0"/>
          </a:p>
          <a:p>
            <a:pPr>
              <a:buNone/>
            </a:pPr>
            <a:r>
              <a:rPr lang="en-GB" dirty="0" smtClean="0"/>
              <a:t>4-</a:t>
            </a:r>
            <a:r>
              <a:rPr lang="en-GB" sz="2800" dirty="0" smtClean="0"/>
              <a:t> The Imam after </a:t>
            </a:r>
            <a:r>
              <a:rPr lang="en-GB" sz="2800" dirty="0" err="1" smtClean="0"/>
              <a:t>Hasan</a:t>
            </a:r>
            <a:r>
              <a:rPr lang="en-GB" sz="2800" dirty="0" smtClean="0"/>
              <a:t> b. Ali is his brother </a:t>
            </a:r>
            <a:r>
              <a:rPr lang="en-GB" sz="2800" dirty="0" err="1" smtClean="0"/>
              <a:t>Ja’far</a:t>
            </a:r>
            <a:r>
              <a:rPr lang="en-GB" sz="2800" dirty="0" smtClean="0"/>
              <a:t> who was designated by his father. Therefore Imam al-</a:t>
            </a:r>
            <a:r>
              <a:rPr lang="en-GB" sz="2800" dirty="0" err="1" smtClean="0"/>
              <a:t>Askari</a:t>
            </a:r>
            <a:r>
              <a:rPr lang="en-GB" sz="2800" dirty="0" smtClean="0"/>
              <a:t> was an imposter.</a:t>
            </a:r>
          </a:p>
          <a:p>
            <a:pPr>
              <a:buNone/>
            </a:pPr>
            <a:r>
              <a:rPr lang="en-GB" sz="2800" dirty="0" smtClean="0"/>
              <a:t>5- Neither </a:t>
            </a:r>
            <a:r>
              <a:rPr lang="en-GB" sz="2800" dirty="0" err="1" smtClean="0"/>
              <a:t>Hasan</a:t>
            </a:r>
            <a:r>
              <a:rPr lang="en-GB" sz="2800" dirty="0" smtClean="0"/>
              <a:t> b. Ali nor </a:t>
            </a:r>
            <a:r>
              <a:rPr lang="en-GB" sz="2800" dirty="0" err="1" smtClean="0"/>
              <a:t>Ja’far</a:t>
            </a:r>
            <a:r>
              <a:rPr lang="en-GB" sz="2800" dirty="0" smtClean="0"/>
              <a:t> b. Ali were Imams. But the Imam was their brother Muhammad b. Ali who died in his father’s lifetime and he is the </a:t>
            </a:r>
            <a:r>
              <a:rPr lang="en-GB" sz="2800" dirty="0" err="1" smtClean="0"/>
              <a:t>Mahdi</a:t>
            </a:r>
            <a:r>
              <a:rPr lang="en-GB" sz="2800" dirty="0" smtClean="0"/>
              <a:t>. </a:t>
            </a:r>
          </a:p>
          <a:p>
            <a:pPr>
              <a:buNone/>
            </a:pPr>
            <a:r>
              <a:rPr lang="en-GB" sz="2800" dirty="0" smtClean="0"/>
              <a:t>6- The 11</a:t>
            </a:r>
            <a:r>
              <a:rPr lang="en-GB" sz="2800" baseline="30000" dirty="0" smtClean="0"/>
              <a:t>th</a:t>
            </a:r>
            <a:r>
              <a:rPr lang="en-GB" sz="2800" dirty="0" smtClean="0"/>
              <a:t> Imam openly had a son whom he named Muhammad and he is the </a:t>
            </a:r>
            <a:r>
              <a:rPr lang="en-GB" sz="2800" dirty="0" err="1" smtClean="0"/>
              <a:t>Mahdi</a:t>
            </a:r>
            <a:r>
              <a:rPr lang="en-GB" sz="2800" dirty="0" smtClean="0"/>
              <a:t>. </a:t>
            </a:r>
          </a:p>
          <a:p>
            <a:pPr>
              <a:buNone/>
            </a:pPr>
            <a:r>
              <a:rPr lang="en-GB" sz="2800" dirty="0" smtClean="0"/>
              <a:t>7- Imam al-</a:t>
            </a:r>
            <a:r>
              <a:rPr lang="en-GB" sz="2800" dirty="0" err="1" smtClean="0"/>
              <a:t>Askari</a:t>
            </a:r>
            <a:r>
              <a:rPr lang="en-GB" sz="2800" dirty="0" smtClean="0"/>
              <a:t> had a son who was born eight month after his death and he is the </a:t>
            </a:r>
            <a:r>
              <a:rPr lang="en-GB" sz="2800" dirty="0" err="1" smtClean="0"/>
              <a:t>Mahdi</a:t>
            </a:r>
            <a:r>
              <a:rPr lang="en-GB" sz="2800" dirty="0" smtClean="0"/>
              <a:t>. Those who say he had a son during his life are liars. </a:t>
            </a:r>
          </a:p>
          <a:p>
            <a:pPr>
              <a:buNone/>
            </a:pPr>
            <a:r>
              <a:rPr lang="en-GB" dirty="0" smtClean="0"/>
              <a:t>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thick clouds</a:t>
            </a:r>
            <a:endParaRPr lang="en-GB" dirty="0"/>
          </a:p>
        </p:txBody>
      </p:sp>
      <p:sp>
        <p:nvSpPr>
          <p:cNvPr id="3" name="Content Placeholder 2"/>
          <p:cNvSpPr>
            <a:spLocks noGrp="1"/>
          </p:cNvSpPr>
          <p:nvPr>
            <p:ph sz="quarter" idx="1"/>
          </p:nvPr>
        </p:nvSpPr>
        <p:spPr/>
        <p:txBody>
          <a:bodyPr>
            <a:normAutofit fontScale="92500"/>
          </a:bodyPr>
          <a:lstStyle/>
          <a:p>
            <a:pPr>
              <a:buNone/>
            </a:pPr>
            <a:r>
              <a:rPr lang="en-GB" dirty="0" smtClean="0"/>
              <a:t>8- the 11</a:t>
            </a:r>
            <a:r>
              <a:rPr lang="en-GB" baseline="30000" dirty="0" smtClean="0"/>
              <a:t>th</a:t>
            </a:r>
            <a:r>
              <a:rPr lang="en-GB" dirty="0" smtClean="0"/>
              <a:t> Imam had no son at all.</a:t>
            </a:r>
          </a:p>
          <a:p>
            <a:pPr>
              <a:buNone/>
            </a:pPr>
            <a:r>
              <a:rPr lang="en-GB" dirty="0" smtClean="0"/>
              <a:t>9- the </a:t>
            </a:r>
            <a:r>
              <a:rPr lang="en-GB" dirty="0" err="1" smtClean="0"/>
              <a:t>Imama</a:t>
            </a:r>
            <a:r>
              <a:rPr lang="en-GB" dirty="0" smtClean="0"/>
              <a:t> terminated by the death of the 11</a:t>
            </a:r>
            <a:r>
              <a:rPr lang="en-GB" baseline="30000" dirty="0" smtClean="0"/>
              <a:t>th</a:t>
            </a:r>
            <a:r>
              <a:rPr lang="en-GB" dirty="0" smtClean="0"/>
              <a:t> Imam. The earth is left without an Imam until Allah wills to send al-</a:t>
            </a:r>
            <a:r>
              <a:rPr lang="en-GB" dirty="0" err="1" smtClean="0"/>
              <a:t>Mahdi</a:t>
            </a:r>
            <a:r>
              <a:rPr lang="en-GB" dirty="0" smtClean="0"/>
              <a:t>. </a:t>
            </a:r>
          </a:p>
          <a:p>
            <a:pPr>
              <a:buNone/>
            </a:pPr>
            <a:r>
              <a:rPr lang="en-GB" dirty="0" smtClean="0"/>
              <a:t>10- </a:t>
            </a:r>
            <a:r>
              <a:rPr lang="en-GB" dirty="0" err="1" smtClean="0"/>
              <a:t>Nafisiyyah</a:t>
            </a:r>
            <a:r>
              <a:rPr lang="en-GB" dirty="0" smtClean="0"/>
              <a:t>: Imam al-</a:t>
            </a:r>
            <a:r>
              <a:rPr lang="en-GB" dirty="0" err="1" smtClean="0"/>
              <a:t>Hadi</a:t>
            </a:r>
            <a:r>
              <a:rPr lang="en-GB" dirty="0" smtClean="0"/>
              <a:t> designated his son Muhammad (not </a:t>
            </a:r>
            <a:r>
              <a:rPr lang="en-GB" dirty="0" err="1" smtClean="0"/>
              <a:t>Hasan</a:t>
            </a:r>
            <a:r>
              <a:rPr lang="en-GB" dirty="0" smtClean="0"/>
              <a:t>). When </a:t>
            </a:r>
            <a:r>
              <a:rPr lang="en-GB" dirty="0" err="1" smtClean="0"/>
              <a:t>Muhammd</a:t>
            </a:r>
            <a:r>
              <a:rPr lang="en-GB" dirty="0" smtClean="0"/>
              <a:t> was dying he could not </a:t>
            </a:r>
            <a:r>
              <a:rPr lang="en-GB" dirty="0" err="1" smtClean="0"/>
              <a:t>desigante</a:t>
            </a:r>
            <a:r>
              <a:rPr lang="en-GB" dirty="0" smtClean="0"/>
              <a:t> his father again so he designated a young servant called </a:t>
            </a:r>
            <a:r>
              <a:rPr lang="en-GB" dirty="0" err="1" smtClean="0"/>
              <a:t>Nafis</a:t>
            </a:r>
            <a:r>
              <a:rPr lang="en-GB" dirty="0" smtClean="0"/>
              <a:t> and transferred all the bequest to him and asked him to give them to </a:t>
            </a:r>
            <a:r>
              <a:rPr lang="en-GB" dirty="0" err="1" smtClean="0"/>
              <a:t>Ja’far</a:t>
            </a:r>
            <a:r>
              <a:rPr lang="en-GB" dirty="0" smtClean="0"/>
              <a:t> should anything happen to his father.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thick clouds</a:t>
            </a:r>
            <a:endParaRPr lang="en-GB" dirty="0"/>
          </a:p>
        </p:txBody>
      </p:sp>
      <p:sp>
        <p:nvSpPr>
          <p:cNvPr id="3" name="Content Placeholder 2"/>
          <p:cNvSpPr>
            <a:spLocks noGrp="1"/>
          </p:cNvSpPr>
          <p:nvPr>
            <p:ph sz="quarter" idx="1"/>
          </p:nvPr>
        </p:nvSpPr>
        <p:spPr/>
        <p:txBody>
          <a:bodyPr/>
          <a:lstStyle/>
          <a:p>
            <a:pPr>
              <a:buNone/>
            </a:pPr>
            <a:r>
              <a:rPr lang="en-GB" dirty="0" smtClean="0"/>
              <a:t>11- they don’t know who the Imam is after al-</a:t>
            </a:r>
            <a:r>
              <a:rPr lang="en-GB" dirty="0" err="1" smtClean="0"/>
              <a:t>Hasan</a:t>
            </a:r>
            <a:r>
              <a:rPr lang="en-GB" dirty="0" smtClean="0"/>
              <a:t> (a) although they believe there should be an Imam.</a:t>
            </a:r>
          </a:p>
          <a:p>
            <a:pPr>
              <a:buNone/>
            </a:pPr>
            <a:r>
              <a:rPr lang="en-GB" dirty="0" smtClean="0"/>
              <a:t>12-  they were the mainstream </a:t>
            </a:r>
            <a:r>
              <a:rPr lang="en-GB" dirty="0" err="1" smtClean="0"/>
              <a:t>Imaiyya</a:t>
            </a:r>
            <a:r>
              <a:rPr lang="en-GB" dirty="0" smtClean="0"/>
              <a:t>. </a:t>
            </a:r>
          </a:p>
          <a:p>
            <a:pPr>
              <a:buNone/>
            </a:pPr>
            <a:r>
              <a:rPr lang="en-GB" dirty="0" smtClean="0"/>
              <a:t>13- the </a:t>
            </a:r>
            <a:r>
              <a:rPr lang="en-GB" dirty="0" err="1" smtClean="0"/>
              <a:t>Imama</a:t>
            </a:r>
            <a:r>
              <a:rPr lang="en-GB" dirty="0" smtClean="0"/>
              <a:t> was transferred to </a:t>
            </a:r>
            <a:r>
              <a:rPr lang="en-GB" dirty="0" err="1" smtClean="0"/>
              <a:t>Ja’far</a:t>
            </a:r>
            <a:r>
              <a:rPr lang="en-GB" dirty="0" smtClean="0"/>
              <a:t> after al-</a:t>
            </a:r>
            <a:r>
              <a:rPr lang="en-GB" dirty="0" err="1" smtClean="0"/>
              <a:t>Hasan</a:t>
            </a:r>
            <a:r>
              <a:rPr lang="en-GB" dirty="0" smtClean="0"/>
              <a:t> al-</a:t>
            </a:r>
            <a:r>
              <a:rPr lang="en-GB" dirty="0" err="1" smtClean="0"/>
              <a:t>Askari</a:t>
            </a:r>
            <a:r>
              <a:rPr lang="en-GB" dirty="0" smtClean="0"/>
              <a:t> because he had no progeny.  </a:t>
            </a:r>
          </a:p>
          <a:p>
            <a:pPr>
              <a:buNone/>
            </a:pPr>
            <a:r>
              <a:rPr lang="en-GB" dirty="0" smtClean="0"/>
              <a:t>14- the Imam after Imam al-</a:t>
            </a:r>
            <a:r>
              <a:rPr lang="en-GB" dirty="0" err="1" smtClean="0"/>
              <a:t>Askari</a:t>
            </a:r>
            <a:r>
              <a:rPr lang="en-GB" dirty="0" smtClean="0"/>
              <a:t> is his son Muhammad and he is the awaited </a:t>
            </a:r>
            <a:r>
              <a:rPr lang="en-GB" dirty="0" err="1" smtClean="0"/>
              <a:t>Mahdi</a:t>
            </a:r>
            <a:r>
              <a:rPr lang="en-GB" dirty="0" smtClean="0"/>
              <a:t>, however, he died; and he will return one day to fill the earth with justice.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Clearing the clouds</a:t>
            </a:r>
            <a:endParaRPr lang="en-GB" dirty="0"/>
          </a:p>
        </p:txBody>
      </p:sp>
      <p:sp>
        <p:nvSpPr>
          <p:cNvPr id="3" name="Content Placeholder 2"/>
          <p:cNvSpPr>
            <a:spLocks noGrp="1"/>
          </p:cNvSpPr>
          <p:nvPr>
            <p:ph sz="quarter" idx="1"/>
          </p:nvPr>
        </p:nvSpPr>
        <p:spPr/>
        <p:txBody>
          <a:bodyPr>
            <a:normAutofit fontScale="85000" lnSpcReduction="20000"/>
          </a:bodyPr>
          <a:lstStyle/>
          <a:p>
            <a:pPr>
              <a:buNone/>
            </a:pPr>
            <a:r>
              <a:rPr lang="en-GB" dirty="0" smtClean="0"/>
              <a:t>In such a cloudy environment how did the deputies manage to establish themselves? </a:t>
            </a:r>
          </a:p>
          <a:p>
            <a:pPr>
              <a:buNone/>
            </a:pPr>
            <a:endParaRPr lang="en-GB" dirty="0" smtClean="0"/>
          </a:p>
          <a:p>
            <a:pPr>
              <a:buNone/>
            </a:pPr>
            <a:r>
              <a:rPr lang="en-GB" dirty="0" smtClean="0"/>
              <a:t>Some reports indicate that for about two years after the demise of Imam al-</a:t>
            </a:r>
            <a:r>
              <a:rPr lang="en-GB" dirty="0" err="1" smtClean="0"/>
              <a:t>Askari</a:t>
            </a:r>
            <a:r>
              <a:rPr lang="en-GB" dirty="0" smtClean="0"/>
              <a:t>, still the </a:t>
            </a:r>
            <a:r>
              <a:rPr lang="en-GB" dirty="0" err="1" smtClean="0"/>
              <a:t>Shi’a</a:t>
            </a:r>
            <a:r>
              <a:rPr lang="en-GB" dirty="0" smtClean="0"/>
              <a:t> referred to imam </a:t>
            </a:r>
            <a:r>
              <a:rPr lang="en-GB" dirty="0" err="1" smtClean="0"/>
              <a:t>Askari’s</a:t>
            </a:r>
            <a:r>
              <a:rPr lang="en-GB" dirty="0" smtClean="0"/>
              <a:t> mother, </a:t>
            </a:r>
            <a:r>
              <a:rPr lang="en-GB" dirty="0" err="1" smtClean="0"/>
              <a:t>Hudaith</a:t>
            </a:r>
            <a:r>
              <a:rPr lang="en-GB" dirty="0" smtClean="0"/>
              <a:t> or Susan, for various issues. </a:t>
            </a:r>
          </a:p>
          <a:p>
            <a:pPr>
              <a:buNone/>
            </a:pPr>
            <a:endParaRPr lang="en-GB" dirty="0" smtClean="0"/>
          </a:p>
          <a:p>
            <a:pPr>
              <a:buNone/>
            </a:pPr>
            <a:r>
              <a:rPr lang="en-GB" dirty="0" smtClean="0"/>
              <a:t>Sheikh </a:t>
            </a:r>
            <a:r>
              <a:rPr lang="en-GB" dirty="0" err="1" smtClean="0"/>
              <a:t>Saduq</a:t>
            </a:r>
            <a:r>
              <a:rPr lang="en-GB" dirty="0" smtClean="0"/>
              <a:t> reports from Ahmad b. Ibrahim saying, “ I visited </a:t>
            </a:r>
            <a:r>
              <a:rPr lang="en-GB" dirty="0" err="1" smtClean="0"/>
              <a:t>Hakimah</a:t>
            </a:r>
            <a:r>
              <a:rPr lang="en-GB" dirty="0" smtClean="0"/>
              <a:t>, daughter of Imam al-</a:t>
            </a:r>
            <a:r>
              <a:rPr lang="en-GB" dirty="0" err="1" smtClean="0"/>
              <a:t>Jawad</a:t>
            </a:r>
            <a:r>
              <a:rPr lang="en-GB" dirty="0" smtClean="0"/>
              <a:t> in the year 262 A.H. And talked to her from behind a veil. I asked her about her views regarding the Imams and she named them one by one including al-</a:t>
            </a:r>
            <a:r>
              <a:rPr lang="en-GB" dirty="0" err="1" smtClean="0"/>
              <a:t>Hujjah</a:t>
            </a:r>
            <a:r>
              <a:rPr lang="en-GB" dirty="0" smtClean="0"/>
              <a:t> b. Al-</a:t>
            </a:r>
            <a:r>
              <a:rPr lang="en-GB" dirty="0" err="1" smtClean="0"/>
              <a:t>Hasan</a:t>
            </a:r>
            <a:r>
              <a:rPr lang="en-GB" dirty="0" smtClean="0"/>
              <a:t> al-</a:t>
            </a:r>
            <a:r>
              <a:rPr lang="en-GB" dirty="0" err="1" smtClean="0"/>
              <a:t>Askari</a:t>
            </a:r>
            <a:r>
              <a:rPr lang="en-GB" dirty="0" smtClean="0"/>
              <a:t>. I asked her, were is this son now? And she said he is in hiding. </a:t>
            </a:r>
          </a:p>
          <a:p>
            <a:pPr>
              <a:buNone/>
            </a:pPr>
            <a:endParaRPr lang="en-GB" dirty="0" smtClean="0"/>
          </a:p>
          <a:p>
            <a:pPr>
              <a:buNone/>
            </a:pPr>
            <a:endParaRPr lang="en-GB" dirty="0" smtClean="0"/>
          </a:p>
          <a:p>
            <a:pPr>
              <a:buNone/>
            </a:pPr>
            <a:endParaRPr lang="en-GB"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Clearing the clouds</a:t>
            </a:r>
            <a:endParaRPr lang="en-GB" dirty="0"/>
          </a:p>
        </p:txBody>
      </p:sp>
      <p:sp>
        <p:nvSpPr>
          <p:cNvPr id="3" name="Content Placeholder 2"/>
          <p:cNvSpPr>
            <a:spLocks noGrp="1"/>
          </p:cNvSpPr>
          <p:nvPr>
            <p:ph sz="quarter" idx="1"/>
          </p:nvPr>
        </p:nvSpPr>
        <p:spPr/>
        <p:txBody>
          <a:bodyPr>
            <a:normAutofit fontScale="92500" lnSpcReduction="20000"/>
          </a:bodyPr>
          <a:lstStyle/>
          <a:p>
            <a:pPr>
              <a:buNone/>
            </a:pPr>
            <a:r>
              <a:rPr lang="en-GB" dirty="0" smtClean="0"/>
              <a:t>I  said, so the </a:t>
            </a:r>
            <a:r>
              <a:rPr lang="en-GB" dirty="0" err="1" smtClean="0"/>
              <a:t>Shia</a:t>
            </a:r>
            <a:r>
              <a:rPr lang="en-GB" dirty="0" smtClean="0"/>
              <a:t> should turn to who? She said, to the grandmother (</a:t>
            </a:r>
            <a:r>
              <a:rPr lang="en-GB" i="1" dirty="0" err="1" smtClean="0"/>
              <a:t>jaddah</a:t>
            </a:r>
            <a:r>
              <a:rPr lang="en-GB" dirty="0" smtClean="0"/>
              <a:t>). She added that this was an order from Imam al-</a:t>
            </a:r>
            <a:r>
              <a:rPr lang="en-GB" dirty="0" err="1" smtClean="0"/>
              <a:t>Askari</a:t>
            </a:r>
            <a:r>
              <a:rPr lang="en-GB" dirty="0" smtClean="0"/>
              <a:t> (a) following the example of al-Husain (a). </a:t>
            </a:r>
          </a:p>
          <a:p>
            <a:pPr>
              <a:buNone/>
            </a:pPr>
            <a:endParaRPr lang="en-GB" dirty="0" smtClean="0"/>
          </a:p>
          <a:p>
            <a:pPr>
              <a:buNone/>
            </a:pPr>
            <a:r>
              <a:rPr lang="en-GB" dirty="0" err="1" smtClean="0"/>
              <a:t>Jaddah</a:t>
            </a:r>
            <a:r>
              <a:rPr lang="en-GB" dirty="0" smtClean="0"/>
              <a:t> had this role until the first deputy </a:t>
            </a:r>
            <a:r>
              <a:rPr lang="en-GB" dirty="0" err="1" smtClean="0"/>
              <a:t>Uthman</a:t>
            </a:r>
            <a:r>
              <a:rPr lang="en-GB" dirty="0" smtClean="0"/>
              <a:t> b. </a:t>
            </a:r>
            <a:r>
              <a:rPr lang="en-GB" dirty="0" err="1" smtClean="0"/>
              <a:t>Saeed</a:t>
            </a:r>
            <a:r>
              <a:rPr lang="en-GB" dirty="0" smtClean="0"/>
              <a:t> established himself.  </a:t>
            </a:r>
          </a:p>
          <a:p>
            <a:pPr>
              <a:buNone/>
            </a:pPr>
            <a:endParaRPr lang="en-GB" dirty="0" smtClean="0"/>
          </a:p>
          <a:p>
            <a:pPr>
              <a:buNone/>
            </a:pPr>
            <a:r>
              <a:rPr lang="en-GB" dirty="0" smtClean="0"/>
              <a:t>Apart from the opinions on the </a:t>
            </a:r>
            <a:r>
              <a:rPr lang="en-GB" dirty="0" err="1" smtClean="0"/>
              <a:t>Iamam</a:t>
            </a:r>
            <a:r>
              <a:rPr lang="en-GB" dirty="0" smtClean="0"/>
              <a:t>, there were additional dispute about the deputyship. However the clouds were cleared gradually. </a:t>
            </a:r>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four deputies </a:t>
            </a:r>
            <a:endParaRPr lang="en-GB" dirty="0"/>
          </a:p>
        </p:txBody>
      </p:sp>
      <p:sp>
        <p:nvSpPr>
          <p:cNvPr id="3" name="Content Placeholder 2"/>
          <p:cNvSpPr>
            <a:spLocks noGrp="1"/>
          </p:cNvSpPr>
          <p:nvPr>
            <p:ph sz="quarter" idx="1"/>
          </p:nvPr>
        </p:nvSpPr>
        <p:spPr>
          <a:xfrm>
            <a:off x="612648" y="1600200"/>
            <a:ext cx="8153400" cy="4876800"/>
          </a:xfrm>
        </p:spPr>
        <p:txBody>
          <a:bodyPr>
            <a:normAutofit fontScale="55000" lnSpcReduction="20000"/>
          </a:bodyPr>
          <a:lstStyle/>
          <a:p>
            <a:pPr>
              <a:lnSpc>
                <a:spcPct val="80000"/>
              </a:lnSpc>
              <a:buFont typeface="Wingdings" pitchFamily="2" charset="2"/>
              <a:buNone/>
            </a:pPr>
            <a:endParaRPr lang="en-GB" sz="3200" dirty="0" smtClean="0"/>
          </a:p>
          <a:p>
            <a:pPr>
              <a:lnSpc>
                <a:spcPct val="120000"/>
              </a:lnSpc>
              <a:buFont typeface="Wingdings" pitchFamily="2" charset="2"/>
              <a:buNone/>
            </a:pPr>
            <a:r>
              <a:rPr lang="en-GB" sz="3600" dirty="0" smtClean="0"/>
              <a:t>The four deputies of the Imam in the period of minor occultation were:</a:t>
            </a:r>
          </a:p>
          <a:p>
            <a:pPr>
              <a:lnSpc>
                <a:spcPct val="120000"/>
              </a:lnSpc>
              <a:buFont typeface="Wingdings" pitchFamily="2" charset="2"/>
              <a:buNone/>
            </a:pPr>
            <a:endParaRPr lang="en-GB" sz="3600" dirty="0" smtClean="0"/>
          </a:p>
          <a:p>
            <a:pPr>
              <a:lnSpc>
                <a:spcPct val="120000"/>
              </a:lnSpc>
              <a:buFont typeface="Wingdings" pitchFamily="2" charset="2"/>
              <a:buNone/>
            </a:pPr>
            <a:r>
              <a:rPr lang="en-GB" sz="3600" dirty="0" smtClean="0"/>
              <a:t>‘</a:t>
            </a:r>
            <a:r>
              <a:rPr lang="en-GB" sz="3600" dirty="0" err="1" smtClean="0"/>
              <a:t>Uthman</a:t>
            </a:r>
            <a:r>
              <a:rPr lang="en-GB" sz="3600" dirty="0" smtClean="0"/>
              <a:t> b. </a:t>
            </a:r>
            <a:r>
              <a:rPr lang="en-GB" sz="3600" dirty="0" err="1" smtClean="0"/>
              <a:t>Sa’id</a:t>
            </a:r>
            <a:r>
              <a:rPr lang="en-GB" sz="3600" dirty="0" smtClean="0"/>
              <a:t> al-’</a:t>
            </a:r>
            <a:r>
              <a:rPr lang="en-GB" sz="3600" dirty="0" err="1" smtClean="0"/>
              <a:t>Amri</a:t>
            </a:r>
            <a:r>
              <a:rPr lang="en-GB" sz="3600" dirty="0" smtClean="0"/>
              <a:t> al-</a:t>
            </a:r>
            <a:r>
              <a:rPr lang="en-GB" sz="3600" dirty="0" err="1" smtClean="0"/>
              <a:t>Samman</a:t>
            </a:r>
            <a:r>
              <a:rPr lang="en-GB" sz="3600" dirty="0" smtClean="0"/>
              <a:t> who was already a representative of the 10</a:t>
            </a:r>
            <a:r>
              <a:rPr lang="en-GB" sz="3600" baseline="30000" dirty="0" smtClean="0"/>
              <a:t>th</a:t>
            </a:r>
            <a:r>
              <a:rPr lang="en-GB" sz="3600" dirty="0" smtClean="0"/>
              <a:t> and 11</a:t>
            </a:r>
            <a:r>
              <a:rPr lang="en-GB" sz="3600" baseline="30000" dirty="0" smtClean="0"/>
              <a:t>th</a:t>
            </a:r>
            <a:r>
              <a:rPr lang="en-GB" sz="3600" dirty="0" smtClean="0"/>
              <a:t> Imam.</a:t>
            </a:r>
          </a:p>
          <a:p>
            <a:pPr>
              <a:lnSpc>
                <a:spcPct val="120000"/>
              </a:lnSpc>
              <a:buFont typeface="Wingdings" pitchFamily="2" charset="2"/>
              <a:buNone/>
            </a:pPr>
            <a:endParaRPr lang="en-GB" sz="3600" dirty="0" smtClean="0"/>
          </a:p>
          <a:p>
            <a:pPr>
              <a:lnSpc>
                <a:spcPct val="120000"/>
              </a:lnSpc>
              <a:buFont typeface="Wingdings" pitchFamily="2" charset="2"/>
              <a:buNone/>
            </a:pPr>
            <a:r>
              <a:rPr lang="en-GB" sz="3600" dirty="0" smtClean="0"/>
              <a:t>Muhammad b. ‘</a:t>
            </a:r>
            <a:r>
              <a:rPr lang="en-GB" sz="3600" dirty="0" err="1" smtClean="0"/>
              <a:t>Uthman</a:t>
            </a:r>
            <a:r>
              <a:rPr lang="en-GB" sz="3600" dirty="0" smtClean="0"/>
              <a:t> b. </a:t>
            </a:r>
            <a:r>
              <a:rPr lang="en-GB" sz="3600" dirty="0" err="1" smtClean="0"/>
              <a:t>Sa’id</a:t>
            </a:r>
            <a:r>
              <a:rPr lang="en-GB" sz="3600" dirty="0" smtClean="0"/>
              <a:t> (d. 305)</a:t>
            </a:r>
          </a:p>
          <a:p>
            <a:pPr>
              <a:lnSpc>
                <a:spcPct val="120000"/>
              </a:lnSpc>
              <a:buFont typeface="Wingdings" pitchFamily="2" charset="2"/>
              <a:buNone/>
            </a:pPr>
            <a:r>
              <a:rPr lang="en-GB" sz="3600" dirty="0" smtClean="0"/>
              <a:t>He was the author of a number of books in </a:t>
            </a:r>
            <a:r>
              <a:rPr lang="en-GB" sz="3600" i="1" dirty="0" err="1" smtClean="0"/>
              <a:t>fiqh</a:t>
            </a:r>
            <a:r>
              <a:rPr lang="en-GB" sz="3600" dirty="0" smtClean="0"/>
              <a:t> and </a:t>
            </a:r>
            <a:r>
              <a:rPr lang="en-GB" sz="3600" i="1" dirty="0" err="1" smtClean="0"/>
              <a:t>hadith</a:t>
            </a:r>
            <a:r>
              <a:rPr lang="en-GB" sz="3600" dirty="0" smtClean="0"/>
              <a:t>  which he reported from the 11</a:t>
            </a:r>
            <a:r>
              <a:rPr lang="en-GB" sz="3600" baseline="30000" dirty="0" smtClean="0"/>
              <a:t>th</a:t>
            </a:r>
            <a:r>
              <a:rPr lang="en-GB" sz="3600" dirty="0" smtClean="0"/>
              <a:t> and the 12</a:t>
            </a:r>
            <a:r>
              <a:rPr lang="en-GB" sz="3600" baseline="30000" dirty="0" smtClean="0"/>
              <a:t>th</a:t>
            </a:r>
            <a:r>
              <a:rPr lang="en-GB" sz="3600" dirty="0" smtClean="0"/>
              <a:t> Imams and also from his father.</a:t>
            </a:r>
          </a:p>
          <a:p>
            <a:pPr>
              <a:lnSpc>
                <a:spcPct val="120000"/>
              </a:lnSpc>
              <a:buFont typeface="Wingdings" pitchFamily="2" charset="2"/>
              <a:buNone/>
            </a:pPr>
            <a:endParaRPr lang="en-GB" sz="3600" dirty="0" smtClean="0"/>
          </a:p>
          <a:p>
            <a:pPr>
              <a:lnSpc>
                <a:spcPct val="120000"/>
              </a:lnSpc>
              <a:buFont typeface="Wingdings" pitchFamily="2" charset="2"/>
              <a:buNone/>
            </a:pPr>
            <a:r>
              <a:rPr lang="en-GB" sz="3600" dirty="0" smtClean="0"/>
              <a:t>Husain b. </a:t>
            </a:r>
            <a:r>
              <a:rPr lang="en-GB" sz="3600" dirty="0" err="1" smtClean="0"/>
              <a:t>Ruh</a:t>
            </a:r>
            <a:r>
              <a:rPr lang="en-GB" sz="3600" dirty="0" smtClean="0"/>
              <a:t> al-</a:t>
            </a:r>
            <a:r>
              <a:rPr lang="en-GB" sz="3600" dirty="0" err="1" smtClean="0"/>
              <a:t>Nawbatkti</a:t>
            </a:r>
            <a:r>
              <a:rPr lang="en-GB" sz="3600" dirty="0" smtClean="0"/>
              <a:t> (d. 326)</a:t>
            </a:r>
          </a:p>
          <a:p>
            <a:pPr>
              <a:lnSpc>
                <a:spcPct val="120000"/>
              </a:lnSpc>
              <a:buFont typeface="Wingdings" pitchFamily="2" charset="2"/>
              <a:buNone/>
            </a:pPr>
            <a:endParaRPr lang="en-GB" sz="3600" dirty="0" smtClean="0"/>
          </a:p>
          <a:p>
            <a:pPr>
              <a:lnSpc>
                <a:spcPct val="120000"/>
              </a:lnSpc>
              <a:buFont typeface="Wingdings" pitchFamily="2" charset="2"/>
              <a:buNone/>
            </a:pPr>
            <a:r>
              <a:rPr lang="en-GB" sz="3600" dirty="0" smtClean="0"/>
              <a:t>Ali b. Muhammad al-</a:t>
            </a:r>
            <a:r>
              <a:rPr lang="en-GB" sz="3600" dirty="0" err="1" smtClean="0"/>
              <a:t>Samuri</a:t>
            </a:r>
            <a:r>
              <a:rPr lang="en-GB" sz="3600" dirty="0" smtClean="0"/>
              <a:t> (d. 329) </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four deputies </a:t>
            </a:r>
            <a:endParaRPr lang="en-GB" dirty="0"/>
          </a:p>
        </p:txBody>
      </p:sp>
      <p:sp>
        <p:nvSpPr>
          <p:cNvPr id="3" name="Content Placeholder 2"/>
          <p:cNvSpPr>
            <a:spLocks noGrp="1"/>
          </p:cNvSpPr>
          <p:nvPr>
            <p:ph sz="quarter" idx="1"/>
          </p:nvPr>
        </p:nvSpPr>
        <p:spPr/>
        <p:txBody>
          <a:bodyPr>
            <a:normAutofit fontScale="92500" lnSpcReduction="20000"/>
          </a:bodyPr>
          <a:lstStyle/>
          <a:p>
            <a:pPr algn="l">
              <a:buNone/>
            </a:pPr>
            <a:r>
              <a:rPr lang="en-GB" dirty="0" smtClean="0"/>
              <a:t>The most important and crucial roe of the Deputies was to establish the idea of occultation; that the Imam can be there, but the </a:t>
            </a:r>
            <a:r>
              <a:rPr lang="en-GB" dirty="0" err="1" smtClean="0"/>
              <a:t>Shias</a:t>
            </a:r>
            <a:r>
              <a:rPr lang="en-GB" dirty="0" smtClean="0"/>
              <a:t> could not see him. </a:t>
            </a:r>
          </a:p>
          <a:p>
            <a:pPr algn="l">
              <a:buNone/>
            </a:pPr>
            <a:endParaRPr lang="en-GB" dirty="0" smtClean="0"/>
          </a:p>
          <a:p>
            <a:pPr algn="l">
              <a:buNone/>
            </a:pPr>
            <a:r>
              <a:rPr lang="en-GB" dirty="0" smtClean="0"/>
              <a:t>Why was this period needed before the absolute disappearance?</a:t>
            </a:r>
          </a:p>
          <a:p>
            <a:pPr algn="l">
              <a:buNone/>
            </a:pPr>
            <a:endParaRPr lang="en-GB" dirty="0" smtClean="0"/>
          </a:p>
          <a:p>
            <a:pPr algn="l">
              <a:buNone/>
            </a:pPr>
            <a:r>
              <a:rPr lang="en-GB" dirty="0" smtClean="0"/>
              <a:t>Other more routine responsibilities of the Deputies  were to act as mediator between the Imam and the </a:t>
            </a:r>
            <a:r>
              <a:rPr lang="en-GB" dirty="0" err="1" smtClean="0"/>
              <a:t>Shia</a:t>
            </a:r>
            <a:r>
              <a:rPr lang="en-GB" dirty="0" smtClean="0"/>
              <a:t> taking their correspondence to the Imam and bringing the answers. </a:t>
            </a:r>
          </a:p>
          <a:p>
            <a:pPr algn="r" rtl="1">
              <a:buNone/>
            </a:pPr>
            <a:endParaRPr lang="en-GB" dirty="0" smtClean="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Media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TotalTime>
  <Words>1459</Words>
  <Application>Microsoft Office PowerPoint</Application>
  <PresentationFormat>On-screen Show (4:3)</PresentationFormat>
  <Paragraphs>119</Paragraphs>
  <Slides>18</Slides>
  <Notes>1</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Office Theme</vt:lpstr>
      <vt:lpstr>1_Equity</vt:lpstr>
      <vt:lpstr>Median</vt:lpstr>
      <vt:lpstr> 'The Concept and the Person of Imam Mahdi (a.s.) in Islam'   </vt:lpstr>
      <vt:lpstr>The thick clouds</vt:lpstr>
      <vt:lpstr>The thick clouds</vt:lpstr>
      <vt:lpstr>The thick clouds</vt:lpstr>
      <vt:lpstr>The thick clouds</vt:lpstr>
      <vt:lpstr>Clearing the clouds</vt:lpstr>
      <vt:lpstr>Clearing the clouds</vt:lpstr>
      <vt:lpstr>The four deputies </vt:lpstr>
      <vt:lpstr>The four deputies </vt:lpstr>
      <vt:lpstr>Special terminology</vt:lpstr>
      <vt:lpstr>The first deputy</vt:lpstr>
      <vt:lpstr>The First Deputy</vt:lpstr>
      <vt:lpstr>The Second Deputy</vt:lpstr>
      <vt:lpstr>Claimants to deputyship</vt:lpstr>
      <vt:lpstr>The Third Deputy</vt:lpstr>
      <vt:lpstr>The Third Deputy</vt:lpstr>
      <vt:lpstr>The Fourth Deputy</vt:lpstr>
      <vt:lpstr>The Fourth Deputy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
  <cp:lastModifiedBy>Saeed</cp:lastModifiedBy>
  <cp:revision>47</cp:revision>
  <dcterms:created xsi:type="dcterms:W3CDTF">2006-08-16T00:00:00Z</dcterms:created>
  <dcterms:modified xsi:type="dcterms:W3CDTF">2009-06-12T02:53:59Z</dcterms:modified>
</cp:coreProperties>
</file>