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5"/>
  </p:notesMasterIdLst>
  <p:sldIdLst>
    <p:sldId id="257" r:id="rId3"/>
    <p:sldId id="260" r:id="rId4"/>
    <p:sldId id="261" r:id="rId5"/>
    <p:sldId id="262" r:id="rId6"/>
    <p:sldId id="263" r:id="rId7"/>
    <p:sldId id="264" r:id="rId8"/>
    <p:sldId id="265" r:id="rId9"/>
    <p:sldId id="266" r:id="rId10"/>
    <p:sldId id="267" r:id="rId11"/>
    <p:sldId id="268" r:id="rId12"/>
    <p:sldId id="269" r:id="rId13"/>
    <p:sldId id="270" r:id="rId14"/>
    <p:sldId id="258"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BD47E7-FEC3-4C4D-8DD8-6FCA00D49A2A}" type="datetimeFigureOut">
              <a:rPr lang="en-US" smtClean="0"/>
              <a:t>4/2/2009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5B219B-D0BD-4E11-81F3-F0B70EF3459C}"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05B219B-D0BD-4E11-81F3-F0B70EF3459C}" type="slidenum">
              <a:rPr lang="en-GB" smtClean="0"/>
              <a:t>20</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05B219B-D0BD-4E11-81F3-F0B70EF3459C}" type="slidenum">
              <a:rPr lang="en-GB" smtClean="0"/>
              <a:t>21</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05B219B-D0BD-4E11-81F3-F0B70EF3459C}" type="slidenum">
              <a:rPr lang="en-GB" smtClean="0"/>
              <a:t>22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pPr algn="l" rtl="0"/>
            <a:endParaRPr lang="en-US" sz="1400" kern="1200">
              <a:solidFill>
                <a:srgbClr val="696464"/>
              </a:solidFill>
              <a:latin typeface="Perpetua"/>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8641080" y="6514568"/>
            <a:ext cx="464288" cy="274320"/>
          </a:xfrm>
        </p:spPr>
        <p:txBody>
          <a:bodyPr/>
          <a:lstStyle>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a:xfrm>
            <a:off x="8641080" y="6514568"/>
            <a:ext cx="464288" cy="274320"/>
          </a:xfrm>
        </p:spPr>
        <p:txBody>
          <a:bodyPr/>
          <a:lstStyle>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pPr algn="l" rtl="0"/>
            <a:endParaRPr lang="en-US" sz="1400" kern="1200">
              <a:solidFill>
                <a:srgbClr val="696464"/>
              </a:solidFill>
              <a:latin typeface="Perpetua"/>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rtl="0"/>
            <a:fld id="{1D8BD707-D9CF-40AE-B4C6-C98DA3205C09}" type="datetimeFigureOut">
              <a:rPr lang="en-US" sz="1400" kern="1200" smtClean="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extLst/>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4/2/2009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rtl="0"/>
            <a:fld id="{1D8BD707-D9CF-40AE-B4C6-C98DA3205C09}" type="datetimeFigureOut">
              <a:rPr lang="en-US" kern="1200" smtClean="0">
                <a:solidFill>
                  <a:srgbClr val="696464"/>
                </a:solidFill>
                <a:latin typeface="Perpetua"/>
                <a:ea typeface="+mn-ea"/>
                <a:cs typeface="+mn-cs"/>
              </a:rPr>
              <a:pPr rtl="0"/>
              <a:t>4/2/2009</a:t>
            </a:fld>
            <a:endParaRPr lang="en-US" kern="1200">
              <a:solidFill>
                <a:srgbClr val="696464"/>
              </a:solidFill>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l" rtl="0"/>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lgn="l" rtl="0"/>
            <a:endParaRPr lang="en-US" kern="1200">
              <a:solidFill>
                <a:srgbClr val="696464"/>
              </a:solidFill>
              <a:latin typeface="Perpetua"/>
              <a:ea typeface="+mn-ea"/>
              <a:cs typeface="+mn-cs"/>
            </a:endParaRPr>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rtl="0"/>
            <a:fld id="{1D8BD707-D9CF-40AE-B4C6-C98DA3205C09}" type="datetimeFigureOut">
              <a:rPr lang="en-US" kern="1200" smtClean="0">
                <a:solidFill>
                  <a:srgbClr val="696464"/>
                </a:solidFill>
                <a:latin typeface="Perpetua"/>
                <a:ea typeface="+mn-ea"/>
                <a:cs typeface="+mn-cs"/>
              </a:rPr>
              <a:pPr rtl="0"/>
              <a:t>4/2/2009</a:t>
            </a:fld>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rtl="0"/>
            <a:fld id="{B6F15528-21DE-4FAA-801E-634DDDAF4B2B}" type="slidenum">
              <a:rPr lang="en-US" kern="1200" smtClean="0">
                <a:latin typeface="Franklin Gothic Book"/>
              </a:rPr>
              <a:pPr rtl="0"/>
              <a:t>‹#›</a:t>
            </a:fld>
            <a:endParaRPr lang="en-US" kern="1200">
              <a:latin typeface="Franklin Gothic Book"/>
            </a:endParaRPr>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hyperlink" Target="http://www.alalbany.net/misc020.php"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505200"/>
            <a:ext cx="6400800" cy="1600200"/>
          </a:xfrm>
        </p:spPr>
        <p:txBody>
          <a:bodyPr/>
          <a:lstStyle/>
          <a:p>
            <a:endParaRPr lang="en-GB" dirty="0" smtClean="0"/>
          </a:p>
          <a:p>
            <a:r>
              <a:rPr lang="en-GB" sz="3200" dirty="0" smtClean="0"/>
              <a:t>Doubts on the Concept of </a:t>
            </a:r>
            <a:r>
              <a:rPr lang="en-GB" sz="3200" dirty="0" err="1" smtClean="0"/>
              <a:t>Mahdi</a:t>
            </a:r>
            <a:r>
              <a:rPr lang="en-GB" sz="3200" dirty="0" smtClean="0"/>
              <a:t> (</a:t>
            </a:r>
            <a:r>
              <a:rPr lang="en-GB" sz="3200" dirty="0" err="1" smtClean="0"/>
              <a:t>a.s</a:t>
            </a:r>
            <a:r>
              <a:rPr lang="en-GB" sz="3200" dirty="0" smtClean="0"/>
              <a:t>.)</a:t>
            </a:r>
            <a:endParaRPr lang="en-GB" sz="3200" dirty="0" smtClean="0"/>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a:t>
            </a:r>
            <a:r>
              <a:rPr lang="en-GB" dirty="0" err="1" smtClean="0"/>
              <a:t>Mahdi</a:t>
            </a:r>
            <a:r>
              <a:rPr lang="en-GB" dirty="0" smtClean="0"/>
              <a:t>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77500" lnSpcReduction="20000"/>
          </a:bodyPr>
          <a:lstStyle/>
          <a:p>
            <a:pPr>
              <a:lnSpc>
                <a:spcPct val="120000"/>
              </a:lnSpc>
              <a:buNone/>
            </a:pPr>
            <a:r>
              <a:rPr lang="en-GB" sz="2600" dirty="0" smtClean="0"/>
              <a:t>He says they have not only done that, but have, over the centuries, created false </a:t>
            </a:r>
            <a:r>
              <a:rPr lang="en-GB" sz="2600" i="1" dirty="0" err="1" smtClean="0"/>
              <a:t>asabiyyah</a:t>
            </a:r>
            <a:r>
              <a:rPr lang="en-GB" sz="2600" dirty="0" smtClean="0"/>
              <a:t> around </a:t>
            </a:r>
            <a:r>
              <a:rPr lang="en-GB" sz="2600" dirty="0" err="1" smtClean="0"/>
              <a:t>Mahdi</a:t>
            </a:r>
            <a:r>
              <a:rPr lang="en-GB" sz="2600" dirty="0" smtClean="0"/>
              <a:t> which is </a:t>
            </a:r>
            <a:r>
              <a:rPr lang="en-GB" sz="2600" i="1" dirty="0" err="1" smtClean="0"/>
              <a:t>asabiyyah</a:t>
            </a:r>
            <a:r>
              <a:rPr lang="en-GB" sz="2600" i="1" dirty="0" smtClean="0"/>
              <a:t> al-</a:t>
            </a:r>
            <a:r>
              <a:rPr lang="en-GB" sz="2600" i="1" dirty="0" err="1" smtClean="0"/>
              <a:t>jahiliyyah</a:t>
            </a:r>
            <a:r>
              <a:rPr lang="en-GB" sz="2600" dirty="0" smtClean="0"/>
              <a:t>.</a:t>
            </a:r>
          </a:p>
          <a:p>
            <a:pPr>
              <a:lnSpc>
                <a:spcPct val="120000"/>
              </a:lnSpc>
              <a:buNone/>
            </a:pPr>
            <a:endParaRPr lang="en-GB" sz="2600" dirty="0" smtClean="0"/>
          </a:p>
          <a:p>
            <a:pPr>
              <a:lnSpc>
                <a:spcPct val="120000"/>
              </a:lnSpc>
              <a:buNone/>
            </a:pPr>
            <a:r>
              <a:rPr lang="en-GB" sz="2600" dirty="0" smtClean="0"/>
              <a:t>The very concept of </a:t>
            </a:r>
            <a:r>
              <a:rPr lang="en-GB" sz="2600" i="1" dirty="0" err="1" smtClean="0"/>
              <a:t>Mahdi</a:t>
            </a:r>
            <a:r>
              <a:rPr lang="en-GB" sz="2600" i="1" dirty="0" smtClean="0"/>
              <a:t> al-</a:t>
            </a:r>
            <a:r>
              <a:rPr lang="en-GB" sz="2600" i="1" dirty="0" err="1" smtClean="0"/>
              <a:t>Muntadhar</a:t>
            </a:r>
            <a:r>
              <a:rPr lang="en-GB" sz="2600" dirty="0" smtClean="0"/>
              <a:t>, he says, is a product of </a:t>
            </a:r>
            <a:r>
              <a:rPr lang="ar-SA" sz="2600" dirty="0" smtClean="0"/>
              <a:t>العصبيات الفارسية المجوسيه </a:t>
            </a:r>
            <a:r>
              <a:rPr lang="en-GB" sz="2600" dirty="0" smtClean="0"/>
              <a:t> the Persian Zoroastrian </a:t>
            </a:r>
            <a:r>
              <a:rPr lang="en-GB" sz="2600" i="1" dirty="0" err="1" smtClean="0"/>
              <a:t>asabiyyah</a:t>
            </a:r>
            <a:r>
              <a:rPr lang="en-GB" sz="2600" dirty="0" smtClean="0"/>
              <a:t>, the very people who tried to devastate the Arab Umma and their kingdom,  and attempted to destroy their religion which had given them that power and kingdom. </a:t>
            </a:r>
          </a:p>
          <a:p>
            <a:pPr>
              <a:lnSpc>
                <a:spcPct val="120000"/>
              </a:lnSpc>
              <a:buNone/>
            </a:pPr>
            <a:endParaRPr lang="en-GB" sz="2600" dirty="0" smtClean="0"/>
          </a:p>
          <a:p>
            <a:pPr>
              <a:lnSpc>
                <a:spcPct val="120000"/>
              </a:lnSpc>
              <a:buNone/>
            </a:pPr>
            <a:r>
              <a:rPr lang="en-GB" sz="2600" dirty="0" smtClean="0"/>
              <a:t>Then he tries to show the contradiction of traditions about </a:t>
            </a:r>
            <a:r>
              <a:rPr lang="en-GB" sz="2600" dirty="0" err="1" smtClean="0"/>
              <a:t>Mahdi</a:t>
            </a:r>
            <a:r>
              <a:rPr lang="en-GB" sz="2600" dirty="0" smtClean="0"/>
              <a:t>, however what he provides is a bunch of traditions and historical accounts which demonstrate the disagreement in the Person of the </a:t>
            </a:r>
            <a:r>
              <a:rPr lang="en-GB" sz="2600" dirty="0" err="1" smtClean="0"/>
              <a:t>Mahdi</a:t>
            </a:r>
            <a:r>
              <a:rPr lang="en-GB" sz="2600" dirty="0" smtClean="0"/>
              <a:t> and not in the concept of </a:t>
            </a:r>
            <a:r>
              <a:rPr lang="en-GB" sz="2600" dirty="0" err="1" smtClean="0"/>
              <a:t>Mahdi</a:t>
            </a:r>
            <a:r>
              <a:rPr lang="en-GB" sz="2600" dirty="0" smtClean="0"/>
              <a:t>. </a:t>
            </a:r>
            <a:endParaRPr lang="en-GB" sz="2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62500" lnSpcReduction="20000"/>
          </a:bodyPr>
          <a:lstStyle/>
          <a:p>
            <a:pPr>
              <a:lnSpc>
                <a:spcPct val="120000"/>
              </a:lnSpc>
              <a:buNone/>
            </a:pPr>
            <a:r>
              <a:rPr lang="en-GB" sz="2600" dirty="0" smtClean="0"/>
              <a:t>Rashid </a:t>
            </a:r>
            <a:r>
              <a:rPr lang="en-GB" sz="2600" dirty="0" err="1" smtClean="0"/>
              <a:t>Rida</a:t>
            </a:r>
            <a:r>
              <a:rPr lang="en-GB" sz="2600" dirty="0" smtClean="0"/>
              <a:t> comes back to the issue again in the next volume (v. 10,  pp. 459-461) while explaining the verse 32 in </a:t>
            </a:r>
            <a:r>
              <a:rPr lang="en-GB" sz="2600" dirty="0" err="1" smtClean="0"/>
              <a:t>Sura</a:t>
            </a:r>
            <a:r>
              <a:rPr lang="en-GB" sz="2600" dirty="0" smtClean="0"/>
              <a:t> al-</a:t>
            </a:r>
            <a:r>
              <a:rPr lang="en-GB" sz="2600" dirty="0" err="1" smtClean="0"/>
              <a:t>Tawba</a:t>
            </a:r>
            <a:r>
              <a:rPr lang="en-GB" sz="2600" dirty="0" smtClean="0"/>
              <a:t> </a:t>
            </a:r>
          </a:p>
          <a:p>
            <a:pPr>
              <a:lnSpc>
                <a:spcPct val="120000"/>
              </a:lnSpc>
              <a:buNone/>
            </a:pPr>
            <a:endParaRPr lang="en-GB" sz="2600" dirty="0" smtClean="0"/>
          </a:p>
          <a:p>
            <a:pPr algn="r" rtl="1">
              <a:lnSpc>
                <a:spcPct val="120000"/>
              </a:lnSpc>
              <a:buNone/>
            </a:pPr>
            <a:r>
              <a:rPr lang="ar-SA" sz="2800" b="1" dirty="0" smtClean="0"/>
              <a:t>يُرِيدُونَ </a:t>
            </a:r>
            <a:r>
              <a:rPr lang="ar-SA" sz="2800" b="1" dirty="0" smtClean="0"/>
              <a:t>أَن يُطْفِؤُواْ نُورَ اللّهِ بِأَفْوَاهِهِمْ وَيَأْبَى اللّهُ إِلاَّ أَن يُتِمَّ نُورَهُ وَلَوْ كَرِهَ </a:t>
            </a:r>
            <a:r>
              <a:rPr lang="ar-SA" sz="2800" b="1" dirty="0" smtClean="0"/>
              <a:t>الْكَافِرُونَ</a:t>
            </a:r>
            <a:endParaRPr lang="en-GB" sz="2800" b="1" dirty="0" smtClean="0"/>
          </a:p>
          <a:p>
            <a:pPr>
              <a:lnSpc>
                <a:spcPct val="120000"/>
              </a:lnSpc>
              <a:buNone/>
            </a:pPr>
            <a:r>
              <a:rPr lang="en-GB" sz="2800" dirty="0" smtClean="0"/>
              <a:t>They desire to put out the light of </a:t>
            </a:r>
            <a:r>
              <a:rPr lang="en-GB" sz="2800" dirty="0" smtClean="0"/>
              <a:t>God with </a:t>
            </a:r>
            <a:r>
              <a:rPr lang="en-GB" sz="2800" dirty="0" smtClean="0"/>
              <a:t>their </a:t>
            </a:r>
            <a:r>
              <a:rPr lang="en-GB" sz="2800" dirty="0" smtClean="0"/>
              <a:t>mouths, but God is </a:t>
            </a:r>
            <a:r>
              <a:rPr lang="en-GB" sz="2800" dirty="0" smtClean="0"/>
              <a:t>intent on perfecting His </a:t>
            </a:r>
            <a:r>
              <a:rPr lang="en-GB" sz="2800" dirty="0" smtClean="0"/>
              <a:t>light though </a:t>
            </a:r>
            <a:r>
              <a:rPr lang="en-GB" sz="2800" dirty="0" smtClean="0"/>
              <a:t>the faithless should be averse</a:t>
            </a:r>
            <a:r>
              <a:rPr lang="en-GB" sz="2800" dirty="0" smtClean="0"/>
              <a:t>.</a:t>
            </a:r>
          </a:p>
          <a:p>
            <a:pPr>
              <a:lnSpc>
                <a:spcPct val="120000"/>
              </a:lnSpc>
              <a:buNone/>
            </a:pPr>
            <a:endParaRPr lang="en-GB" sz="2800" dirty="0" smtClean="0"/>
          </a:p>
          <a:p>
            <a:pPr>
              <a:lnSpc>
                <a:spcPct val="120000"/>
              </a:lnSpc>
              <a:buNone/>
            </a:pPr>
            <a:r>
              <a:rPr lang="en-GB" sz="2800" dirty="0" smtClean="0"/>
              <a:t>After examining different possibilities of the fulfilment of this promise he continues: </a:t>
            </a:r>
          </a:p>
          <a:p>
            <a:pPr>
              <a:lnSpc>
                <a:spcPct val="120000"/>
              </a:lnSpc>
              <a:buNone/>
            </a:pPr>
            <a:endParaRPr lang="en-GB" sz="2800" dirty="0" smtClean="0"/>
          </a:p>
          <a:p>
            <a:pPr>
              <a:lnSpc>
                <a:spcPct val="120000"/>
              </a:lnSpc>
              <a:buNone/>
            </a:pPr>
            <a:r>
              <a:rPr lang="en-GB" sz="2800" dirty="0" smtClean="0"/>
              <a:t>And some scholars believe that this good tiding is only fulfilled at the end of the time by the advent of </a:t>
            </a:r>
            <a:r>
              <a:rPr lang="en-GB" sz="2800" dirty="0" err="1" smtClean="0"/>
              <a:t>Mahdi</a:t>
            </a:r>
            <a:r>
              <a:rPr lang="en-GB" sz="2800" dirty="0" smtClean="0"/>
              <a:t> followed by the descent of Jesus. However, he opines, the spread of this idea among Muslims has been the main cause for their backwardness and for shirking their responsibility in implementing the </a:t>
            </a:r>
            <a:r>
              <a:rPr lang="en-GB" sz="2800" dirty="0" err="1" smtClean="0"/>
              <a:t>S</a:t>
            </a:r>
            <a:r>
              <a:rPr lang="en-GB" sz="2800" dirty="0" err="1" smtClean="0"/>
              <a:t>hari’a</a:t>
            </a:r>
            <a:r>
              <a:rPr lang="en-GB" sz="2800" dirty="0" smtClean="0"/>
              <a:t> and supporting the </a:t>
            </a:r>
            <a:r>
              <a:rPr lang="en-GB" sz="2800" dirty="0" err="1" smtClean="0"/>
              <a:t>da’wah</a:t>
            </a:r>
            <a:r>
              <a:rPr lang="en-GB" sz="2800" dirty="0" smtClean="0"/>
              <a:t> and establishing its sovereignty. </a:t>
            </a:r>
          </a:p>
          <a:p>
            <a:pPr>
              <a:lnSpc>
                <a:spcPct val="120000"/>
              </a:lnSpc>
              <a:buNone/>
            </a:pPr>
            <a:endParaRPr lang="en-GB" sz="2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2" presetClass="entr" presetSubtype="8" fill="hold" nodeType="after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 presetClass="entr" presetSubtype="8" fill="hold"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25" fill="hold">
                            <p:stCondLst>
                              <p:cond delay="3000"/>
                            </p:stCondLst>
                            <p:childTnLst>
                              <p:par>
                                <p:cTn id="26" presetID="2" presetClass="entr" presetSubtype="8" fill="hold" nodeType="after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 calcmode="lin" valueType="num">
                                      <p:cBhvr additive="base">
                                        <p:cTn id="28"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9"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70000" lnSpcReduction="20000"/>
          </a:bodyPr>
          <a:lstStyle/>
          <a:p>
            <a:pPr>
              <a:lnSpc>
                <a:spcPct val="120000"/>
              </a:lnSpc>
              <a:buNone/>
            </a:pPr>
            <a:r>
              <a:rPr lang="en-GB" sz="2600" dirty="0" smtClean="0"/>
              <a:t>However, relying on future unseen things, he says,  would not discharge them of their present obligation. </a:t>
            </a:r>
          </a:p>
          <a:p>
            <a:pPr>
              <a:lnSpc>
                <a:spcPct val="120000"/>
              </a:lnSpc>
              <a:buNone/>
            </a:pPr>
            <a:endParaRPr lang="en-GB" sz="2600" dirty="0" smtClean="0"/>
          </a:p>
          <a:p>
            <a:pPr>
              <a:lnSpc>
                <a:spcPct val="120000"/>
              </a:lnSpc>
              <a:buNone/>
            </a:pPr>
            <a:r>
              <a:rPr lang="en-GB" sz="2600" dirty="0" smtClean="0"/>
              <a:t>He refers his readers to his abovementioned discussions and says: we mentioned in </a:t>
            </a:r>
            <a:r>
              <a:rPr lang="en-GB" sz="2600" i="1" dirty="0" err="1" smtClean="0"/>
              <a:t>tafsir</a:t>
            </a:r>
            <a:r>
              <a:rPr lang="en-GB" sz="2600" dirty="0" smtClean="0"/>
              <a:t> of </a:t>
            </a:r>
            <a:r>
              <a:rPr lang="en-GB" sz="2600" i="1" dirty="0" err="1" smtClean="0"/>
              <a:t>S</a:t>
            </a:r>
            <a:r>
              <a:rPr lang="en-GB" sz="2600" i="1" dirty="0" err="1" smtClean="0"/>
              <a:t>urat</a:t>
            </a:r>
            <a:r>
              <a:rPr lang="en-GB" sz="2600" i="1" dirty="0" smtClean="0"/>
              <a:t> al-</a:t>
            </a:r>
            <a:r>
              <a:rPr lang="en-GB" sz="2600" i="1" dirty="0" err="1" smtClean="0"/>
              <a:t>A</a:t>
            </a:r>
            <a:r>
              <a:rPr lang="en-GB" sz="2600" i="1" dirty="0" err="1" smtClean="0"/>
              <a:t>’araf</a:t>
            </a:r>
            <a:r>
              <a:rPr lang="en-GB" sz="2600" i="1" dirty="0" smtClean="0"/>
              <a:t>  </a:t>
            </a:r>
            <a:r>
              <a:rPr lang="en-GB" sz="2600" dirty="0" smtClean="0"/>
              <a:t>that the </a:t>
            </a:r>
            <a:r>
              <a:rPr lang="en-GB" sz="2600" dirty="0" smtClean="0"/>
              <a:t>traditions </a:t>
            </a:r>
            <a:r>
              <a:rPr lang="en-GB" sz="2600" dirty="0" smtClean="0"/>
              <a:t>about </a:t>
            </a:r>
            <a:r>
              <a:rPr lang="en-GB" sz="2600" dirty="0" err="1" smtClean="0"/>
              <a:t>Mahdi</a:t>
            </a:r>
            <a:r>
              <a:rPr lang="en-GB" sz="2600" dirty="0" smtClean="0"/>
              <a:t> are contradictory and none of them are sound; all these traditions originates from a well known </a:t>
            </a:r>
            <a:r>
              <a:rPr lang="en-GB" sz="2600" dirty="0" err="1" smtClean="0"/>
              <a:t>Shi’i</a:t>
            </a:r>
            <a:r>
              <a:rPr lang="en-GB" sz="2600" dirty="0" smtClean="0"/>
              <a:t> political drive. </a:t>
            </a:r>
          </a:p>
          <a:p>
            <a:pPr>
              <a:lnSpc>
                <a:spcPct val="120000"/>
              </a:lnSpc>
              <a:buNone/>
            </a:pPr>
            <a:endParaRPr lang="en-GB" sz="2600" dirty="0" smtClean="0"/>
          </a:p>
          <a:p>
            <a:pPr>
              <a:lnSpc>
                <a:spcPct val="120000"/>
              </a:lnSpc>
              <a:buNone/>
            </a:pPr>
            <a:r>
              <a:rPr lang="en-GB" sz="2600" dirty="0" smtClean="0"/>
              <a:t>The Jews for thousands of years were relying on such a concept to restore Palestine for themselves, and when they saw the futility of that, they utilized the British government to help them and achieve their Goal.</a:t>
            </a:r>
          </a:p>
          <a:p>
            <a:pPr>
              <a:lnSpc>
                <a:spcPct val="120000"/>
              </a:lnSpc>
              <a:buNone/>
            </a:pPr>
            <a:endParaRPr lang="en-GB" sz="2600" dirty="0" smtClean="0"/>
          </a:p>
          <a:p>
            <a:pPr>
              <a:lnSpc>
                <a:spcPct val="120000"/>
              </a:lnSpc>
              <a:buNone/>
            </a:pPr>
            <a:r>
              <a:rPr lang="en-GB" sz="2600" dirty="0" smtClean="0"/>
              <a:t>He woefully concludes that: are we not more deserved to preserve the remnant of our territory considering their small number and our huge population?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Response to Rashid </a:t>
            </a:r>
            <a:r>
              <a:rPr lang="en-GB" dirty="0" err="1" smtClean="0"/>
              <a:t>Reda</a:t>
            </a:r>
            <a:endParaRPr lang="en-GB" dirty="0"/>
          </a:p>
        </p:txBody>
      </p:sp>
      <p:sp>
        <p:nvSpPr>
          <p:cNvPr id="3" name="Content Placeholder 2"/>
          <p:cNvSpPr>
            <a:spLocks noGrp="1"/>
          </p:cNvSpPr>
          <p:nvPr>
            <p:ph idx="1"/>
          </p:nvPr>
        </p:nvSpPr>
        <p:spPr/>
        <p:txBody>
          <a:bodyPr>
            <a:normAutofit fontScale="55000" lnSpcReduction="20000"/>
          </a:bodyPr>
          <a:lstStyle/>
          <a:p>
            <a:pPr>
              <a:lnSpc>
                <a:spcPct val="120000"/>
              </a:lnSpc>
              <a:buNone/>
            </a:pPr>
            <a:r>
              <a:rPr lang="en-GB" b="1" dirty="0" smtClean="0"/>
              <a:t>Let me provide a response to Rashid </a:t>
            </a:r>
            <a:r>
              <a:rPr lang="en-GB" b="1" dirty="0" err="1" smtClean="0"/>
              <a:t>Reda</a:t>
            </a:r>
            <a:r>
              <a:rPr lang="en-GB" b="1" dirty="0" smtClean="0"/>
              <a:t> from one of the most prominent contemporary Sunni  scholars of hadith who is an undisputed authority in this field.</a:t>
            </a:r>
          </a:p>
          <a:p>
            <a:pPr>
              <a:lnSpc>
                <a:spcPct val="120000"/>
              </a:lnSpc>
              <a:buNone/>
            </a:pPr>
            <a:endParaRPr lang="en-GB" b="1" dirty="0" smtClean="0"/>
          </a:p>
          <a:p>
            <a:pPr>
              <a:lnSpc>
                <a:spcPct val="120000"/>
              </a:lnSpc>
              <a:buNone/>
            </a:pPr>
            <a:r>
              <a:rPr lang="en-GB" b="1" dirty="0" smtClean="0"/>
              <a:t>Muhammad </a:t>
            </a:r>
            <a:r>
              <a:rPr lang="en-GB" b="1" dirty="0" err="1" smtClean="0"/>
              <a:t>Nasiruddin</a:t>
            </a:r>
            <a:r>
              <a:rPr lang="en-GB" b="1" dirty="0" smtClean="0"/>
              <a:t> al-</a:t>
            </a:r>
            <a:r>
              <a:rPr lang="en-GB" b="1" dirty="0" err="1" smtClean="0"/>
              <a:t>Albani</a:t>
            </a:r>
            <a:r>
              <a:rPr lang="en-GB" dirty="0" smtClean="0"/>
              <a:t>, </a:t>
            </a:r>
            <a:r>
              <a:rPr lang="ar-SA" b="1" dirty="0" smtClean="0"/>
              <a:t>محمد </a:t>
            </a:r>
            <a:r>
              <a:rPr lang="ar-SA" b="1" dirty="0" smtClean="0"/>
              <a:t>ناصر الدين الألباني</a:t>
            </a:r>
            <a:r>
              <a:rPr lang="ar-SA" dirty="0" smtClean="0"/>
              <a:t> </a:t>
            </a:r>
            <a:r>
              <a:rPr lang="en-GB" dirty="0" smtClean="0"/>
              <a:t> (</a:t>
            </a:r>
            <a:r>
              <a:rPr lang="en-GB" dirty="0" smtClean="0"/>
              <a:t>1914 - </a:t>
            </a:r>
            <a:r>
              <a:rPr lang="en-GB" dirty="0" smtClean="0"/>
              <a:t>1999)</a:t>
            </a:r>
          </a:p>
          <a:p>
            <a:pPr>
              <a:lnSpc>
                <a:spcPct val="120000"/>
              </a:lnSpc>
              <a:buNone/>
            </a:pPr>
            <a:endParaRPr lang="en-GB" dirty="0" smtClean="0"/>
          </a:p>
          <a:p>
            <a:pPr>
              <a:lnSpc>
                <a:spcPct val="120000"/>
              </a:lnSpc>
              <a:buNone/>
            </a:pPr>
            <a:r>
              <a:rPr lang="en-GB" dirty="0" smtClean="0"/>
              <a:t>He was </a:t>
            </a:r>
            <a:r>
              <a:rPr lang="en-GB" dirty="0" smtClean="0"/>
              <a:t>an important and influential Islamic scholar of </a:t>
            </a:r>
            <a:r>
              <a:rPr lang="en-GB" dirty="0" smtClean="0"/>
              <a:t>the </a:t>
            </a:r>
            <a:r>
              <a:rPr lang="en-GB" dirty="0" smtClean="0"/>
              <a:t>20th </a:t>
            </a:r>
            <a:r>
              <a:rPr lang="en-GB" dirty="0" smtClean="0"/>
              <a:t>Century specializing </a:t>
            </a:r>
            <a:r>
              <a:rPr lang="en-GB" dirty="0" smtClean="0"/>
              <a:t>in </a:t>
            </a:r>
            <a:r>
              <a:rPr lang="en-GB" dirty="0" smtClean="0"/>
              <a:t>hadith </a:t>
            </a:r>
            <a:r>
              <a:rPr lang="en-GB" dirty="0" smtClean="0"/>
              <a:t>and </a:t>
            </a:r>
            <a:r>
              <a:rPr lang="en-GB" i="1" dirty="0" err="1" smtClean="0"/>
              <a:t>fiqh</a:t>
            </a:r>
            <a:r>
              <a:rPr lang="en-GB" dirty="0" smtClean="0"/>
              <a:t> and author of more than 300 books in the field.</a:t>
            </a:r>
          </a:p>
          <a:p>
            <a:pPr>
              <a:lnSpc>
                <a:spcPct val="120000"/>
              </a:lnSpc>
              <a:buNone/>
            </a:pPr>
            <a:endParaRPr lang="en-GB" dirty="0" smtClean="0"/>
          </a:p>
          <a:p>
            <a:pPr>
              <a:lnSpc>
                <a:spcPct val="120000"/>
              </a:lnSpc>
            </a:pPr>
            <a:r>
              <a:rPr lang="en-GB" dirty="0" smtClean="0"/>
              <a:t>'Abdul-</a:t>
            </a:r>
            <a:r>
              <a:rPr lang="en-GB" dirty="0" err="1" smtClean="0"/>
              <a:t>Azeez</a:t>
            </a:r>
            <a:r>
              <a:rPr lang="en-GB" dirty="0" smtClean="0"/>
              <a:t> Bin </a:t>
            </a:r>
            <a:r>
              <a:rPr lang="en-GB" dirty="0" err="1" smtClean="0"/>
              <a:t>Baaz</a:t>
            </a:r>
            <a:r>
              <a:rPr lang="en-GB" dirty="0" smtClean="0"/>
              <a:t>, the </a:t>
            </a:r>
            <a:r>
              <a:rPr lang="en-GB" dirty="0" smtClean="0"/>
              <a:t>Grand Mufti of Saudi Arabia from 1993 </a:t>
            </a:r>
            <a:r>
              <a:rPr lang="en-GB" dirty="0" smtClean="0"/>
              <a:t>to1999 considered </a:t>
            </a:r>
            <a:r>
              <a:rPr lang="en-GB" dirty="0" smtClean="0"/>
              <a:t>him </a:t>
            </a:r>
            <a:r>
              <a:rPr lang="en-GB" dirty="0" smtClean="0"/>
              <a:t>the </a:t>
            </a:r>
            <a:r>
              <a:rPr lang="en-GB" i="1" dirty="0" err="1" smtClean="0"/>
              <a:t>mujaddid</a:t>
            </a:r>
            <a:r>
              <a:rPr lang="en-GB" dirty="0" smtClean="0"/>
              <a:t> of </a:t>
            </a:r>
            <a:r>
              <a:rPr lang="en-GB" dirty="0" smtClean="0"/>
              <a:t>his period.</a:t>
            </a:r>
          </a:p>
          <a:p>
            <a:pPr>
              <a:lnSpc>
                <a:spcPct val="120000"/>
              </a:lnSpc>
            </a:pPr>
            <a:r>
              <a:rPr lang="en-GB" dirty="0" smtClean="0"/>
              <a:t>He said about him:</a:t>
            </a:r>
            <a:endParaRPr lang="en-GB" dirty="0" smtClean="0"/>
          </a:p>
          <a:p>
            <a:pPr>
              <a:lnSpc>
                <a:spcPct val="120000"/>
              </a:lnSpc>
            </a:pPr>
            <a:r>
              <a:rPr lang="en-GB" b="1" dirty="0" smtClean="0"/>
              <a:t>“</a:t>
            </a:r>
            <a:r>
              <a:rPr lang="en-GB" dirty="0" smtClean="0"/>
              <a:t> I have not seen under the surface of the sky a </a:t>
            </a:r>
            <a:r>
              <a:rPr lang="en-GB" dirty="0" smtClean="0"/>
              <a:t>man more knowledgeable in Hadith </a:t>
            </a:r>
            <a:r>
              <a:rPr lang="en-GB" dirty="0" smtClean="0"/>
              <a:t>in our current time than </a:t>
            </a:r>
            <a:r>
              <a:rPr lang="en-GB" dirty="0" smtClean="0"/>
              <a:t>the </a:t>
            </a:r>
            <a:r>
              <a:rPr lang="en-GB" dirty="0" smtClean="0"/>
              <a:t>great scholar, Muhammad </a:t>
            </a:r>
            <a:r>
              <a:rPr lang="en-GB" dirty="0" err="1" smtClean="0"/>
              <a:t>Nasiruddin</a:t>
            </a:r>
            <a:r>
              <a:rPr lang="en-GB" dirty="0" smtClean="0"/>
              <a:t> Al-</a:t>
            </a:r>
            <a:r>
              <a:rPr lang="en-GB" dirty="0" err="1" smtClean="0"/>
              <a:t>Albani</a:t>
            </a:r>
            <a:r>
              <a:rPr lang="en-GB" dirty="0" smtClean="0"/>
              <a:t>. </a:t>
            </a:r>
            <a:r>
              <a:rPr lang="en-GB" b="1" dirty="0" smtClean="0"/>
              <a:t>”</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Response to Rashid </a:t>
            </a:r>
            <a:r>
              <a:rPr lang="en-GB" dirty="0" err="1" smtClean="0"/>
              <a:t>Reda</a:t>
            </a:r>
            <a:endParaRPr lang="en-GB" dirty="0"/>
          </a:p>
        </p:txBody>
      </p:sp>
      <p:sp>
        <p:nvSpPr>
          <p:cNvPr id="3" name="Content Placeholder 2"/>
          <p:cNvSpPr>
            <a:spLocks noGrp="1"/>
          </p:cNvSpPr>
          <p:nvPr>
            <p:ph idx="1"/>
          </p:nvPr>
        </p:nvSpPr>
        <p:spPr/>
        <p:txBody>
          <a:bodyPr>
            <a:normAutofit fontScale="70000" lnSpcReduction="20000"/>
          </a:bodyPr>
          <a:lstStyle/>
          <a:p>
            <a:pPr>
              <a:lnSpc>
                <a:spcPct val="120000"/>
              </a:lnSpc>
              <a:buNone/>
            </a:pPr>
            <a:r>
              <a:rPr lang="en-GB" dirty="0" smtClean="0"/>
              <a:t>In an article in the journal </a:t>
            </a:r>
            <a:r>
              <a:rPr lang="ar-SA" dirty="0" smtClean="0"/>
              <a:t>التمدن الاسلامي</a:t>
            </a:r>
            <a:r>
              <a:rPr lang="en-GB" dirty="0" smtClean="0"/>
              <a:t> provided on his </a:t>
            </a:r>
            <a:r>
              <a:rPr lang="en-GB" dirty="0" smtClean="0"/>
              <a:t>personal website </a:t>
            </a:r>
            <a:r>
              <a:rPr lang="en-GB" sz="2400" dirty="0" smtClean="0"/>
              <a:t>(</a:t>
            </a:r>
            <a:r>
              <a:rPr lang="en-GB" sz="2400" dirty="0" smtClean="0">
                <a:hlinkClick r:id="rId2"/>
              </a:rPr>
              <a:t>www.alalbany.net/misc020.php</a:t>
            </a:r>
            <a:r>
              <a:rPr lang="en-GB" sz="2400" dirty="0" smtClean="0"/>
              <a:t>)</a:t>
            </a:r>
            <a:r>
              <a:rPr lang="en-GB" sz="2400" dirty="0" smtClean="0"/>
              <a:t> </a:t>
            </a:r>
            <a:r>
              <a:rPr lang="en-GB" dirty="0" smtClean="0"/>
              <a:t>al-Albany writes that Rashid </a:t>
            </a:r>
            <a:r>
              <a:rPr lang="en-GB" dirty="0" err="1" smtClean="0"/>
              <a:t>Rida</a:t>
            </a:r>
            <a:r>
              <a:rPr lang="en-GB" dirty="0" smtClean="0"/>
              <a:t> not only rejects the traditions about </a:t>
            </a:r>
            <a:r>
              <a:rPr lang="en-GB" dirty="0" err="1" smtClean="0"/>
              <a:t>Mahdi</a:t>
            </a:r>
            <a:r>
              <a:rPr lang="en-GB" dirty="0" smtClean="0"/>
              <a:t> (</a:t>
            </a:r>
            <a:r>
              <a:rPr lang="en-GB" dirty="0" err="1" smtClean="0"/>
              <a:t>a.s</a:t>
            </a:r>
            <a:r>
              <a:rPr lang="en-GB" dirty="0" smtClean="0"/>
              <a:t>) but also denies three other concepts which are even more firmly established in our traditions, that is the advent of </a:t>
            </a:r>
            <a:r>
              <a:rPr lang="en-GB" dirty="0" err="1" smtClean="0"/>
              <a:t>Dajjal</a:t>
            </a:r>
            <a:r>
              <a:rPr lang="en-GB" dirty="0" smtClean="0"/>
              <a:t>, the descent of Jesus and the intercession of the Prophet on the Day of Judgment.</a:t>
            </a:r>
          </a:p>
          <a:p>
            <a:pPr>
              <a:lnSpc>
                <a:spcPct val="120000"/>
              </a:lnSpc>
              <a:buNone/>
            </a:pPr>
            <a:endParaRPr lang="en-GB" dirty="0" smtClean="0"/>
          </a:p>
          <a:p>
            <a:pPr>
              <a:lnSpc>
                <a:spcPct val="120000"/>
              </a:lnSpc>
              <a:buNone/>
            </a:pPr>
            <a:r>
              <a:rPr lang="en-GB" dirty="0" smtClean="0"/>
              <a:t>Traditions on all these concepts, he says, are both sound and </a:t>
            </a:r>
            <a:r>
              <a:rPr lang="en-GB" i="1" dirty="0" err="1" smtClean="0"/>
              <a:t>mutawater</a:t>
            </a:r>
            <a:r>
              <a:rPr lang="en-GB" dirty="0" smtClean="0"/>
              <a:t>. </a:t>
            </a:r>
            <a:endParaRPr lang="en-GB" dirty="0" smtClean="0"/>
          </a:p>
          <a:p>
            <a:pPr>
              <a:lnSpc>
                <a:spcPct val="120000"/>
              </a:lnSpc>
              <a:buNone/>
            </a:pPr>
            <a:endParaRPr lang="en-GB" dirty="0" smtClean="0"/>
          </a:p>
          <a:p>
            <a:pPr>
              <a:lnSpc>
                <a:spcPct val="120000"/>
              </a:lnSpc>
              <a:buNone/>
            </a:pPr>
            <a:r>
              <a:rPr lang="en-GB" dirty="0" smtClean="0"/>
              <a:t>Regarding </a:t>
            </a:r>
            <a:r>
              <a:rPr lang="en-GB" dirty="0" err="1" smtClean="0"/>
              <a:t>Mahdi</a:t>
            </a:r>
            <a:r>
              <a:rPr lang="en-GB" dirty="0" smtClean="0"/>
              <a:t>, he says, the sound traditions are abound of which he provides four examples.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Response to Rashid </a:t>
            </a:r>
            <a:r>
              <a:rPr lang="en-GB" dirty="0" err="1" smtClean="0"/>
              <a:t>Reda</a:t>
            </a:r>
            <a:endParaRPr lang="en-GB" dirty="0"/>
          </a:p>
        </p:txBody>
      </p:sp>
      <p:sp>
        <p:nvSpPr>
          <p:cNvPr id="3" name="Content Placeholder 2"/>
          <p:cNvSpPr>
            <a:spLocks noGrp="1"/>
          </p:cNvSpPr>
          <p:nvPr>
            <p:ph idx="1"/>
          </p:nvPr>
        </p:nvSpPr>
        <p:spPr/>
        <p:txBody>
          <a:bodyPr>
            <a:normAutofit fontScale="55000" lnSpcReduction="20000"/>
          </a:bodyPr>
          <a:lstStyle/>
          <a:p>
            <a:pPr algn="r" rtl="1">
              <a:lnSpc>
                <a:spcPct val="120000"/>
              </a:lnSpc>
              <a:buNone/>
            </a:pPr>
            <a:r>
              <a:rPr lang="ar-SA" dirty="0" smtClean="0"/>
              <a:t>الحديث الأول : حديث ابن مسعود رضي الله عنه مرفوعاً : " لو لم يبق من الدنيا إلا يوم لطول الله ذلك اليوم ، حتى يبعث فيه رجلاً مني أو من أهل بيتي ، يواطيء اسمه اسمي ، واسم أبيه اسم أبي ، يملأ الأرض قسطاً وعدلا كما ملئت ظلماً وجوراً ".</a:t>
            </a:r>
            <a:br>
              <a:rPr lang="ar-SA" dirty="0" smtClean="0"/>
            </a:br>
            <a:r>
              <a:rPr lang="ar-SA" dirty="0" smtClean="0"/>
              <a:t>رواه أبو داود (2/207) ، والترمذي ، وأحمد ، والطبراني في الكبير والصغير ، وأبو نعيم في " الحلية " ، والخطيب في " تاريخ بغداد " من طرق عن زر بن حبيش عن ابن مسعود . وقال الترمذي : " حسن صحيح " والذهبي : " صحيح " وهو كما قالا </a:t>
            </a:r>
            <a:r>
              <a:rPr lang="ar-SA" dirty="0" smtClean="0"/>
              <a:t>.</a:t>
            </a:r>
            <a:endParaRPr lang="en-GB" dirty="0" smtClean="0"/>
          </a:p>
          <a:p>
            <a:pPr algn="r" rtl="1">
              <a:lnSpc>
                <a:spcPct val="120000"/>
              </a:lnSpc>
              <a:buNone/>
            </a:pPr>
            <a:endParaRPr lang="en-GB" dirty="0" smtClean="0"/>
          </a:p>
          <a:p>
            <a:pPr algn="r" rtl="1">
              <a:lnSpc>
                <a:spcPct val="120000"/>
              </a:lnSpc>
              <a:buNone/>
            </a:pPr>
            <a:r>
              <a:rPr lang="ar-SA" dirty="0" smtClean="0"/>
              <a:t>الحديث الثاني : عن علي بن أبي طالب -رضى الله عنه- مرفوعاً نحوه وله عنه طريقان :</a:t>
            </a:r>
            <a:br>
              <a:rPr lang="ar-SA" dirty="0" smtClean="0"/>
            </a:br>
            <a:r>
              <a:rPr lang="ar-SA" dirty="0" smtClean="0"/>
              <a:t>أخرج الأول أبو داود وأحمد ، وإسناده صحيح ، وأخرج الآخر ابن ماجة وأحمد ، وإسناده حسن </a:t>
            </a:r>
            <a:r>
              <a:rPr lang="ar-SA" dirty="0" smtClean="0"/>
              <a:t>.</a:t>
            </a:r>
            <a:endParaRPr lang="en-GB" dirty="0" smtClean="0"/>
          </a:p>
          <a:p>
            <a:pPr algn="r" rtl="1">
              <a:lnSpc>
                <a:spcPct val="120000"/>
              </a:lnSpc>
              <a:buNone/>
            </a:pPr>
            <a:endParaRPr lang="en-GB" dirty="0" smtClean="0"/>
          </a:p>
          <a:p>
            <a:pPr algn="r" rtl="1">
              <a:lnSpc>
                <a:spcPct val="120000"/>
              </a:lnSpc>
              <a:buNone/>
            </a:pPr>
            <a:r>
              <a:rPr lang="ar-SA" dirty="0" smtClean="0"/>
              <a:t>الحديث </a:t>
            </a:r>
            <a:r>
              <a:rPr lang="ar-SA" dirty="0" smtClean="0"/>
              <a:t>الثالث </a:t>
            </a:r>
            <a:r>
              <a:rPr lang="ar-SA" dirty="0" smtClean="0"/>
              <a:t>: عن أبي سعيد الخدري ، وله طريقان أيضاً . الأول: أخرجه الترمذي، ، و ابن ماجه ، و الحاكم ، وأحمد ، و حسنه الترمذي ، وقال الحاكم : " صحيح على شرط مسلم " ووافقه الذهبي ، وهو كما قالا.</a:t>
            </a:r>
            <a:br>
              <a:rPr lang="ar-SA" dirty="0" smtClean="0"/>
            </a:br>
            <a:r>
              <a:rPr lang="ar-SA" dirty="0" smtClean="0"/>
              <a:t>وأخرج الطريق الثاني أبو داود ، والحاكم وصححه ، وسنده حسن.</a:t>
            </a:r>
            <a:br>
              <a:rPr lang="ar-SA" dirty="0" smtClean="0"/>
            </a:br>
            <a:r>
              <a:rPr lang="ar-SA" dirty="0" smtClean="0"/>
              <a:t/>
            </a:r>
            <a:br>
              <a:rPr lang="ar-SA" dirty="0" smtClean="0"/>
            </a:br>
            <a:r>
              <a:rPr lang="ar-SA" dirty="0" smtClean="0"/>
              <a:t> الحديث </a:t>
            </a:r>
            <a:r>
              <a:rPr lang="ar-SA" dirty="0" smtClean="0"/>
              <a:t>الرابع </a:t>
            </a:r>
            <a:r>
              <a:rPr lang="ar-SA" dirty="0" smtClean="0"/>
              <a:t>: عن أم سلمة ، وقد ذكرت لفظه وتخريجه عند الكلام على الحديث الثمانين من المقال العاشر من " الأحاديث الضعيفة "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Response to Rashid </a:t>
            </a:r>
            <a:r>
              <a:rPr lang="en-GB" dirty="0" err="1" smtClean="0"/>
              <a:t>Reda</a:t>
            </a:r>
            <a:endParaRPr lang="en-GB" dirty="0"/>
          </a:p>
        </p:txBody>
      </p:sp>
      <p:sp>
        <p:nvSpPr>
          <p:cNvPr id="3" name="Content Placeholder 2"/>
          <p:cNvSpPr>
            <a:spLocks noGrp="1"/>
          </p:cNvSpPr>
          <p:nvPr>
            <p:ph idx="1"/>
          </p:nvPr>
        </p:nvSpPr>
        <p:spPr/>
        <p:txBody>
          <a:bodyPr>
            <a:normAutofit fontScale="70000" lnSpcReduction="20000"/>
          </a:bodyPr>
          <a:lstStyle/>
          <a:p>
            <a:pPr algn="l">
              <a:lnSpc>
                <a:spcPct val="120000"/>
              </a:lnSpc>
              <a:buNone/>
            </a:pPr>
            <a:r>
              <a:rPr lang="en-GB" dirty="0" smtClean="0"/>
              <a:t>He then quotes and confirms another scholar </a:t>
            </a:r>
            <a:r>
              <a:rPr lang="en-GB" dirty="0" err="1" smtClean="0"/>
              <a:t>Siddiq</a:t>
            </a:r>
            <a:r>
              <a:rPr lang="en-GB" dirty="0" smtClean="0"/>
              <a:t> Hassan Khan who wrote:</a:t>
            </a:r>
          </a:p>
          <a:p>
            <a:pPr algn="l">
              <a:lnSpc>
                <a:spcPct val="120000"/>
              </a:lnSpc>
              <a:buNone/>
            </a:pPr>
            <a:endParaRPr lang="en-GB" dirty="0" smtClean="0"/>
          </a:p>
          <a:p>
            <a:pPr algn="l">
              <a:lnSpc>
                <a:spcPct val="120000"/>
              </a:lnSpc>
              <a:buNone/>
            </a:pPr>
            <a:r>
              <a:rPr lang="en-GB" dirty="0" smtClean="0"/>
              <a:t>The traditions on </a:t>
            </a:r>
            <a:r>
              <a:rPr lang="en-GB" dirty="0" err="1" smtClean="0"/>
              <a:t>Mahdi</a:t>
            </a:r>
            <a:r>
              <a:rPr lang="en-GB" dirty="0" smtClean="0"/>
              <a:t> despite their nuances are abundant meeting the criteria of </a:t>
            </a:r>
            <a:r>
              <a:rPr lang="en-GB" i="1" dirty="0" err="1" smtClean="0"/>
              <a:t>tawatur</a:t>
            </a:r>
            <a:r>
              <a:rPr lang="en-GB" dirty="0" smtClean="0"/>
              <a:t>.  He criticises </a:t>
            </a:r>
            <a:r>
              <a:rPr lang="en-GB" dirty="0" err="1" smtClean="0"/>
              <a:t>Ibn</a:t>
            </a:r>
            <a:r>
              <a:rPr lang="en-GB" dirty="0" smtClean="0"/>
              <a:t> </a:t>
            </a:r>
            <a:r>
              <a:rPr lang="en-GB" dirty="0" err="1" smtClean="0"/>
              <a:t>Khaldun</a:t>
            </a:r>
            <a:r>
              <a:rPr lang="en-GB" dirty="0" smtClean="0"/>
              <a:t> for disapproving all the traditions hinting that he was not a </a:t>
            </a:r>
            <a:r>
              <a:rPr lang="en-GB" i="1" dirty="0" err="1" smtClean="0"/>
              <a:t>muhaddith</a:t>
            </a:r>
            <a:r>
              <a:rPr lang="en-GB" dirty="0" smtClean="0"/>
              <a:t> but a researcher.  </a:t>
            </a:r>
          </a:p>
          <a:p>
            <a:pPr algn="l">
              <a:lnSpc>
                <a:spcPct val="120000"/>
              </a:lnSpc>
              <a:buNone/>
            </a:pPr>
            <a:endParaRPr lang="en-GB" dirty="0" smtClean="0"/>
          </a:p>
          <a:p>
            <a:pPr algn="l">
              <a:lnSpc>
                <a:spcPct val="120000"/>
              </a:lnSpc>
              <a:buNone/>
            </a:pPr>
            <a:r>
              <a:rPr lang="en-GB" dirty="0" smtClean="0"/>
              <a:t>He continues: the traditions on </a:t>
            </a:r>
            <a:r>
              <a:rPr lang="en-GB" dirty="0" err="1" smtClean="0"/>
              <a:t>Mahdi</a:t>
            </a:r>
            <a:r>
              <a:rPr lang="en-GB" dirty="0" smtClean="0"/>
              <a:t> are a mixture of sound and week hadith and the concept was very well known and accepted by all Muslims in all times.  He gives a summary of well known beliefs about </a:t>
            </a:r>
            <a:r>
              <a:rPr lang="en-GB" dirty="0" err="1" smtClean="0"/>
              <a:t>Mahdi</a:t>
            </a:r>
            <a:r>
              <a:rPr lang="en-GB" dirty="0" smtClean="0"/>
              <a:t> which are as follows: </a:t>
            </a:r>
          </a:p>
          <a:p>
            <a:pPr algn="l">
              <a:lnSpc>
                <a:spcPct val="120000"/>
              </a:lnSpc>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Common knowledge about </a:t>
            </a:r>
            <a:r>
              <a:rPr lang="en-GB" sz="3200" dirty="0" err="1" smtClean="0"/>
              <a:t>Mahdi</a:t>
            </a:r>
            <a:r>
              <a:rPr lang="en-GB" sz="3200" dirty="0" smtClean="0"/>
              <a:t> (</a:t>
            </a:r>
            <a:r>
              <a:rPr lang="en-GB" sz="3200" dirty="0" err="1" smtClean="0"/>
              <a:t>a.s</a:t>
            </a:r>
            <a:r>
              <a:rPr lang="en-GB" sz="3200" dirty="0" smtClean="0"/>
              <a:t>.)</a:t>
            </a:r>
            <a:endParaRPr lang="en-GB" sz="3200" dirty="0"/>
          </a:p>
        </p:txBody>
      </p:sp>
      <p:sp>
        <p:nvSpPr>
          <p:cNvPr id="3" name="Content Placeholder 2"/>
          <p:cNvSpPr>
            <a:spLocks noGrp="1"/>
          </p:cNvSpPr>
          <p:nvPr>
            <p:ph idx="1"/>
          </p:nvPr>
        </p:nvSpPr>
        <p:spPr/>
        <p:txBody>
          <a:bodyPr>
            <a:normAutofit fontScale="85000" lnSpcReduction="20000"/>
          </a:bodyPr>
          <a:lstStyle/>
          <a:p>
            <a:pPr>
              <a:lnSpc>
                <a:spcPct val="120000"/>
              </a:lnSpc>
              <a:buNone/>
            </a:pPr>
            <a:r>
              <a:rPr lang="en-GB" dirty="0" smtClean="0"/>
              <a:t>He is from Ahl al-Bait</a:t>
            </a:r>
            <a:r>
              <a:rPr lang="en-GB" dirty="0" smtClean="0"/>
              <a:t>,</a:t>
            </a:r>
          </a:p>
          <a:p>
            <a:pPr>
              <a:lnSpc>
                <a:spcPct val="120000"/>
              </a:lnSpc>
              <a:buNone/>
            </a:pPr>
            <a:r>
              <a:rPr lang="en-GB" dirty="0" smtClean="0"/>
              <a:t> </a:t>
            </a:r>
            <a:r>
              <a:rPr lang="en-GB" dirty="0" smtClean="0"/>
              <a:t>appears at the end of the time supporting faith and </a:t>
            </a:r>
            <a:r>
              <a:rPr lang="en-GB" dirty="0" smtClean="0"/>
              <a:t>establishing justice</a:t>
            </a:r>
            <a:r>
              <a:rPr lang="en-GB" dirty="0" smtClean="0"/>
              <a:t>,  </a:t>
            </a:r>
            <a:endParaRPr lang="en-GB" dirty="0" smtClean="0"/>
          </a:p>
          <a:p>
            <a:pPr>
              <a:lnSpc>
                <a:spcPct val="120000"/>
              </a:lnSpc>
              <a:buNone/>
            </a:pPr>
            <a:r>
              <a:rPr lang="en-GB" dirty="0" smtClean="0"/>
              <a:t>Muslims </a:t>
            </a:r>
            <a:r>
              <a:rPr lang="en-GB" dirty="0" smtClean="0"/>
              <a:t>will follow him and he conquers all Muslim territory, </a:t>
            </a:r>
            <a:endParaRPr lang="en-GB" dirty="0" smtClean="0"/>
          </a:p>
          <a:p>
            <a:pPr>
              <a:lnSpc>
                <a:spcPct val="120000"/>
              </a:lnSpc>
              <a:buNone/>
            </a:pPr>
            <a:r>
              <a:rPr lang="en-GB" dirty="0" smtClean="0"/>
              <a:t>he </a:t>
            </a:r>
            <a:r>
              <a:rPr lang="en-GB" dirty="0" smtClean="0"/>
              <a:t>is called </a:t>
            </a:r>
            <a:r>
              <a:rPr lang="en-GB" dirty="0" err="1" smtClean="0"/>
              <a:t>Mahdi</a:t>
            </a:r>
            <a:r>
              <a:rPr lang="en-GB" dirty="0" smtClean="0"/>
              <a:t>, </a:t>
            </a:r>
            <a:endParaRPr lang="en-GB" dirty="0" smtClean="0"/>
          </a:p>
          <a:p>
            <a:pPr>
              <a:lnSpc>
                <a:spcPct val="120000"/>
              </a:lnSpc>
              <a:buNone/>
            </a:pPr>
            <a:r>
              <a:rPr lang="en-GB" dirty="0" err="1" smtClean="0"/>
              <a:t>Dajjal</a:t>
            </a:r>
            <a:r>
              <a:rPr lang="en-GB" dirty="0" smtClean="0"/>
              <a:t> </a:t>
            </a:r>
            <a:r>
              <a:rPr lang="en-GB" dirty="0" smtClean="0"/>
              <a:t>and other portents of the Hour will appear </a:t>
            </a:r>
            <a:r>
              <a:rPr lang="en-GB" dirty="0" smtClean="0"/>
              <a:t>with or after his appearance, </a:t>
            </a:r>
          </a:p>
          <a:p>
            <a:pPr>
              <a:lnSpc>
                <a:spcPct val="120000"/>
              </a:lnSpc>
              <a:buNone/>
            </a:pPr>
            <a:r>
              <a:rPr lang="en-GB" dirty="0" smtClean="0"/>
              <a:t>Jesus descends after him and kills </a:t>
            </a:r>
            <a:r>
              <a:rPr lang="en-GB" dirty="0" err="1" smtClean="0"/>
              <a:t>Dajjal</a:t>
            </a:r>
            <a:r>
              <a:rPr lang="en-GB" dirty="0" smtClean="0"/>
              <a:t>,</a:t>
            </a:r>
          </a:p>
          <a:p>
            <a:pPr>
              <a:lnSpc>
                <a:spcPct val="120000"/>
              </a:lnSpc>
              <a:buNone/>
            </a:pPr>
            <a:r>
              <a:rPr lang="en-GB" dirty="0" smtClean="0"/>
              <a:t>Jesus prays behind </a:t>
            </a:r>
            <a:r>
              <a:rPr lang="en-GB" dirty="0" err="1" smtClean="0"/>
              <a:t>Mahdi</a:t>
            </a:r>
            <a:endParaRPr lang="en-GB" dirty="0" smtClean="0"/>
          </a:p>
          <a:p>
            <a:pPr>
              <a:lnSpc>
                <a:spcPct val="120000"/>
              </a:lnSpc>
              <a:buNone/>
            </a:pPr>
            <a:endParaRPr lang="en-GB" dirty="0" smtClean="0"/>
          </a:p>
          <a:p>
            <a:pPr algn="l">
              <a:lnSpc>
                <a:spcPct val="120000"/>
              </a:lnSpc>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Criticism of al-</a:t>
            </a:r>
            <a:r>
              <a:rPr lang="en-GB" sz="3200" dirty="0" err="1" smtClean="0"/>
              <a:t>Albani</a:t>
            </a:r>
            <a:endParaRPr lang="en-GB" sz="3200" dirty="0"/>
          </a:p>
        </p:txBody>
      </p:sp>
      <p:sp>
        <p:nvSpPr>
          <p:cNvPr id="3" name="Content Placeholder 2"/>
          <p:cNvSpPr>
            <a:spLocks noGrp="1"/>
          </p:cNvSpPr>
          <p:nvPr>
            <p:ph idx="1"/>
          </p:nvPr>
        </p:nvSpPr>
        <p:spPr>
          <a:xfrm>
            <a:off x="457200" y="1646236"/>
            <a:ext cx="8229600" cy="4525964"/>
          </a:xfrm>
        </p:spPr>
        <p:txBody>
          <a:bodyPr>
            <a:normAutofit fontScale="70000" lnSpcReduction="20000"/>
          </a:bodyPr>
          <a:lstStyle/>
          <a:p>
            <a:pPr algn="l">
              <a:lnSpc>
                <a:spcPct val="120000"/>
              </a:lnSpc>
              <a:buNone/>
            </a:pPr>
            <a:r>
              <a:rPr lang="en-GB" dirty="0" smtClean="0"/>
              <a:t>Al-</a:t>
            </a:r>
            <a:r>
              <a:rPr lang="en-GB" dirty="0" err="1" smtClean="0"/>
              <a:t>Albani</a:t>
            </a:r>
            <a:r>
              <a:rPr lang="en-GB" dirty="0" smtClean="0"/>
              <a:t> criticises Rashid </a:t>
            </a:r>
            <a:r>
              <a:rPr lang="en-GB" dirty="0" err="1" smtClean="0"/>
              <a:t>Rida</a:t>
            </a:r>
            <a:r>
              <a:rPr lang="en-GB" dirty="0" smtClean="0"/>
              <a:t> and </a:t>
            </a:r>
            <a:r>
              <a:rPr lang="en-GB" dirty="0" err="1" smtClean="0"/>
              <a:t>Ibn</a:t>
            </a:r>
            <a:r>
              <a:rPr lang="en-GB" dirty="0" smtClean="0"/>
              <a:t> </a:t>
            </a:r>
            <a:r>
              <a:rPr lang="en-GB" dirty="0" err="1" smtClean="0"/>
              <a:t>Khaldun</a:t>
            </a:r>
            <a:r>
              <a:rPr lang="en-GB" dirty="0" smtClean="0"/>
              <a:t> for not investigating traditions one by one and for not searching for multitudes of chains of transmission recorded for each hadith.</a:t>
            </a:r>
          </a:p>
          <a:p>
            <a:pPr algn="l">
              <a:lnSpc>
                <a:spcPct val="120000"/>
              </a:lnSpc>
              <a:buNone/>
            </a:pPr>
            <a:endParaRPr lang="en-GB" dirty="0" smtClean="0"/>
          </a:p>
          <a:p>
            <a:pPr algn="l">
              <a:lnSpc>
                <a:spcPct val="120000"/>
              </a:lnSpc>
              <a:buNone/>
            </a:pPr>
            <a:r>
              <a:rPr lang="en-GB" dirty="0" smtClean="0"/>
              <a:t> Had they done that, they would have found proof which would normally confirms those elements of creed which could not be confirmed but by </a:t>
            </a:r>
            <a:r>
              <a:rPr lang="en-GB" i="1" dirty="0" err="1" smtClean="0"/>
              <a:t>tawaatur</a:t>
            </a:r>
            <a:r>
              <a:rPr lang="en-GB" i="1" dirty="0" smtClean="0"/>
              <a:t>. </a:t>
            </a:r>
          </a:p>
          <a:p>
            <a:pPr algn="l">
              <a:lnSpc>
                <a:spcPct val="120000"/>
              </a:lnSpc>
              <a:buNone/>
            </a:pPr>
            <a:endParaRPr lang="en-GB" i="1" dirty="0" smtClean="0"/>
          </a:p>
          <a:p>
            <a:pPr algn="l">
              <a:lnSpc>
                <a:spcPct val="120000"/>
              </a:lnSpc>
              <a:buNone/>
            </a:pPr>
            <a:r>
              <a:rPr lang="en-GB" dirty="0" smtClean="0"/>
              <a:t>Al-</a:t>
            </a:r>
            <a:r>
              <a:rPr lang="en-GB" dirty="0" err="1" smtClean="0"/>
              <a:t>Albani</a:t>
            </a:r>
            <a:r>
              <a:rPr lang="en-GB" dirty="0" smtClean="0"/>
              <a:t> states that the most evident proof that Rashid </a:t>
            </a:r>
            <a:r>
              <a:rPr lang="en-GB" dirty="0" err="1" smtClean="0"/>
              <a:t>Rida</a:t>
            </a:r>
            <a:r>
              <a:rPr lang="en-GB" dirty="0" smtClean="0"/>
              <a:t> had not investigated the traditions is his claim that in every chain of such traditions at least one Shia reporter could be found.</a:t>
            </a:r>
          </a:p>
          <a:p>
            <a:pPr algn="l">
              <a:lnSpc>
                <a:spcPct val="120000"/>
              </a:lnSpc>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Criticism of al-</a:t>
            </a:r>
            <a:r>
              <a:rPr lang="en-GB" sz="3200" dirty="0" err="1" smtClean="0"/>
              <a:t>Albani</a:t>
            </a:r>
            <a:endParaRPr lang="en-GB" sz="3200" dirty="0"/>
          </a:p>
        </p:txBody>
      </p:sp>
      <p:sp>
        <p:nvSpPr>
          <p:cNvPr id="3" name="Content Placeholder 2"/>
          <p:cNvSpPr>
            <a:spLocks noGrp="1"/>
          </p:cNvSpPr>
          <p:nvPr>
            <p:ph idx="1"/>
          </p:nvPr>
        </p:nvSpPr>
        <p:spPr>
          <a:xfrm>
            <a:off x="457200" y="1646236"/>
            <a:ext cx="8229600" cy="4830764"/>
          </a:xfrm>
        </p:spPr>
        <p:txBody>
          <a:bodyPr>
            <a:normAutofit fontScale="77500" lnSpcReduction="20000"/>
          </a:bodyPr>
          <a:lstStyle/>
          <a:p>
            <a:pPr>
              <a:lnSpc>
                <a:spcPct val="120000"/>
              </a:lnSpc>
              <a:buNone/>
            </a:pPr>
            <a:r>
              <a:rPr lang="en-GB" dirty="0" smtClean="0"/>
              <a:t>He says, in the four examples mentioned above no </a:t>
            </a:r>
            <a:r>
              <a:rPr lang="en-GB" dirty="0" err="1" smtClean="0"/>
              <a:t>Shi’a</a:t>
            </a:r>
            <a:r>
              <a:rPr lang="en-GB" dirty="0" smtClean="0"/>
              <a:t> reporter is registered .</a:t>
            </a:r>
          </a:p>
          <a:p>
            <a:pPr>
              <a:lnSpc>
                <a:spcPct val="120000"/>
              </a:lnSpc>
              <a:buNone/>
            </a:pPr>
            <a:endParaRPr lang="en-GB" dirty="0" smtClean="0"/>
          </a:p>
          <a:p>
            <a:pPr>
              <a:lnSpc>
                <a:spcPct val="120000"/>
              </a:lnSpc>
              <a:buNone/>
            </a:pPr>
            <a:r>
              <a:rPr lang="en-GB" dirty="0" smtClean="0"/>
              <a:t>Although, he adds, the existence of </a:t>
            </a:r>
            <a:r>
              <a:rPr lang="en-GB" dirty="0" err="1" smtClean="0"/>
              <a:t>Shi’a</a:t>
            </a:r>
            <a:r>
              <a:rPr lang="en-GB" dirty="0" smtClean="0"/>
              <a:t> reporters in the chain would not harm the soundness of tradition so long as they are confirmed to be honest and having good memory. </a:t>
            </a:r>
            <a:endParaRPr lang="en-GB" dirty="0" smtClean="0"/>
          </a:p>
          <a:p>
            <a:pPr>
              <a:lnSpc>
                <a:spcPct val="120000"/>
              </a:lnSpc>
              <a:buNone/>
            </a:pPr>
            <a:endParaRPr lang="en-GB" dirty="0" smtClean="0"/>
          </a:p>
          <a:p>
            <a:pPr>
              <a:lnSpc>
                <a:spcPct val="120000"/>
              </a:lnSpc>
              <a:buNone/>
            </a:pPr>
            <a:r>
              <a:rPr lang="en-GB" dirty="0" smtClean="0"/>
              <a:t>This, he says, is a well established fact in </a:t>
            </a:r>
            <a:r>
              <a:rPr lang="en-GB" i="1" dirty="0" smtClean="0"/>
              <a:t>‘</a:t>
            </a:r>
            <a:r>
              <a:rPr lang="en-GB" i="1" dirty="0" err="1" smtClean="0"/>
              <a:t>ilm</a:t>
            </a:r>
            <a:r>
              <a:rPr lang="en-GB" i="1" dirty="0" smtClean="0"/>
              <a:t> al-hadith </a:t>
            </a:r>
            <a:r>
              <a:rPr lang="en-GB" dirty="0" smtClean="0"/>
              <a:t>and that is why the two Sheikhs (</a:t>
            </a:r>
            <a:r>
              <a:rPr lang="en-GB" dirty="0" err="1" smtClean="0"/>
              <a:t>Bukhari</a:t>
            </a:r>
            <a:r>
              <a:rPr lang="en-GB" dirty="0" smtClean="0"/>
              <a:t> and Muslim) have reported in their </a:t>
            </a:r>
            <a:r>
              <a:rPr lang="en-GB" i="1" dirty="0" err="1" smtClean="0"/>
              <a:t>sahih</a:t>
            </a:r>
            <a:r>
              <a:rPr lang="en-GB" dirty="0" smtClean="0"/>
              <a:t> books traditions from </a:t>
            </a:r>
            <a:r>
              <a:rPr lang="en-GB" dirty="0" err="1" smtClean="0"/>
              <a:t>Shi’as</a:t>
            </a:r>
            <a:r>
              <a:rPr lang="en-GB" dirty="0" smtClean="0"/>
              <a:t> as well as followers of other sects. </a:t>
            </a:r>
            <a:endParaRPr lang="en-GB" i="1" dirty="0" smtClean="0"/>
          </a:p>
          <a:p>
            <a:pPr algn="l">
              <a:lnSpc>
                <a:spcPct val="120000"/>
              </a:lnSpc>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62500" lnSpcReduction="20000"/>
          </a:bodyPr>
          <a:lstStyle/>
          <a:p>
            <a:r>
              <a:rPr lang="en-GB" b="1" dirty="0" smtClean="0"/>
              <a:t>Muhammad Rashid </a:t>
            </a:r>
            <a:r>
              <a:rPr lang="en-GB" b="1" dirty="0" err="1" smtClean="0"/>
              <a:t>Rida</a:t>
            </a:r>
            <a:r>
              <a:rPr lang="en-GB" dirty="0" smtClean="0"/>
              <a:t> </a:t>
            </a:r>
            <a:r>
              <a:rPr lang="en-GB" dirty="0" smtClean="0"/>
              <a:t>(1865 Syria -1935 Egypt</a:t>
            </a:r>
            <a:r>
              <a:rPr lang="en-GB" dirty="0" smtClean="0"/>
              <a:t>) is </a:t>
            </a:r>
            <a:r>
              <a:rPr lang="en-GB" dirty="0" smtClean="0"/>
              <a:t>considered as one </a:t>
            </a:r>
            <a:r>
              <a:rPr lang="en-GB" dirty="0" smtClean="0"/>
              <a:t>of the most influential scholars and jurists of his </a:t>
            </a:r>
            <a:r>
              <a:rPr lang="en-GB" dirty="0" smtClean="0"/>
              <a:t>generation and </a:t>
            </a:r>
            <a:r>
              <a:rPr lang="en-GB" dirty="0" smtClean="0"/>
              <a:t>the </a:t>
            </a:r>
            <a:r>
              <a:rPr lang="en-GB" dirty="0" smtClean="0"/>
              <a:t>most </a:t>
            </a:r>
            <a:r>
              <a:rPr lang="en-GB" dirty="0" smtClean="0"/>
              <a:t>prominent disciple of Muhammad </a:t>
            </a:r>
            <a:r>
              <a:rPr lang="en-GB" dirty="0" err="1" smtClean="0"/>
              <a:t>Abduh</a:t>
            </a:r>
            <a:endParaRPr lang="en-GB" dirty="0" smtClean="0"/>
          </a:p>
          <a:p>
            <a:endParaRPr lang="en-GB" dirty="0" smtClean="0"/>
          </a:p>
          <a:p>
            <a:r>
              <a:rPr lang="en-GB" dirty="0" smtClean="0"/>
              <a:t>Like his </a:t>
            </a:r>
            <a:r>
              <a:rPr lang="en-GB" dirty="0" smtClean="0"/>
              <a:t>Afghani and </a:t>
            </a:r>
            <a:r>
              <a:rPr lang="en-GB" dirty="0" err="1" smtClean="0"/>
              <a:t>A</a:t>
            </a:r>
            <a:r>
              <a:rPr lang="en-GB" dirty="0" err="1" smtClean="0"/>
              <a:t>bduh</a:t>
            </a:r>
            <a:r>
              <a:rPr lang="en-GB" dirty="0" smtClean="0"/>
              <a:t> </a:t>
            </a:r>
            <a:r>
              <a:rPr lang="en-GB" dirty="0" err="1" smtClean="0"/>
              <a:t>Rida</a:t>
            </a:r>
            <a:r>
              <a:rPr lang="en-GB" dirty="0" smtClean="0"/>
              <a:t> </a:t>
            </a:r>
            <a:r>
              <a:rPr lang="en-GB" dirty="0" smtClean="0"/>
              <a:t>focused on the relative weakness of Muslim societies vis-à-vis Western colonialism, blaming Sufi excesses, the blind imitation of the past </a:t>
            </a:r>
            <a:r>
              <a:rPr lang="en-GB" dirty="0" smtClean="0"/>
              <a:t>(</a:t>
            </a:r>
            <a:r>
              <a:rPr lang="en-GB" i="1" dirty="0" err="1" smtClean="0"/>
              <a:t>taqlid</a:t>
            </a:r>
            <a:r>
              <a:rPr lang="en-GB" dirty="0" smtClean="0"/>
              <a:t>), </a:t>
            </a:r>
            <a:r>
              <a:rPr lang="en-GB" dirty="0" smtClean="0"/>
              <a:t>the stagnation of the </a:t>
            </a:r>
            <a:r>
              <a:rPr lang="en-GB" i="1" dirty="0" err="1" smtClean="0"/>
              <a:t>ulama</a:t>
            </a:r>
            <a:r>
              <a:rPr lang="en-GB" dirty="0" smtClean="0"/>
              <a:t>, </a:t>
            </a:r>
            <a:r>
              <a:rPr lang="en-GB" dirty="0" smtClean="0"/>
              <a:t>and the resulting failure to achieve progress in science and technology. </a:t>
            </a:r>
            <a:endParaRPr lang="en-GB" dirty="0" smtClean="0"/>
          </a:p>
          <a:p>
            <a:endParaRPr lang="en-GB" dirty="0" smtClean="0"/>
          </a:p>
          <a:p>
            <a:r>
              <a:rPr lang="en-GB" dirty="0" smtClean="0"/>
              <a:t>He </a:t>
            </a:r>
            <a:r>
              <a:rPr lang="en-GB" dirty="0" smtClean="0"/>
              <a:t>held that these flaws could be </a:t>
            </a:r>
            <a:r>
              <a:rPr lang="en-GB" dirty="0" smtClean="0"/>
              <a:t>recovered by </a:t>
            </a:r>
            <a:r>
              <a:rPr lang="en-GB" dirty="0" smtClean="0"/>
              <a:t>a return to what he saw as the true principles of </a:t>
            </a:r>
            <a:r>
              <a:rPr lang="en-GB" dirty="0" smtClean="0"/>
              <a:t>Islam (</a:t>
            </a:r>
            <a:r>
              <a:rPr lang="en-GB" i="1" dirty="0" err="1" smtClean="0"/>
              <a:t>salafiyyah</a:t>
            </a:r>
            <a:r>
              <a:rPr lang="en-GB" dirty="0" smtClean="0"/>
              <a:t>).</a:t>
            </a:r>
          </a:p>
          <a:p>
            <a:endParaRPr lang="en-GB" dirty="0" smtClean="0"/>
          </a:p>
          <a:p>
            <a:r>
              <a:rPr lang="en-GB" dirty="0" smtClean="0"/>
              <a:t>Politically </a:t>
            </a:r>
            <a:r>
              <a:rPr lang="en-GB" dirty="0" err="1" smtClean="0"/>
              <a:t>Rida</a:t>
            </a:r>
            <a:r>
              <a:rPr lang="en-GB" dirty="0" smtClean="0"/>
              <a:t> promoted </a:t>
            </a:r>
            <a:r>
              <a:rPr lang="en-GB" dirty="0" smtClean="0"/>
              <a:t>the restoration </a:t>
            </a:r>
            <a:r>
              <a:rPr lang="en-GB" dirty="0" smtClean="0"/>
              <a:t>or </a:t>
            </a:r>
            <a:r>
              <a:rPr lang="en-GB" dirty="0" smtClean="0"/>
              <a:t>the Caliphate</a:t>
            </a:r>
          </a:p>
          <a:p>
            <a:endParaRPr lang="en-GB" dirty="0" smtClean="0"/>
          </a:p>
          <a:p>
            <a:r>
              <a:rPr lang="en-GB" dirty="0" smtClean="0"/>
              <a:t>It is said that </a:t>
            </a:r>
            <a:r>
              <a:rPr lang="en-GB" dirty="0" err="1" smtClean="0"/>
              <a:t>Hasan</a:t>
            </a:r>
            <a:r>
              <a:rPr lang="en-GB" dirty="0" smtClean="0"/>
              <a:t> al-</a:t>
            </a:r>
            <a:r>
              <a:rPr lang="en-GB" dirty="0" err="1" smtClean="0"/>
              <a:t>Banna</a:t>
            </a:r>
            <a:r>
              <a:rPr lang="en-GB" dirty="0" smtClean="0"/>
              <a:t>’ and </a:t>
            </a:r>
            <a:r>
              <a:rPr lang="en-GB" dirty="0" err="1" smtClean="0"/>
              <a:t>Ikhwan</a:t>
            </a:r>
            <a:r>
              <a:rPr lang="en-GB" dirty="0" smtClean="0"/>
              <a:t> al-</a:t>
            </a:r>
            <a:r>
              <a:rPr lang="en-GB" dirty="0" err="1" smtClean="0"/>
              <a:t>Muslimun</a:t>
            </a:r>
            <a:r>
              <a:rPr lang="en-GB" dirty="0" smtClean="0"/>
              <a:t> are influenced more than anyone else by him.</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Comments from al-</a:t>
            </a:r>
            <a:r>
              <a:rPr lang="en-GB" sz="3200" dirty="0" err="1" smtClean="0"/>
              <a:t>Albani</a:t>
            </a:r>
            <a:endParaRPr lang="en-GB" sz="3200" dirty="0"/>
          </a:p>
        </p:txBody>
      </p:sp>
      <p:sp>
        <p:nvSpPr>
          <p:cNvPr id="3" name="Content Placeholder 2"/>
          <p:cNvSpPr>
            <a:spLocks noGrp="1"/>
          </p:cNvSpPr>
          <p:nvPr>
            <p:ph idx="1"/>
          </p:nvPr>
        </p:nvSpPr>
        <p:spPr>
          <a:xfrm>
            <a:off x="457200" y="1646236"/>
            <a:ext cx="8229600" cy="4830764"/>
          </a:xfrm>
        </p:spPr>
        <p:txBody>
          <a:bodyPr>
            <a:normAutofit fontScale="85000" lnSpcReduction="10000"/>
          </a:bodyPr>
          <a:lstStyle/>
          <a:p>
            <a:pPr algn="r" rtl="1">
              <a:lnSpc>
                <a:spcPct val="120000"/>
              </a:lnSpc>
              <a:buNone/>
            </a:pPr>
            <a:r>
              <a:rPr lang="ar-SA" dirty="0" smtClean="0"/>
              <a:t>وقد يعل بعض الناس هذه الأحاديث وكذا أحاديث نزول عيسى عليه السلام بعلة أخرى ، وهي أنها كانت -بزعمهم- سبباً لحمل المسلمين على الاتكال عليها ، وانتظار خروج المهدي ، ونزول عيسى عليهما السلام ، وعلى ترك الأخذ بأسباب الحياة والقوة والمنعة ، ويظنون أن معالجة هذه المشكلة إنما هي بإنكار أحاديثهما ! وهذا </a:t>
            </a:r>
            <a:r>
              <a:rPr lang="ar-SA" dirty="0" smtClean="0"/>
              <a:t>خطأ</a:t>
            </a:r>
            <a:r>
              <a:rPr lang="en-GB" dirty="0" smtClean="0"/>
              <a:t> …</a:t>
            </a:r>
            <a:r>
              <a:rPr lang="ar-SA" dirty="0" smtClean="0"/>
              <a:t> </a:t>
            </a:r>
            <a:endParaRPr lang="en-GB" dirty="0" smtClean="0"/>
          </a:p>
          <a:p>
            <a:pPr algn="r" rtl="1">
              <a:lnSpc>
                <a:spcPct val="120000"/>
              </a:lnSpc>
              <a:buNone/>
            </a:pPr>
            <a:r>
              <a:rPr lang="ar-SA" dirty="0" smtClean="0"/>
              <a:t/>
            </a:r>
            <a:br>
              <a:rPr lang="ar-SA" dirty="0" smtClean="0"/>
            </a:br>
            <a:r>
              <a:rPr lang="ar-SA" dirty="0" smtClean="0"/>
              <a:t>وأحاديث </a:t>
            </a:r>
            <a:r>
              <a:rPr lang="ar-SA" dirty="0" smtClean="0"/>
              <a:t>المهدي ، </a:t>
            </a:r>
            <a:r>
              <a:rPr lang="ar-SA" dirty="0" smtClean="0"/>
              <a:t>ليس </a:t>
            </a:r>
            <a:r>
              <a:rPr lang="ar-SA" dirty="0" smtClean="0"/>
              <a:t>فيها ما يدل بل ما يشير أدنى إشارة إلى أن المسلمين لا نهضة لهم ولا عز قبل خروج المهدي ، فإذا وجد في بعض جهلة المسلمين من يفهم ذلك منها ، فطريق معالجة جهله أن يعلم ويفهم أن فهمه خطأ ، لا أن نرد الأحاديث الصحيحة بسبب سوء فهمه إياها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Comments from al-</a:t>
            </a:r>
            <a:r>
              <a:rPr lang="en-GB" sz="3200" dirty="0" err="1" smtClean="0"/>
              <a:t>Albani</a:t>
            </a:r>
            <a:endParaRPr lang="en-GB" sz="3200" dirty="0"/>
          </a:p>
        </p:txBody>
      </p:sp>
      <p:sp>
        <p:nvSpPr>
          <p:cNvPr id="3" name="Content Placeholder 2"/>
          <p:cNvSpPr>
            <a:spLocks noGrp="1"/>
          </p:cNvSpPr>
          <p:nvPr>
            <p:ph idx="1"/>
          </p:nvPr>
        </p:nvSpPr>
        <p:spPr>
          <a:xfrm>
            <a:off x="457200" y="1371600"/>
            <a:ext cx="8229600" cy="5334000"/>
          </a:xfrm>
        </p:spPr>
        <p:txBody>
          <a:bodyPr>
            <a:normAutofit fontScale="62500" lnSpcReduction="20000"/>
          </a:bodyPr>
          <a:lstStyle/>
          <a:p>
            <a:pPr algn="r" rtl="1">
              <a:lnSpc>
                <a:spcPct val="120000"/>
              </a:lnSpc>
              <a:buNone/>
            </a:pPr>
            <a:r>
              <a:rPr lang="ar-SA" dirty="0" smtClean="0"/>
              <a:t>ومن شبهات بعض الناس أن عقيدة المهدي قد استغلها بعض الدجالين ، فادعوا المهدوية لأنفسهم وشقوا بسبب ذلك صفوف المسلمين وفرقوا بينهم ، ويضربون على ذلك الأمثلة الكثيرة آخرها غلام أحمد القادياني دجال الهند ، ونحن نقول إن هذه الشبهة من أضعف الشبهات ، وفي رأيي أن حكايتها تغني عن ردها ، إذ أن من المسلم به أن كثيراً من الأمور الحقة يستغلها من ليس أهلاً لها ، فالعلم مثلاً يدعيه بعض الأدعياء وهو في الواقع مم الجهلاء ، فهل يليق بعاقل أن ينكر العلم بسبب هذا الاستغلال ؟! بل إن بعض الناس فيما مضى ادعى الألوهية فهل طريقة الرد عليه وبيان كذبه يكون بإنكار الألوهية الحقة </a:t>
            </a:r>
            <a:r>
              <a:rPr lang="ar-SA" dirty="0" smtClean="0"/>
              <a:t>؟!</a:t>
            </a:r>
            <a:endParaRPr lang="en-GB" dirty="0" smtClean="0"/>
          </a:p>
          <a:p>
            <a:pPr algn="r" rtl="1">
              <a:lnSpc>
                <a:spcPct val="120000"/>
              </a:lnSpc>
              <a:buNone/>
            </a:pPr>
            <a:endParaRPr lang="en-GB" dirty="0" smtClean="0"/>
          </a:p>
          <a:p>
            <a:pPr algn="r" rtl="1">
              <a:lnSpc>
                <a:spcPct val="120000"/>
              </a:lnSpc>
              <a:buNone/>
            </a:pPr>
            <a:r>
              <a:rPr lang="ar-SA" dirty="0" smtClean="0"/>
              <a:t>ومثال آخر : يفهم بعض المسلمين اليوم من عقيدة " القضاء والقدر " الجبر وأن الإنسان الذي قدر عليه الشر مجبر على ارتكابه ، وأنه لا اختيار له فيه ، وقع في هذا الفهم الخاطيء غير قليل من أهل العلم ، ونحن مع جماهير العلماء الذين لا يشكون في صحة عقيدة القضاء والقدر وأنها لا تستلزم الجبر مطلقاً ، فإذا أردنا أن نصحح ذلك الفهم الخاطيء الملصق بهذه العقيدة الحقة ، أفيكون طريق ذلك بإنكارها مطلقاً كما فعل المعتزلة قديماً وبعض أذنابهم حديثاً ؟! أم السبيل الحق الاعتراف بها لأنها ثابتة في الشرع ودفع فهم الجبر منها ؟ لا شك أن هذا السبيل هو الصواب الذي لا يخالف فيه مسلم البتة ، فكذلك فلتعالج عقيدة المهدي، فنؤمن بها كما جاءت في الأحاديث الصحيحة ، ونبعد عنها ما ألصق بها بسبب أحاديث ضعيفة واهية خبيثة ، وبذلك نكون قد جمعنا بين إثبات ما ورد به الشرع والإذعان لما يعترف به العقل السليم .</a:t>
            </a:r>
            <a:endParaRPr lang="en-GB" dirty="0" smtClean="0"/>
          </a:p>
          <a:p>
            <a:pPr algn="r" rtl="1">
              <a:lnSpc>
                <a:spcPct val="120000"/>
              </a:lnSpc>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Comments from al-</a:t>
            </a:r>
            <a:r>
              <a:rPr lang="en-GB" sz="3200" dirty="0" err="1" smtClean="0"/>
              <a:t>Albani</a:t>
            </a:r>
            <a:endParaRPr lang="en-GB" sz="3200" dirty="0"/>
          </a:p>
        </p:txBody>
      </p:sp>
      <p:sp>
        <p:nvSpPr>
          <p:cNvPr id="3" name="Content Placeholder 2"/>
          <p:cNvSpPr>
            <a:spLocks noGrp="1"/>
          </p:cNvSpPr>
          <p:nvPr>
            <p:ph idx="1"/>
          </p:nvPr>
        </p:nvSpPr>
        <p:spPr>
          <a:xfrm>
            <a:off x="457200" y="1646236"/>
            <a:ext cx="8229600" cy="4830764"/>
          </a:xfrm>
        </p:spPr>
        <p:txBody>
          <a:bodyPr>
            <a:normAutofit/>
          </a:bodyPr>
          <a:lstStyle/>
          <a:p>
            <a:pPr algn="ctr"/>
            <a:r>
              <a:rPr lang="ar-SA" i="1" dirty="0" smtClean="0"/>
              <a:t>وخلاصة القول : إن عقيدة خروج المهدي عقيدة ثابتة متواترة عنه -صلى الله عليه وسلم- يجب الإيمان بها لأنها من أمور الغيب ، والإيمان بها من صفات المتقين كما قال تعالى : ( الم * ذلك الكتاب لا ريب فيه هدى للمتقين * الذين يؤمنون بالغيب ) . وإن إنكارها لا يصدر إلا من جاهل أو مكابر . أسأل الله تعالى أن يتوفانا على الإيمان بها وبكل ما صح في الكتاب والسنة . </a:t>
            </a:r>
          </a:p>
          <a:p>
            <a:r>
              <a:rPr lang="ar-SA" dirty="0" smtClean="0"/>
              <a:t>المصدر : مجلة التمدن الإسلامي (22 / 642 – 646).</a:t>
            </a:r>
          </a:p>
          <a:p>
            <a:pPr algn="r" rtl="1">
              <a:lnSpc>
                <a:spcPct val="120000"/>
              </a:lnSpc>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55000" lnSpcReduction="20000"/>
          </a:bodyPr>
          <a:lstStyle/>
          <a:p>
            <a:pPr>
              <a:lnSpc>
                <a:spcPct val="120000"/>
              </a:lnSpc>
              <a:buNone/>
            </a:pPr>
            <a:r>
              <a:rPr lang="en-GB" dirty="0" smtClean="0"/>
              <a:t>In the ninth volume of his </a:t>
            </a:r>
            <a:r>
              <a:rPr lang="en-GB" i="1" dirty="0" err="1" smtClean="0"/>
              <a:t>Tafsir</a:t>
            </a:r>
            <a:r>
              <a:rPr lang="en-GB" i="1" dirty="0" smtClean="0"/>
              <a:t> al-</a:t>
            </a:r>
            <a:r>
              <a:rPr lang="en-GB" i="1" dirty="0" err="1" smtClean="0"/>
              <a:t>Minar</a:t>
            </a:r>
            <a:r>
              <a:rPr lang="en-GB" i="1" dirty="0" smtClean="0"/>
              <a:t> </a:t>
            </a:r>
            <a:r>
              <a:rPr lang="en-GB" dirty="0" smtClean="0"/>
              <a:t>(pp. 462-507) under the verse 7/187</a:t>
            </a:r>
          </a:p>
          <a:p>
            <a:pPr>
              <a:lnSpc>
                <a:spcPct val="120000"/>
              </a:lnSpc>
              <a:buNone/>
            </a:pPr>
            <a:endParaRPr lang="en-GB" dirty="0" smtClean="0"/>
          </a:p>
          <a:p>
            <a:pPr algn="r" rtl="1">
              <a:lnSpc>
                <a:spcPct val="120000"/>
              </a:lnSpc>
              <a:buNone/>
            </a:pPr>
            <a:r>
              <a:rPr lang="ar-SA" b="1" dirty="0" smtClean="0"/>
              <a:t>يَسْأَلُونَكَ </a:t>
            </a:r>
            <a:r>
              <a:rPr lang="ar-SA" b="1" dirty="0" smtClean="0"/>
              <a:t>عَنِ السَّاعَةِ أَيَّانَ مُرْسَاهَا قُلْ إِنَّمَا عِلْمُهَا عِندَ رَبِّي لاَ يُجَلِّيهَا لِوَقْتِهَا إِلاَّ هُوَ ثَقُلَتْ فِي السَّمَاوَاتِ وَالأَرْضِ لاَ تَأْتِيكُمْ إِلاَّ بَغْتَةً يَسْأَلُونَكَ كَأَنَّكَ حَفِيٌّ عَنْهَا قُلْ إِنَّمَا عِلْمُهَا عِندَ اللّهِ وَلَـكِنَّ أَكْثَرَ النَّاسِ لاَ يَعْلَمُونَ </a:t>
            </a:r>
            <a:endParaRPr lang="en-GB" b="1" dirty="0" smtClean="0"/>
          </a:p>
          <a:p>
            <a:pPr algn="r" rtl="1">
              <a:lnSpc>
                <a:spcPct val="120000"/>
              </a:lnSpc>
              <a:buNone/>
            </a:pPr>
            <a:endParaRPr lang="en-GB" b="1" dirty="0" smtClean="0"/>
          </a:p>
          <a:p>
            <a:pPr algn="l">
              <a:lnSpc>
                <a:spcPct val="120000"/>
              </a:lnSpc>
              <a:buNone/>
            </a:pPr>
            <a:r>
              <a:rPr lang="en-GB" dirty="0" smtClean="0"/>
              <a:t>They </a:t>
            </a:r>
            <a:r>
              <a:rPr lang="en-GB" dirty="0" smtClean="0"/>
              <a:t>question you concerning the </a:t>
            </a:r>
            <a:r>
              <a:rPr lang="en-GB" dirty="0" smtClean="0"/>
              <a:t>Hour, when </a:t>
            </a:r>
            <a:r>
              <a:rPr lang="en-GB" dirty="0" smtClean="0"/>
              <a:t>will it set in?</a:t>
            </a:r>
          </a:p>
          <a:p>
            <a:pPr>
              <a:lnSpc>
                <a:spcPct val="120000"/>
              </a:lnSpc>
              <a:buNone/>
            </a:pPr>
            <a:r>
              <a:rPr lang="en-GB" dirty="0" smtClean="0"/>
              <a:t>Say, ‘Its knowledge is only with my </a:t>
            </a:r>
            <a:r>
              <a:rPr lang="en-GB" dirty="0" smtClean="0"/>
              <a:t>Lord: none </a:t>
            </a:r>
            <a:r>
              <a:rPr lang="en-GB" dirty="0" smtClean="0"/>
              <a:t>except Him shall manifest it at its </a:t>
            </a:r>
            <a:r>
              <a:rPr lang="en-GB" dirty="0" smtClean="0"/>
              <a:t>time. It </a:t>
            </a:r>
            <a:r>
              <a:rPr lang="en-GB" dirty="0" smtClean="0"/>
              <a:t>will weigh heavy on the heavens and the </a:t>
            </a:r>
            <a:r>
              <a:rPr lang="en-GB" dirty="0" smtClean="0"/>
              <a:t>earth. It </a:t>
            </a:r>
            <a:r>
              <a:rPr lang="en-GB" dirty="0" smtClean="0"/>
              <a:t>will not overtake you but suddenly.’</a:t>
            </a:r>
          </a:p>
          <a:p>
            <a:pPr>
              <a:lnSpc>
                <a:spcPct val="120000"/>
              </a:lnSpc>
              <a:buNone/>
            </a:pPr>
            <a:r>
              <a:rPr lang="en-GB" dirty="0" smtClean="0"/>
              <a:t>They ask you as if you were </a:t>
            </a:r>
            <a:r>
              <a:rPr lang="en-GB" dirty="0" smtClean="0"/>
              <a:t>aware of it. Say</a:t>
            </a:r>
            <a:r>
              <a:rPr lang="en-GB" dirty="0" smtClean="0"/>
              <a:t>, ‘Its knowledge is only with </a:t>
            </a:r>
            <a:r>
              <a:rPr lang="en-GB" dirty="0" smtClean="0"/>
              <a:t>Allah, but </a:t>
            </a:r>
            <a:r>
              <a:rPr lang="en-GB" dirty="0" smtClean="0"/>
              <a:t>most people do not know</a:t>
            </a:r>
            <a:r>
              <a:rPr lang="en-GB" dirty="0" smtClean="0"/>
              <a:t>.’</a:t>
            </a:r>
          </a:p>
          <a:p>
            <a:pPr>
              <a:lnSpc>
                <a:spcPct val="120000"/>
              </a:lnSpc>
              <a:buNone/>
            </a:pPr>
            <a:endParaRPr lang="en-GB" dirty="0" smtClean="0"/>
          </a:p>
          <a:p>
            <a:pPr>
              <a:lnSpc>
                <a:spcPct val="120000"/>
              </a:lnSpc>
              <a:buNone/>
            </a:pPr>
            <a:r>
              <a:rPr lang="en-GB" dirty="0" smtClean="0"/>
              <a:t>H</a:t>
            </a:r>
            <a:r>
              <a:rPr lang="en-GB" dirty="0" smtClean="0"/>
              <a:t>e provides a long discussion regarding the life-length of the world and different views about it and elaborates on he portents of the Hour;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70000" lnSpcReduction="20000"/>
          </a:bodyPr>
          <a:lstStyle/>
          <a:p>
            <a:pPr>
              <a:lnSpc>
                <a:spcPct val="120000"/>
              </a:lnSpc>
              <a:buNone/>
            </a:pPr>
            <a:r>
              <a:rPr lang="en-GB" dirty="0" smtClean="0"/>
              <a:t>He then turns </a:t>
            </a:r>
            <a:r>
              <a:rPr lang="en-GB" dirty="0" smtClean="0"/>
              <a:t>to one of these portents which is the advent of </a:t>
            </a:r>
            <a:r>
              <a:rPr lang="en-GB" dirty="0" err="1" smtClean="0"/>
              <a:t>Dajjal</a:t>
            </a:r>
            <a:r>
              <a:rPr lang="en-GB" dirty="0" smtClean="0"/>
              <a:t>.  He argues that the traditions in </a:t>
            </a:r>
            <a:r>
              <a:rPr lang="en-GB" dirty="0" smtClean="0"/>
              <a:t>this respect although </a:t>
            </a:r>
            <a:r>
              <a:rPr lang="en-GB" i="1" dirty="0" err="1" smtClean="0"/>
              <a:t>mutawater</a:t>
            </a:r>
            <a:r>
              <a:rPr lang="en-GB" dirty="0" smtClean="0"/>
              <a:t> in meaning, however they are contradictory in the content and contain many </a:t>
            </a:r>
            <a:r>
              <a:rPr lang="en-GB" i="1" dirty="0" err="1" smtClean="0"/>
              <a:t>israiliyyat</a:t>
            </a:r>
            <a:r>
              <a:rPr lang="en-GB" dirty="0" smtClean="0"/>
              <a:t> especially through </a:t>
            </a:r>
            <a:r>
              <a:rPr lang="en-GB" dirty="0" err="1" smtClean="0"/>
              <a:t>Ka’b</a:t>
            </a:r>
            <a:r>
              <a:rPr lang="en-GB" dirty="0" smtClean="0"/>
              <a:t> al-</a:t>
            </a:r>
            <a:r>
              <a:rPr lang="en-GB" dirty="0" err="1" smtClean="0"/>
              <a:t>Ahbar</a:t>
            </a:r>
            <a:r>
              <a:rPr lang="en-GB" dirty="0" smtClean="0"/>
              <a:t>. Hence the details should be discarded. </a:t>
            </a:r>
          </a:p>
          <a:p>
            <a:pPr>
              <a:lnSpc>
                <a:spcPct val="120000"/>
              </a:lnSpc>
              <a:buNone/>
            </a:pPr>
            <a:endParaRPr lang="en-GB" dirty="0" smtClean="0"/>
          </a:p>
          <a:p>
            <a:pPr>
              <a:lnSpc>
                <a:spcPct val="120000"/>
              </a:lnSpc>
              <a:buNone/>
            </a:pPr>
            <a:r>
              <a:rPr lang="en-GB" dirty="0" smtClean="0"/>
              <a:t>What could be known for certain bout </a:t>
            </a:r>
            <a:r>
              <a:rPr lang="en-GB" dirty="0" err="1" smtClean="0"/>
              <a:t>D</a:t>
            </a:r>
            <a:r>
              <a:rPr lang="en-GB" dirty="0" err="1" smtClean="0"/>
              <a:t>ajjal</a:t>
            </a:r>
            <a:r>
              <a:rPr lang="en-GB" dirty="0" smtClean="0"/>
              <a:t> (p. 499) is that the Prophet (</a:t>
            </a:r>
            <a:r>
              <a:rPr lang="ar-SA" dirty="0" smtClean="0"/>
              <a:t>ص</a:t>
            </a:r>
            <a:r>
              <a:rPr lang="en-GB" dirty="0" smtClean="0"/>
              <a:t>) had a vision about his advent, and that he will appear at the end of the time and shows miracles and extraordinary powers of himself, and a great number of people will be deceived by him; and that he is a Jew,  and the Muslims will fight him in the Holy cities [of Palestine]. </a:t>
            </a:r>
            <a:endParaRPr lang="ar-SA" dirty="0" smtClean="0"/>
          </a:p>
          <a:p>
            <a:pPr>
              <a:lnSpc>
                <a:spcPct val="120000"/>
              </a:lnSpc>
              <a:buNone/>
            </a:pP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70000" lnSpcReduction="20000"/>
          </a:bodyPr>
          <a:lstStyle/>
          <a:p>
            <a:pPr>
              <a:lnSpc>
                <a:spcPct val="120000"/>
              </a:lnSpc>
              <a:buNone/>
            </a:pPr>
            <a:r>
              <a:rPr lang="en-GB" dirty="0" smtClean="0"/>
              <a:t>He then turns to the traditions about </a:t>
            </a:r>
            <a:r>
              <a:rPr lang="en-GB" dirty="0" err="1" smtClean="0"/>
              <a:t>Mahdi</a:t>
            </a:r>
            <a:r>
              <a:rPr lang="en-GB" dirty="0" smtClean="0"/>
              <a:t> (</a:t>
            </a:r>
            <a:r>
              <a:rPr lang="en-GB" dirty="0" err="1" smtClean="0"/>
              <a:t>a.s</a:t>
            </a:r>
            <a:r>
              <a:rPr lang="en-GB" dirty="0" smtClean="0"/>
              <a:t>.) under the title</a:t>
            </a:r>
            <a:endParaRPr lang="en-GB" dirty="0" smtClean="0"/>
          </a:p>
          <a:p>
            <a:pPr algn="ctr">
              <a:lnSpc>
                <a:spcPct val="120000"/>
              </a:lnSpc>
              <a:buNone/>
            </a:pPr>
            <a:r>
              <a:rPr lang="ar-SA" dirty="0" smtClean="0"/>
              <a:t>التعارض و الاشكالات في احا</a:t>
            </a:r>
            <a:r>
              <a:rPr lang="ar-SA" dirty="0" smtClean="0"/>
              <a:t>د</a:t>
            </a:r>
            <a:r>
              <a:rPr lang="ar-SA" dirty="0" smtClean="0"/>
              <a:t>يث المهدي</a:t>
            </a:r>
          </a:p>
          <a:p>
            <a:pPr>
              <a:lnSpc>
                <a:spcPct val="120000"/>
              </a:lnSpc>
              <a:buNone/>
            </a:pPr>
            <a:r>
              <a:rPr lang="en-GB" dirty="0" smtClean="0"/>
              <a:t>And says:</a:t>
            </a:r>
          </a:p>
          <a:p>
            <a:pPr>
              <a:lnSpc>
                <a:spcPct val="120000"/>
              </a:lnSpc>
              <a:buNone/>
            </a:pPr>
            <a:r>
              <a:rPr lang="en-GB" dirty="0" smtClean="0"/>
              <a:t>“The contradiction in the traditions of </a:t>
            </a:r>
            <a:r>
              <a:rPr lang="en-GB" dirty="0" err="1" smtClean="0"/>
              <a:t>Mahdi</a:t>
            </a:r>
            <a:r>
              <a:rPr lang="en-GB" dirty="0" smtClean="0"/>
              <a:t> is even stronger and more evident, and to conciliate between them is more difficult, and the confusion there is more noticeable.  For this reason the two Sheikhs [</a:t>
            </a:r>
            <a:r>
              <a:rPr lang="en-GB" dirty="0" err="1" smtClean="0"/>
              <a:t>Bukhari</a:t>
            </a:r>
            <a:r>
              <a:rPr lang="en-GB" dirty="0" smtClean="0"/>
              <a:t> and Muslim] have not paid  any attention to those traditions in their </a:t>
            </a:r>
            <a:r>
              <a:rPr lang="en-GB" i="1" dirty="0" err="1" smtClean="0"/>
              <a:t>Sahih</a:t>
            </a:r>
            <a:r>
              <a:rPr lang="en-GB" dirty="0" smtClean="0"/>
              <a:t> books.”</a:t>
            </a:r>
          </a:p>
          <a:p>
            <a:pPr>
              <a:lnSpc>
                <a:spcPct val="120000"/>
              </a:lnSpc>
              <a:buNone/>
            </a:pPr>
            <a:endParaRPr lang="en-GB" dirty="0" smtClean="0"/>
          </a:p>
          <a:p>
            <a:pPr>
              <a:lnSpc>
                <a:spcPct val="120000"/>
              </a:lnSpc>
              <a:buNone/>
            </a:pPr>
            <a:r>
              <a:rPr lang="en-GB" dirty="0" smtClean="0"/>
              <a:t>After this claim, he argues that most of the troubles, dissentions, wars, and evil innovations among Muslim nations have taken place in the name of  </a:t>
            </a:r>
            <a:r>
              <a:rPr lang="en-GB" dirty="0" err="1" smtClean="0"/>
              <a:t>Mahdi</a:t>
            </a:r>
            <a:r>
              <a:rPr lang="en-GB" dirty="0" smtClean="0"/>
              <a:t>.</a:t>
            </a: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0"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a:xfrm>
            <a:off x="457200" y="1646236"/>
            <a:ext cx="8229600" cy="4678363"/>
          </a:xfrm>
        </p:spPr>
        <p:txBody>
          <a:bodyPr>
            <a:normAutofit fontScale="62500" lnSpcReduction="20000"/>
          </a:bodyPr>
          <a:lstStyle/>
          <a:p>
            <a:pPr>
              <a:lnSpc>
                <a:spcPct val="120000"/>
              </a:lnSpc>
              <a:buNone/>
            </a:pPr>
            <a:r>
              <a:rPr lang="en-GB" dirty="0" smtClean="0"/>
              <a:t>He criticizes Muslim masses and their scholars in the way they believed in </a:t>
            </a:r>
            <a:r>
              <a:rPr lang="en-GB" dirty="0" err="1" smtClean="0"/>
              <a:t>Mahdi</a:t>
            </a:r>
            <a:r>
              <a:rPr lang="en-GB" dirty="0" smtClean="0"/>
              <a:t> saying that: </a:t>
            </a:r>
          </a:p>
          <a:p>
            <a:pPr>
              <a:lnSpc>
                <a:spcPct val="120000"/>
              </a:lnSpc>
              <a:buNone/>
            </a:pPr>
            <a:endParaRPr lang="en-GB" dirty="0" smtClean="0"/>
          </a:p>
          <a:p>
            <a:pPr>
              <a:lnSpc>
                <a:spcPct val="120000"/>
              </a:lnSpc>
              <a:buNone/>
            </a:pPr>
            <a:r>
              <a:rPr lang="en-GB" dirty="0" smtClean="0"/>
              <a:t>Such a belief should have motivated them to create a strong community prepared to be led by </a:t>
            </a:r>
            <a:r>
              <a:rPr lang="en-GB" dirty="0" err="1" smtClean="0"/>
              <a:t>Mahdi</a:t>
            </a:r>
            <a:r>
              <a:rPr lang="en-GB" dirty="0" smtClean="0"/>
              <a:t> and help him to establish justice; however it has led them instead to total resignation and desertion of responsibility  waiting for the imminent advent of </a:t>
            </a:r>
            <a:r>
              <a:rPr lang="en-GB" dirty="0" err="1" smtClean="0"/>
              <a:t>Mahdi</a:t>
            </a:r>
            <a:r>
              <a:rPr lang="en-GB" dirty="0" smtClean="0"/>
              <a:t>. </a:t>
            </a:r>
          </a:p>
          <a:p>
            <a:pPr>
              <a:lnSpc>
                <a:spcPct val="120000"/>
              </a:lnSpc>
              <a:buNone/>
            </a:pPr>
            <a:endParaRPr lang="en-GB" dirty="0" smtClean="0"/>
          </a:p>
          <a:p>
            <a:pPr>
              <a:lnSpc>
                <a:spcPct val="120000"/>
              </a:lnSpc>
              <a:buNone/>
            </a:pPr>
            <a:r>
              <a:rPr lang="en-GB" dirty="0" smtClean="0"/>
              <a:t>They have lost their might and glory doing nothing but waiting for </a:t>
            </a:r>
            <a:r>
              <a:rPr lang="en-GB" dirty="0" err="1" smtClean="0"/>
              <a:t>Mahdi</a:t>
            </a:r>
            <a:r>
              <a:rPr lang="en-GB" dirty="0" smtClean="0"/>
              <a:t> to come and restores it to them. </a:t>
            </a:r>
          </a:p>
          <a:p>
            <a:pPr>
              <a:lnSpc>
                <a:spcPct val="120000"/>
              </a:lnSpc>
              <a:buNone/>
            </a:pPr>
            <a:endParaRPr lang="en-GB" dirty="0" smtClean="0"/>
          </a:p>
          <a:p>
            <a:pPr>
              <a:lnSpc>
                <a:spcPct val="120000"/>
              </a:lnSpc>
              <a:buNone/>
            </a:pPr>
            <a:r>
              <a:rPr lang="en-GB" dirty="0" smtClean="0"/>
              <a:t>They think he will do that with his miraculous power  not with army and navy  and tanks warships and jets, and bombs and rockets, as if he is even more special than the Prophet. </a:t>
            </a:r>
          </a:p>
          <a:p>
            <a:pPr>
              <a:lnSpc>
                <a:spcPct val="120000"/>
              </a:lnSpc>
              <a:buNone/>
            </a:pPr>
            <a:endParaRPr lang="en-GB" dirty="0" smtClean="0"/>
          </a:p>
          <a:p>
            <a:pPr>
              <a:lnSpc>
                <a:spcPct val="120000"/>
              </a:lnSpc>
              <a:buNone/>
            </a:pPr>
            <a:endParaRPr lang="en-GB" dirty="0" smtClean="0"/>
          </a:p>
          <a:p>
            <a:pPr>
              <a:lnSpc>
                <a:spcPct val="120000"/>
              </a:lnSpc>
              <a:buNone/>
            </a:pPr>
            <a:endParaRPr lang="en-GB" dirty="0" smtClean="0"/>
          </a:p>
          <a:p>
            <a:pPr>
              <a:lnSpc>
                <a:spcPct val="120000"/>
              </a:lnSpc>
              <a:buNone/>
            </a:pP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70000" lnSpcReduction="20000"/>
          </a:bodyPr>
          <a:lstStyle/>
          <a:p>
            <a:pPr>
              <a:lnSpc>
                <a:spcPct val="120000"/>
              </a:lnSpc>
              <a:buNone/>
            </a:pPr>
            <a:r>
              <a:rPr lang="en-GB" dirty="0" smtClean="0"/>
              <a:t>They do not </a:t>
            </a:r>
            <a:r>
              <a:rPr lang="en-GB" dirty="0" smtClean="0"/>
              <a:t>listen </a:t>
            </a:r>
            <a:r>
              <a:rPr lang="en-GB" dirty="0" smtClean="0"/>
              <a:t>to </a:t>
            </a:r>
            <a:r>
              <a:rPr lang="en-GB" dirty="0" smtClean="0"/>
              <a:t>famous </a:t>
            </a:r>
            <a:r>
              <a:rPr lang="en-GB" dirty="0" err="1" smtClean="0"/>
              <a:t>Ibn</a:t>
            </a:r>
            <a:r>
              <a:rPr lang="en-GB" dirty="0" smtClean="0"/>
              <a:t> </a:t>
            </a:r>
            <a:r>
              <a:rPr lang="en-GB" dirty="0" err="1" smtClean="0"/>
              <a:t>Khaldun</a:t>
            </a:r>
            <a:r>
              <a:rPr lang="en-GB" dirty="0" smtClean="0"/>
              <a:t> who warned them </a:t>
            </a:r>
            <a:r>
              <a:rPr lang="en-GB" dirty="0" smtClean="0"/>
              <a:t>that governments and civilizations are subject to Laws (</a:t>
            </a:r>
            <a:r>
              <a:rPr lang="en-GB" i="1" dirty="0" err="1" smtClean="0"/>
              <a:t>sunan</a:t>
            </a:r>
            <a:r>
              <a:rPr lang="en-GB" dirty="0" smtClean="0"/>
              <a:t>) of God as is evident in the Book of God and the Book of creation. </a:t>
            </a:r>
          </a:p>
          <a:p>
            <a:pPr>
              <a:lnSpc>
                <a:spcPct val="120000"/>
              </a:lnSpc>
              <a:buNone/>
            </a:pPr>
            <a:endParaRPr lang="en-GB" dirty="0" smtClean="0"/>
          </a:p>
          <a:p>
            <a:pPr>
              <a:lnSpc>
                <a:spcPct val="120000"/>
              </a:lnSpc>
              <a:buNone/>
            </a:pPr>
            <a:r>
              <a:rPr lang="en-GB" dirty="0" smtClean="0"/>
              <a:t>And one of those Laws is that no government can persist without solidarity (</a:t>
            </a:r>
            <a:r>
              <a:rPr lang="en-GB" i="1" dirty="0" err="1" smtClean="0"/>
              <a:t>asabiyyah</a:t>
            </a:r>
            <a:r>
              <a:rPr lang="en-GB" dirty="0" smtClean="0"/>
              <a:t>) and that solidarity is now taken away from </a:t>
            </a:r>
            <a:r>
              <a:rPr lang="en-GB" dirty="0" err="1" smtClean="0"/>
              <a:t>Quraish</a:t>
            </a:r>
            <a:r>
              <a:rPr lang="en-GB" dirty="0" smtClean="0"/>
              <a:t> and the household of the Prophet by non-Arabs (</a:t>
            </a:r>
            <a:r>
              <a:rPr lang="en-GB" i="1" dirty="0" err="1" smtClean="0"/>
              <a:t>a’ajim</a:t>
            </a:r>
            <a:r>
              <a:rPr lang="en-GB" dirty="0" smtClean="0"/>
              <a:t>)</a:t>
            </a:r>
          </a:p>
          <a:p>
            <a:pPr>
              <a:lnSpc>
                <a:spcPct val="120000"/>
              </a:lnSpc>
              <a:buNone/>
            </a:pPr>
            <a:endParaRPr lang="en-GB" dirty="0" smtClean="0"/>
          </a:p>
          <a:p>
            <a:pPr>
              <a:lnSpc>
                <a:spcPct val="120000"/>
              </a:lnSpc>
              <a:buNone/>
            </a:pPr>
            <a:r>
              <a:rPr lang="en-GB" dirty="0" smtClean="0"/>
              <a:t>Had they listened to him, they would have moved in the direction of these laws and that would have given them  some of what they expect from </a:t>
            </a:r>
            <a:r>
              <a:rPr lang="en-GB" dirty="0" err="1" smtClean="0"/>
              <a:t>Mahdi</a:t>
            </a:r>
            <a:r>
              <a:rPr lang="en-GB" dirty="0" smtClean="0"/>
              <a:t> if not all of it. </a:t>
            </a:r>
            <a:endParaRPr lang="en-GB" dirty="0" smtClean="0"/>
          </a:p>
          <a:p>
            <a:pPr>
              <a:lnSpc>
                <a:spcPct val="120000"/>
              </a:lnSpc>
              <a:buNone/>
            </a:pP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62500" lnSpcReduction="20000"/>
          </a:bodyPr>
          <a:lstStyle/>
          <a:p>
            <a:pPr>
              <a:lnSpc>
                <a:spcPct val="120000"/>
              </a:lnSpc>
              <a:buNone/>
            </a:pPr>
            <a:r>
              <a:rPr lang="en-GB" dirty="0" smtClean="0"/>
              <a:t>He says in the past the Jews were deceived –as we are today- by wrong interpretations of what was found in their books about a saviour Messiah who would have restored to them the kingdoms of David and Solomon. </a:t>
            </a:r>
          </a:p>
          <a:p>
            <a:pPr>
              <a:lnSpc>
                <a:spcPct val="120000"/>
              </a:lnSpc>
              <a:buNone/>
            </a:pPr>
            <a:endParaRPr lang="en-GB" dirty="0" smtClean="0"/>
          </a:p>
          <a:p>
            <a:pPr>
              <a:lnSpc>
                <a:spcPct val="120000"/>
              </a:lnSpc>
              <a:buNone/>
            </a:pPr>
            <a:r>
              <a:rPr lang="en-GB" dirty="0" smtClean="0"/>
              <a:t>They were doing blind </a:t>
            </a:r>
            <a:r>
              <a:rPr lang="en-GB" i="1" dirty="0" err="1" smtClean="0"/>
              <a:t>taqlid</a:t>
            </a:r>
            <a:r>
              <a:rPr lang="en-GB" dirty="0" smtClean="0"/>
              <a:t> of their scholars in that and for that reason they were week and divided over centuries.</a:t>
            </a:r>
          </a:p>
          <a:p>
            <a:pPr>
              <a:lnSpc>
                <a:spcPct val="120000"/>
              </a:lnSpc>
              <a:buNone/>
            </a:pPr>
            <a:endParaRPr lang="en-GB" dirty="0" smtClean="0"/>
          </a:p>
          <a:p>
            <a:pPr>
              <a:lnSpc>
                <a:spcPct val="120000"/>
              </a:lnSpc>
              <a:buNone/>
            </a:pPr>
            <a:r>
              <a:rPr lang="en-GB" dirty="0" smtClean="0"/>
              <a:t>However, their later generations became aware of the Laws governing civilisations and started to work towards it by creating a Jewish homeland . They applied those Laws through science and technology which they learn in Hebrew language;  the language that they have  spent sizable sums of money to revive. </a:t>
            </a: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Muhammad Rashid </a:t>
            </a:r>
            <a:r>
              <a:rPr lang="en-GB" dirty="0" err="1" smtClean="0"/>
              <a:t>Rida</a:t>
            </a:r>
            <a:endParaRPr lang="en-GB" dirty="0"/>
          </a:p>
        </p:txBody>
      </p:sp>
      <p:sp>
        <p:nvSpPr>
          <p:cNvPr id="3" name="Content Placeholder 2"/>
          <p:cNvSpPr>
            <a:spLocks noGrp="1"/>
          </p:cNvSpPr>
          <p:nvPr>
            <p:ph idx="1"/>
          </p:nvPr>
        </p:nvSpPr>
        <p:spPr/>
        <p:txBody>
          <a:bodyPr>
            <a:normAutofit fontScale="77500" lnSpcReduction="20000"/>
          </a:bodyPr>
          <a:lstStyle/>
          <a:p>
            <a:pPr>
              <a:lnSpc>
                <a:spcPct val="120000"/>
              </a:lnSpc>
              <a:buNone/>
            </a:pPr>
            <a:r>
              <a:rPr lang="en-GB" dirty="0" smtClean="0"/>
              <a:t>As a contrast Muslims have resigned and have left everything to the advent of </a:t>
            </a:r>
            <a:r>
              <a:rPr lang="en-GB" dirty="0" err="1" smtClean="0"/>
              <a:t>Mahdi</a:t>
            </a:r>
            <a:r>
              <a:rPr lang="en-GB" dirty="0" smtClean="0"/>
              <a:t> thinking that he will change the Laws of God while they read in the Quran</a:t>
            </a:r>
          </a:p>
          <a:p>
            <a:pPr>
              <a:lnSpc>
                <a:spcPct val="120000"/>
              </a:lnSpc>
              <a:buNone/>
            </a:pPr>
            <a:endParaRPr lang="en-GB" dirty="0" smtClean="0"/>
          </a:p>
          <a:p>
            <a:pPr algn="r" rtl="1">
              <a:lnSpc>
                <a:spcPct val="120000"/>
              </a:lnSpc>
              <a:buNone/>
            </a:pPr>
            <a:r>
              <a:rPr lang="ar-SA" b="1" dirty="0" smtClean="0"/>
              <a:t>فَهَلْ يَنظُرُونَ إِلَّا سُنَّتَ الْأَوَّلِينَ فَلَن تَجِدَ لِسُنَّتِ اللَّهِ تَبْدِيلًا وَلَن تَجِدَ لِسُنَّتِ اللَّهِ </a:t>
            </a:r>
            <a:r>
              <a:rPr lang="ar-SA" b="1" dirty="0" smtClean="0"/>
              <a:t>تَحْوِيلً</a:t>
            </a:r>
            <a:endParaRPr lang="en-GB" b="1" dirty="0" smtClean="0"/>
          </a:p>
          <a:p>
            <a:pPr algn="r" rtl="1">
              <a:lnSpc>
                <a:spcPct val="120000"/>
              </a:lnSpc>
              <a:buNone/>
            </a:pPr>
            <a:endParaRPr lang="en-GB" b="1" dirty="0" smtClean="0"/>
          </a:p>
          <a:p>
            <a:pPr>
              <a:buNone/>
            </a:pPr>
            <a:r>
              <a:rPr lang="en-GB" dirty="0" smtClean="0"/>
              <a:t>So do they </a:t>
            </a:r>
            <a:r>
              <a:rPr lang="en-GB" dirty="0" smtClean="0"/>
              <a:t>await anything </a:t>
            </a:r>
            <a:r>
              <a:rPr lang="en-GB" dirty="0" smtClean="0"/>
              <a:t>except the precedent of the </a:t>
            </a:r>
            <a:r>
              <a:rPr lang="en-GB" dirty="0" smtClean="0"/>
              <a:t>ancients? Yet </a:t>
            </a:r>
            <a:r>
              <a:rPr lang="en-GB" dirty="0" smtClean="0"/>
              <a:t>you will never find any change in Allah’s </a:t>
            </a:r>
            <a:r>
              <a:rPr lang="en-GB" dirty="0" smtClean="0"/>
              <a:t>precedent, and </a:t>
            </a:r>
            <a:r>
              <a:rPr lang="en-GB" dirty="0" smtClean="0"/>
              <a:t>you will never find any revision in Allah’s </a:t>
            </a:r>
            <a:r>
              <a:rPr lang="en-GB" dirty="0" smtClean="0"/>
              <a:t>precedent </a:t>
            </a:r>
            <a:r>
              <a:rPr lang="en-GB" sz="2600" dirty="0" smtClean="0"/>
              <a:t>(35/43)</a:t>
            </a:r>
            <a:endParaRPr lang="en-GB" sz="2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Foundr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630</TotalTime>
  <Words>2468</Words>
  <Application>Microsoft Office PowerPoint</Application>
  <PresentationFormat>On-screen Show (4:3)</PresentationFormat>
  <Paragraphs>146</Paragraphs>
  <Slides>22</Slides>
  <Notes>3</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1_Equity</vt:lpstr>
      <vt:lpstr>Foundry</vt:lpstr>
      <vt:lpstr> 'The Concept and the Person of Imam Mahdi (a.s.) in Islam'   </vt:lpstr>
      <vt:lpstr>Muhammad Rashid Rida</vt:lpstr>
      <vt:lpstr>Muhammad Rashid Rida</vt:lpstr>
      <vt:lpstr>Muhammad Rashid Rida</vt:lpstr>
      <vt:lpstr>Muhammad Rashid Rida</vt:lpstr>
      <vt:lpstr>Muhammad Rashid Rida</vt:lpstr>
      <vt:lpstr>Muhammad Rashid Rida</vt:lpstr>
      <vt:lpstr>Muhammad Rashid Rida</vt:lpstr>
      <vt:lpstr>Muhammad Rashid Rida</vt:lpstr>
      <vt:lpstr>Muhammad Rashid Rida</vt:lpstr>
      <vt:lpstr>Muhammad Rashid Rida</vt:lpstr>
      <vt:lpstr>Muhammad Rashid Rida</vt:lpstr>
      <vt:lpstr>Response to Rashid Reda</vt:lpstr>
      <vt:lpstr>Response to Rashid Reda</vt:lpstr>
      <vt:lpstr>Response to Rashid Reda</vt:lpstr>
      <vt:lpstr>Response to Rashid Reda</vt:lpstr>
      <vt:lpstr>Common knowledge about Mahdi (a.s.)</vt:lpstr>
      <vt:lpstr>Criticism of al-Albani</vt:lpstr>
      <vt:lpstr>Criticism of al-Albani</vt:lpstr>
      <vt:lpstr>Comments from al-Albani</vt:lpstr>
      <vt:lpstr>Comments from al-Albani</vt:lpstr>
      <vt:lpstr>Comments from al-Albani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Concept and the Person of Imam Mahdi (a.s.) in Islam'   </dc:title>
  <dc:creator>saeed</dc:creator>
  <cp:lastModifiedBy>saeed</cp:lastModifiedBy>
  <cp:revision>12</cp:revision>
  <dcterms:created xsi:type="dcterms:W3CDTF">2006-08-16T00:00:00Z</dcterms:created>
  <dcterms:modified xsi:type="dcterms:W3CDTF">2009-04-02T14:25:49Z</dcterms:modified>
</cp:coreProperties>
</file>