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6/9/2013</a:t>
            </a:fld>
            <a:endParaRPr lang="en-US">
              <a:solidFill>
                <a:srgbClr val="E7DEC9">
                  <a:shade val="50000"/>
                  <a:satMod val="200000"/>
                </a:srgbClr>
              </a:solidFill>
            </a:endParaRPr>
          </a:p>
        </p:txBody>
      </p:sp>
      <p:sp>
        <p:nvSpPr>
          <p:cNvPr id="20" name="Footer Placeholder 19"/>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6/9/2013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6/9/2013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6/9/2013</a:t>
            </a:fld>
            <a:endParaRPr lang="en-US">
              <a:solidFill>
                <a:srgbClr val="E7DEC9">
                  <a:shade val="50000"/>
                  <a:satMod val="20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6/9/2013</a:t>
            </a:fld>
            <a:endParaRPr lang="en-US">
              <a:solidFill>
                <a:srgbClr val="E7DEC9">
                  <a:shade val="50000"/>
                  <a:satMod val="200000"/>
                </a:srgbClr>
              </a:solidFill>
            </a:endParaRPr>
          </a:p>
        </p:txBody>
      </p:sp>
      <p:sp>
        <p:nvSpPr>
          <p:cNvPr id="8" name="Footer Placeholder 7"/>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6/9/2013</a:t>
            </a:fld>
            <a:endParaRPr lang="en-US">
              <a:solidFill>
                <a:srgbClr val="E7DEC9">
                  <a:shade val="50000"/>
                  <a:satMod val="200000"/>
                </a:srgbClr>
              </a:solidFill>
            </a:endParaRPr>
          </a:p>
        </p:txBody>
      </p:sp>
      <p:sp>
        <p:nvSpPr>
          <p:cNvPr id="4" name="Footer Placeholder 3"/>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6/9/2013</a:t>
            </a:fld>
            <a:endParaRPr lang="en-US">
              <a:solidFill>
                <a:srgbClr val="E7DEC9">
                  <a:shade val="50000"/>
                  <a:satMod val="200000"/>
                </a:srgbClr>
              </a:solidFill>
            </a:endParaRPr>
          </a:p>
        </p:txBody>
      </p:sp>
      <p:sp>
        <p:nvSpPr>
          <p:cNvPr id="3" name="Footer Placeholder 2"/>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6/9/2013</a:t>
            </a:fld>
            <a:endParaRPr lang="en-US">
              <a:solidFill>
                <a:srgbClr val="E7DEC9">
                  <a:shade val="50000"/>
                  <a:satMod val="20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6/9/2013</a:t>
            </a:fld>
            <a:endParaRPr lang="en-US">
              <a:solidFill>
                <a:srgbClr val="E7DEC9">
                  <a:shade val="50000"/>
                  <a:satMod val="20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indent="-283464">
              <a:lnSpc>
                <a:spcPts val="3000"/>
              </a:lnSpc>
              <a:spcBef>
                <a:spcPts val="600"/>
              </a:spcBef>
              <a:buClr>
                <a:srgbClr val="3891A7"/>
              </a:buClr>
              <a:buSzPct val="80000"/>
              <a:buFont typeface="Wingdings 2"/>
              <a:buNone/>
            </a:pPr>
            <a:endParaRPr lang="en-US" sz="3200">
              <a:solidFill>
                <a:prstClr val="black"/>
              </a:solidFill>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solidFill>
                <a:prstClr val="white"/>
              </a:solidFill>
            </a:endParaRPr>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6/9/2013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6/9/2013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solidFill>
                  <a:srgbClr val="E7DEC9">
                    <a:shade val="50000"/>
                    <a:satMod val="200000"/>
                  </a:srgbClr>
                </a:solidFill>
              </a:rPr>
              <a:pPr/>
              <a:t>6/9/2013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Qualities of </a:t>
            </a:r>
            <a:r>
              <a:rPr lang="en-US" i="1" dirty="0" err="1" smtClean="0"/>
              <a:t>M</a:t>
            </a:r>
            <a:r>
              <a:rPr lang="en-US" i="1" dirty="0" err="1" smtClean="0"/>
              <a:t>u’min</a:t>
            </a:r>
            <a:endParaRPr lang="fa-IR" i="1" dirty="0"/>
          </a:p>
        </p:txBody>
      </p:sp>
      <p:sp>
        <p:nvSpPr>
          <p:cNvPr id="3" name="Content Placeholder 2"/>
          <p:cNvSpPr>
            <a:spLocks noGrp="1"/>
          </p:cNvSpPr>
          <p:nvPr>
            <p:ph idx="1"/>
          </p:nvPr>
        </p:nvSpPr>
        <p:spPr>
          <a:xfrm>
            <a:off x="1435608" y="990600"/>
            <a:ext cx="7498080" cy="5638800"/>
          </a:xfrm>
        </p:spPr>
        <p:txBody>
          <a:bodyPr>
            <a:normAutofit fontScale="92500" lnSpcReduction="10000"/>
          </a:bodyPr>
          <a:lstStyle/>
          <a:p>
            <a:pPr algn="l" rtl="0">
              <a:lnSpc>
                <a:spcPct val="120000"/>
              </a:lnSpc>
              <a:buNone/>
            </a:pPr>
            <a:r>
              <a:rPr lang="en-US" sz="1700" dirty="0" smtClean="0"/>
              <a:t>To start with let us come back to this verse</a:t>
            </a:r>
            <a:endParaRPr lang="en-US" sz="1700" dirty="0" smtClean="0"/>
          </a:p>
          <a:p>
            <a:pPr>
              <a:buNone/>
            </a:pPr>
            <a:r>
              <a:rPr lang="fa-IR" sz="1700" dirty="0" smtClean="0"/>
              <a:t>لَّا تجَدُ قَوْمًا يُؤْمِنُونَ بِاللَّهِ وَ الْيَوْمِ الاَخِرِ يُوَادُّونَ مَنْ حَادَّ اللَّهَ وَ رَسُولَهُ وَ لَوْ كَانُواْ ءَابَاءَهُمْ أَوْ أَبْنَاءَهُمْ أَوْ إِخْوَانَهُمْ أَوْ </a:t>
            </a:r>
            <a:r>
              <a:rPr lang="fa-IR" sz="1700" dirty="0" smtClean="0"/>
              <a:t>عَشِيرَتهَمْ  أُوْلَئكَ كَتَبَ فىِ قُلُوبهِمُ الْايمَانَ</a:t>
            </a:r>
            <a:endParaRPr lang="fa-IR" sz="1700" dirty="0" smtClean="0"/>
          </a:p>
          <a:p>
            <a:pPr>
              <a:buNone/>
            </a:pPr>
            <a:endParaRPr lang="fa-IR" sz="1700" dirty="0" smtClean="0"/>
          </a:p>
          <a:p>
            <a:pPr algn="l" rtl="0">
              <a:buNone/>
            </a:pPr>
            <a:r>
              <a:rPr lang="en-US" sz="1700" dirty="0" smtClean="0"/>
              <a:t>You will not find a people believing in Allah and the Last Day endearing those who oppose Allah and His Apostle even though they were their own parents, or children, or brothers, or kinsfolk. For such, He has written faith into their hearts </a:t>
            </a:r>
            <a:r>
              <a:rPr lang="en-US" sz="1700" dirty="0" smtClean="0"/>
              <a:t>(58</a:t>
            </a:r>
            <a:r>
              <a:rPr lang="en-US" sz="1700" dirty="0" smtClean="0"/>
              <a:t>: </a:t>
            </a:r>
            <a:r>
              <a:rPr lang="en-US" sz="1700" dirty="0" smtClean="0"/>
              <a:t>22)</a:t>
            </a:r>
          </a:p>
          <a:p>
            <a:pPr algn="l" rtl="0">
              <a:buNone/>
            </a:pPr>
            <a:endParaRPr lang="en-US" sz="1700" dirty="0" smtClean="0"/>
          </a:p>
          <a:p>
            <a:pPr algn="l" rtl="0">
              <a:buNone/>
            </a:pPr>
            <a:r>
              <a:rPr lang="en-US" sz="1700" dirty="0" smtClean="0"/>
              <a:t>1- So the first and foremost sign of faith is </a:t>
            </a:r>
            <a:r>
              <a:rPr lang="en-US" sz="1700" i="1" dirty="0" smtClean="0"/>
              <a:t>al-</a:t>
            </a:r>
            <a:r>
              <a:rPr lang="en-US" sz="1700" i="1" dirty="0" err="1" smtClean="0"/>
              <a:t>tawalla</a:t>
            </a:r>
            <a:r>
              <a:rPr lang="en-US" sz="1700" i="1" dirty="0" smtClean="0"/>
              <a:t> </a:t>
            </a:r>
            <a:r>
              <a:rPr lang="en-US" sz="1700" i="1" dirty="0" err="1" smtClean="0"/>
              <a:t>wa</a:t>
            </a:r>
            <a:r>
              <a:rPr lang="en-US" sz="1700" i="1" dirty="0" smtClean="0"/>
              <a:t> al-</a:t>
            </a:r>
            <a:r>
              <a:rPr lang="en-US" sz="1700" i="1" dirty="0" err="1" smtClean="0"/>
              <a:t>tabarra</a:t>
            </a:r>
            <a:endParaRPr lang="en-US" sz="1700" i="1" dirty="0" smtClean="0"/>
          </a:p>
          <a:p>
            <a:pPr algn="l" rtl="0">
              <a:buNone/>
            </a:pPr>
            <a:endParaRPr lang="en-US" sz="1700" i="1" dirty="0" smtClean="0"/>
          </a:p>
          <a:p>
            <a:pPr>
              <a:lnSpc>
                <a:spcPct val="120000"/>
              </a:lnSpc>
              <a:buNone/>
            </a:pPr>
            <a:r>
              <a:rPr lang="ar-SA" sz="1800" dirty="0" smtClean="0"/>
              <a:t>قال </a:t>
            </a:r>
            <a:r>
              <a:rPr lang="ar-SA" sz="1800" dirty="0" smtClean="0"/>
              <a:t>رسول الله ( ص ) لأصحابه : أي عرى الإيمان أوثق ؟ فقالوا : الله ورسوله أعلم ، وقال بعضهم : الصلاة ، وقال بعضهم : الزكاة ، . . . فقال رسول الله لكل ما قلتم فضل وليس به ، ولكن أوثق عرى الإيمان : الحب في الله ، والبغض في الله ، وتوالي أولياء الله والتبري من أعداء الله</a:t>
            </a:r>
          </a:p>
          <a:p>
            <a:pPr>
              <a:lnSpc>
                <a:spcPct val="120000"/>
              </a:lnSpc>
              <a:buNone/>
            </a:pPr>
            <a:endParaRPr lang="ar-SA" sz="1800" dirty="0" smtClean="0"/>
          </a:p>
          <a:p>
            <a:pPr algn="l" rtl="0">
              <a:lnSpc>
                <a:spcPct val="120000"/>
              </a:lnSpc>
              <a:buNone/>
            </a:pPr>
            <a:r>
              <a:rPr lang="en-US" sz="1800" dirty="0" smtClean="0"/>
              <a:t>The Prophet (s) asked his companions,  “Which grip of faith is more reliable?” They said, “God and His Messenger know better;” then some said, </a:t>
            </a:r>
            <a:r>
              <a:rPr lang="en-US" sz="1800" i="1" dirty="0" smtClean="0"/>
              <a:t>salat</a:t>
            </a:r>
            <a:r>
              <a:rPr lang="en-US" sz="1800" dirty="0" smtClean="0"/>
              <a:t>, some said </a:t>
            </a:r>
            <a:r>
              <a:rPr lang="en-US" sz="1800" i="1" dirty="0" err="1" smtClean="0"/>
              <a:t>zakat</a:t>
            </a:r>
            <a:r>
              <a:rPr lang="en-US" sz="1800" dirty="0" smtClean="0"/>
              <a:t> …The Messenger of God said, “All that you said have merits but it is not  the one. The most reliable grip of faith is loving in God and hating in God; and supporting the friends of God and disowning the enemies of God.”</a:t>
            </a:r>
            <a:endParaRPr lang="en-US" sz="1700" i="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slide(fromBottom)">
                                      <p:cBhvr>
                                        <p:cTn id="27" dur="10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slide(fromBottom)">
                                      <p:cBhvr>
                                        <p:cTn id="32"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Qualities of </a:t>
            </a:r>
            <a:r>
              <a:rPr lang="en-US" i="1" dirty="0" err="1" smtClean="0"/>
              <a:t>Mu’min</a:t>
            </a:r>
            <a:endParaRPr lang="fa-IR" i="1" dirty="0"/>
          </a:p>
        </p:txBody>
      </p:sp>
      <p:sp>
        <p:nvSpPr>
          <p:cNvPr id="3" name="Content Placeholder 2"/>
          <p:cNvSpPr>
            <a:spLocks noGrp="1"/>
          </p:cNvSpPr>
          <p:nvPr>
            <p:ph idx="1"/>
          </p:nvPr>
        </p:nvSpPr>
        <p:spPr>
          <a:xfrm>
            <a:off x="1435608" y="990600"/>
            <a:ext cx="7498080" cy="5638800"/>
          </a:xfrm>
        </p:spPr>
        <p:txBody>
          <a:bodyPr>
            <a:normAutofit fontScale="70000" lnSpcReduction="20000"/>
          </a:bodyPr>
          <a:lstStyle/>
          <a:p>
            <a:pPr algn="l" rtl="0">
              <a:buNone/>
            </a:pPr>
            <a:r>
              <a:rPr lang="en-US" dirty="0" smtClean="0"/>
              <a:t>This is why it has been included as part of </a:t>
            </a:r>
            <a:r>
              <a:rPr lang="en-US" i="1" dirty="0" err="1" smtClean="0"/>
              <a:t>furu</a:t>
            </a:r>
            <a:r>
              <a:rPr lang="en-US" i="1" dirty="0" smtClean="0"/>
              <a:t>’ al-din </a:t>
            </a:r>
            <a:r>
              <a:rPr lang="en-US" dirty="0" smtClean="0"/>
              <a:t>for </a:t>
            </a:r>
            <a:r>
              <a:rPr lang="en-US" dirty="0" err="1" smtClean="0"/>
              <a:t>shi’a</a:t>
            </a:r>
            <a:r>
              <a:rPr lang="en-US" dirty="0" smtClean="0"/>
              <a:t>:</a:t>
            </a:r>
          </a:p>
          <a:p>
            <a:pPr algn="l" rtl="0">
              <a:buNone/>
            </a:pPr>
            <a:endParaRPr lang="en-US" dirty="0" smtClean="0"/>
          </a:p>
          <a:p>
            <a:pPr algn="l" rtl="0">
              <a:buNone/>
            </a:pPr>
            <a:r>
              <a:rPr lang="en-US" i="1" dirty="0" err="1" smtClean="0"/>
              <a:t>Furu</a:t>
            </a:r>
            <a:r>
              <a:rPr lang="en-US" i="1" dirty="0" smtClean="0"/>
              <a:t>’ al-din: 1- salat, 2- fasting, 3- hajj, 4- </a:t>
            </a:r>
            <a:r>
              <a:rPr lang="en-US" i="1" dirty="0" err="1" smtClean="0"/>
              <a:t>zakat</a:t>
            </a:r>
            <a:r>
              <a:rPr lang="en-US" i="1" dirty="0" smtClean="0"/>
              <a:t>, 5- </a:t>
            </a:r>
            <a:r>
              <a:rPr lang="en-US" i="1" dirty="0" err="1" smtClean="0"/>
              <a:t>khums</a:t>
            </a:r>
            <a:r>
              <a:rPr lang="en-US" i="1" dirty="0" smtClean="0"/>
              <a:t>, 6- jihad, 7- </a:t>
            </a:r>
            <a:r>
              <a:rPr lang="en-US" i="1" dirty="0" err="1" smtClean="0"/>
              <a:t>amr</a:t>
            </a:r>
            <a:r>
              <a:rPr lang="en-US" i="1" dirty="0" smtClean="0"/>
              <a:t> bi al-</a:t>
            </a:r>
            <a:r>
              <a:rPr lang="en-US" i="1" dirty="0" err="1" smtClean="0"/>
              <a:t>ma’ruf</a:t>
            </a:r>
            <a:r>
              <a:rPr lang="en-US" i="1" dirty="0" smtClean="0"/>
              <a:t>, 8- </a:t>
            </a:r>
            <a:r>
              <a:rPr lang="en-US" i="1" dirty="0" err="1" smtClean="0"/>
              <a:t>nahy</a:t>
            </a:r>
            <a:r>
              <a:rPr lang="en-US" i="1" dirty="0" smtClean="0"/>
              <a:t> ‘an al-</a:t>
            </a:r>
            <a:r>
              <a:rPr lang="en-US" i="1" dirty="0" err="1" smtClean="0"/>
              <a:t>munkar</a:t>
            </a:r>
            <a:r>
              <a:rPr lang="en-US" i="1" dirty="0" smtClean="0"/>
              <a:t>, 9- al-</a:t>
            </a:r>
            <a:r>
              <a:rPr lang="en-US" i="1" dirty="0" err="1" smtClean="0"/>
              <a:t>tawalla</a:t>
            </a:r>
            <a:r>
              <a:rPr lang="en-US" i="1" dirty="0" smtClean="0"/>
              <a:t>, 10- al-</a:t>
            </a:r>
            <a:r>
              <a:rPr lang="en-US" i="1" dirty="0" err="1" smtClean="0"/>
              <a:t>tabarra</a:t>
            </a:r>
            <a:endParaRPr lang="en-US" i="1" dirty="0" smtClean="0"/>
          </a:p>
          <a:p>
            <a:pPr algn="l" rtl="0">
              <a:buNone/>
            </a:pPr>
            <a:endParaRPr lang="en-US" i="1" dirty="0" smtClean="0"/>
          </a:p>
          <a:p>
            <a:pPr algn="l" rtl="0">
              <a:buNone/>
            </a:pPr>
            <a:r>
              <a:rPr lang="en-US" dirty="0" smtClean="0"/>
              <a:t>Why do we call them </a:t>
            </a:r>
            <a:r>
              <a:rPr lang="en-US" i="1" dirty="0" err="1" smtClean="0"/>
              <a:t>furu</a:t>
            </a:r>
            <a:r>
              <a:rPr lang="en-US" dirty="0" smtClean="0"/>
              <a:t>’ (branches, </a:t>
            </a:r>
            <a:r>
              <a:rPr lang="en-US" dirty="0" smtClean="0"/>
              <a:t>secondary) </a:t>
            </a:r>
            <a:r>
              <a:rPr lang="en-US" dirty="0" smtClean="0"/>
              <a:t>and not </a:t>
            </a:r>
            <a:r>
              <a:rPr lang="en-US" i="1" dirty="0" err="1" smtClean="0"/>
              <a:t>usul</a:t>
            </a:r>
            <a:r>
              <a:rPr lang="en-US" dirty="0" smtClean="0"/>
              <a:t> (principles, </a:t>
            </a:r>
            <a:r>
              <a:rPr lang="en-US" dirty="0" smtClean="0"/>
              <a:t>primaries)?</a:t>
            </a:r>
            <a:endParaRPr lang="en-US" dirty="0" smtClean="0"/>
          </a:p>
          <a:p>
            <a:pPr algn="l" rtl="0">
              <a:buNone/>
            </a:pPr>
            <a:endParaRPr lang="en-US" dirty="0" smtClean="0"/>
          </a:p>
          <a:p>
            <a:pPr algn="l" rtl="0">
              <a:buNone/>
            </a:pPr>
            <a:r>
              <a:rPr lang="en-US" dirty="0" smtClean="0"/>
              <a:t>For they are practices which are based on certain beliefs as branches that sit on the trunk</a:t>
            </a:r>
          </a:p>
          <a:p>
            <a:pPr algn="l" rtl="0">
              <a:buNone/>
            </a:pPr>
            <a:endParaRPr lang="en-US" dirty="0" smtClean="0"/>
          </a:p>
          <a:p>
            <a:pPr algn="l" rtl="0">
              <a:buNone/>
            </a:pPr>
            <a:r>
              <a:rPr lang="en-US" dirty="0" smtClean="0"/>
              <a:t>You can also notice the five things which are added to pillars of </a:t>
            </a:r>
            <a:r>
              <a:rPr lang="en-US" dirty="0" err="1" smtClean="0"/>
              <a:t>islam</a:t>
            </a:r>
            <a:endParaRPr lang="en-US" dirty="0" smtClean="0"/>
          </a:p>
          <a:p>
            <a:pPr algn="l" rtl="0">
              <a:buNone/>
            </a:pPr>
            <a:endParaRPr lang="en-US" dirty="0" smtClean="0"/>
          </a:p>
          <a:p>
            <a:pPr algn="l" rtl="0">
              <a:buNone/>
            </a:pPr>
            <a:r>
              <a:rPr lang="en-US" i="1" dirty="0" smtClean="0"/>
              <a:t>6- jihad, 7- </a:t>
            </a:r>
            <a:r>
              <a:rPr lang="en-US" i="1" dirty="0" err="1" smtClean="0"/>
              <a:t>amr</a:t>
            </a:r>
            <a:r>
              <a:rPr lang="en-US" i="1" dirty="0" smtClean="0"/>
              <a:t> bi al-</a:t>
            </a:r>
            <a:r>
              <a:rPr lang="en-US" i="1" dirty="0" err="1" smtClean="0"/>
              <a:t>ma’ruf</a:t>
            </a:r>
            <a:r>
              <a:rPr lang="en-US" i="1" dirty="0" smtClean="0"/>
              <a:t>, 8- </a:t>
            </a:r>
            <a:r>
              <a:rPr lang="en-US" i="1" dirty="0" err="1" smtClean="0"/>
              <a:t>nahy</a:t>
            </a:r>
            <a:r>
              <a:rPr lang="en-US" i="1" dirty="0" smtClean="0"/>
              <a:t> ‘an al-</a:t>
            </a:r>
            <a:r>
              <a:rPr lang="en-US" i="1" dirty="0" err="1" smtClean="0"/>
              <a:t>munkar</a:t>
            </a:r>
            <a:r>
              <a:rPr lang="en-US" i="1" dirty="0" smtClean="0"/>
              <a:t>, 9- al-</a:t>
            </a:r>
            <a:r>
              <a:rPr lang="en-US" i="1" dirty="0" err="1" smtClean="0"/>
              <a:t>tawalla</a:t>
            </a:r>
            <a:r>
              <a:rPr lang="en-US" i="1" dirty="0" smtClean="0"/>
              <a:t>, 10- al-</a:t>
            </a:r>
            <a:r>
              <a:rPr lang="en-US" i="1" dirty="0" err="1" smtClean="0"/>
              <a:t>tabarra</a:t>
            </a:r>
            <a:endParaRPr lang="en-US" i="1" dirty="0" smtClean="0"/>
          </a:p>
          <a:p>
            <a:pPr algn="l" rtl="0">
              <a:buNone/>
            </a:pPr>
            <a:endParaRPr lang="en-US" dirty="0" smtClean="0"/>
          </a:p>
          <a:p>
            <a:pPr algn="l" rtl="0">
              <a:lnSpc>
                <a:spcPct val="120000"/>
              </a:lnSpc>
              <a:buNone/>
            </a:pPr>
            <a:endParaRPr lang="ar-SA" dirty="0" smtClean="0"/>
          </a:p>
          <a:p>
            <a:pPr algn="l" rtl="0">
              <a:lnSpc>
                <a:spcPct val="120000"/>
              </a:lnSpc>
              <a:buNone/>
            </a:pPr>
            <a:endParaRPr lang="ar-SA"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slide(fromBottom)">
                                      <p:cBhvr>
                                        <p:cTn id="27" dur="10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slide(fromBottom)">
                                      <p:cBhvr>
                                        <p:cTn id="32"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Qualities of </a:t>
            </a:r>
            <a:r>
              <a:rPr lang="en-US" i="1" dirty="0" err="1" smtClean="0"/>
              <a:t>Mu’min</a:t>
            </a:r>
            <a:endParaRPr lang="fa-IR" i="1" dirty="0"/>
          </a:p>
        </p:txBody>
      </p:sp>
      <p:sp>
        <p:nvSpPr>
          <p:cNvPr id="3" name="Content Placeholder 2"/>
          <p:cNvSpPr>
            <a:spLocks noGrp="1"/>
          </p:cNvSpPr>
          <p:nvPr>
            <p:ph idx="1"/>
          </p:nvPr>
        </p:nvSpPr>
        <p:spPr>
          <a:xfrm>
            <a:off x="1435608" y="990600"/>
            <a:ext cx="7498080" cy="5638800"/>
          </a:xfrm>
        </p:spPr>
        <p:txBody>
          <a:bodyPr>
            <a:normAutofit fontScale="55000" lnSpcReduction="20000"/>
          </a:bodyPr>
          <a:lstStyle/>
          <a:p>
            <a:pPr algn="l" rtl="0">
              <a:lnSpc>
                <a:spcPct val="120000"/>
              </a:lnSpc>
              <a:buNone/>
            </a:pPr>
            <a:r>
              <a:rPr lang="en-US" dirty="0" smtClean="0"/>
              <a:t>There are other traditions emphasizing this quality as a significant aspect of </a:t>
            </a:r>
            <a:r>
              <a:rPr lang="en-US" i="1" dirty="0" err="1" smtClean="0"/>
              <a:t>iman</a:t>
            </a:r>
            <a:endParaRPr lang="en-US" i="1" dirty="0" smtClean="0"/>
          </a:p>
          <a:p>
            <a:pPr algn="l" rtl="0">
              <a:lnSpc>
                <a:spcPct val="120000"/>
              </a:lnSpc>
              <a:buNone/>
            </a:pPr>
            <a:endParaRPr lang="en-US" i="1" dirty="0" smtClean="0"/>
          </a:p>
          <a:p>
            <a:pPr>
              <a:lnSpc>
                <a:spcPct val="120000"/>
              </a:lnSpc>
              <a:buNone/>
            </a:pPr>
            <a:r>
              <a:rPr lang="ar-SA" dirty="0" smtClean="0"/>
              <a:t>الإمام الصادق ( عليه السلام ) : لا يبلغ أحدكم حقيقة الإيمان حتى يحب أبعد الخلق منه في الله ، ويبغض أقرب الخلق منه في الله  </a:t>
            </a:r>
            <a:endParaRPr lang="en-US" dirty="0" smtClean="0"/>
          </a:p>
          <a:p>
            <a:pPr algn="r">
              <a:lnSpc>
                <a:spcPct val="120000"/>
              </a:lnSpc>
              <a:buNone/>
            </a:pPr>
            <a:endParaRPr lang="ar-SA" i="1" dirty="0" smtClean="0"/>
          </a:p>
          <a:p>
            <a:pPr algn="l" rtl="0">
              <a:lnSpc>
                <a:spcPct val="120000"/>
              </a:lnSpc>
              <a:buNone/>
            </a:pPr>
            <a:r>
              <a:rPr lang="en-US" dirty="0" smtClean="0"/>
              <a:t>No one of you would reach the truth of </a:t>
            </a:r>
            <a:r>
              <a:rPr lang="en-US" i="1" dirty="0" err="1" smtClean="0"/>
              <a:t>iman</a:t>
            </a:r>
            <a:r>
              <a:rPr lang="en-US" dirty="0" smtClean="0"/>
              <a:t> until they love the farthest  people from them for the sake of God, and hate the closest people to them for the sake of God</a:t>
            </a:r>
          </a:p>
          <a:p>
            <a:pPr algn="l" rtl="0">
              <a:lnSpc>
                <a:spcPct val="120000"/>
              </a:lnSpc>
              <a:buNone/>
            </a:pPr>
            <a:endParaRPr lang="en-US" dirty="0" smtClean="0"/>
          </a:p>
          <a:p>
            <a:pPr algn="l" rtl="0">
              <a:lnSpc>
                <a:spcPct val="120000"/>
              </a:lnSpc>
              <a:buNone/>
            </a:pPr>
            <a:r>
              <a:rPr lang="en-US" dirty="0" smtClean="0"/>
              <a:t>2- Refraining from sin</a:t>
            </a:r>
          </a:p>
          <a:p>
            <a:pPr algn="l" rtl="0">
              <a:lnSpc>
                <a:spcPct val="120000"/>
              </a:lnSpc>
              <a:buNone/>
            </a:pPr>
            <a:endParaRPr lang="en-US" dirty="0" smtClean="0"/>
          </a:p>
          <a:p>
            <a:pPr>
              <a:buNone/>
            </a:pPr>
            <a:r>
              <a:rPr lang="ar-SA" dirty="0" smtClean="0"/>
              <a:t>رسو</a:t>
            </a:r>
            <a:r>
              <a:rPr lang="fa-IR" dirty="0" smtClean="0"/>
              <a:t>ل الله </a:t>
            </a:r>
            <a:r>
              <a:rPr lang="ar-SA" dirty="0" smtClean="0"/>
              <a:t>( ص </a:t>
            </a:r>
            <a:r>
              <a:rPr lang="ar-SA" dirty="0" smtClean="0"/>
              <a:t>) : من قال " لا إله إلا الله " مخلصا دخل الجنة ، قيل : وما إخلاصها ؟ قال : أن تحجزه عن محارم </a:t>
            </a:r>
            <a:r>
              <a:rPr lang="ar-SA" dirty="0" smtClean="0"/>
              <a:t>الله</a:t>
            </a:r>
          </a:p>
          <a:p>
            <a:pPr>
              <a:buNone/>
            </a:pPr>
            <a:endParaRPr lang="ar-SA" dirty="0" smtClean="0"/>
          </a:p>
          <a:p>
            <a:pPr algn="l" rtl="0">
              <a:buNone/>
            </a:pPr>
            <a:r>
              <a:rPr lang="en-US" dirty="0" smtClean="0"/>
              <a:t>The Prophet (s) said, “Whoever says </a:t>
            </a:r>
            <a:r>
              <a:rPr lang="en-US" i="1" dirty="0" smtClean="0"/>
              <a:t>la </a:t>
            </a:r>
            <a:r>
              <a:rPr lang="en-US" i="1" dirty="0" err="1" smtClean="0"/>
              <a:t>ilah</a:t>
            </a:r>
            <a:r>
              <a:rPr lang="en-US" i="1" dirty="0" smtClean="0"/>
              <a:t> </a:t>
            </a:r>
            <a:r>
              <a:rPr lang="en-US" i="1" dirty="0" err="1" smtClean="0"/>
              <a:t>illa</a:t>
            </a:r>
            <a:r>
              <a:rPr lang="en-US" i="1" dirty="0" smtClean="0"/>
              <a:t> Allah </a:t>
            </a:r>
            <a:r>
              <a:rPr lang="en-US" dirty="0" smtClean="0"/>
              <a:t>with sincerity would enter paradise.” He was asked, what is sincerity in this? He replied, “that this statement prevents him from what God has forbidden.” </a:t>
            </a:r>
            <a:endParaRPr lang="en-US" dirty="0" smtClean="0"/>
          </a:p>
          <a:p>
            <a:pPr algn="l" rtl="0">
              <a:lnSpc>
                <a:spcPct val="120000"/>
              </a:lnSpc>
              <a:buFontTx/>
              <a:buChar char="-"/>
            </a:pPr>
            <a:endParaRPr lang="en-US" dirty="0" smtClean="0"/>
          </a:p>
          <a:p>
            <a:pPr algn="l" rtl="0">
              <a:lnSpc>
                <a:spcPct val="120000"/>
              </a:lnSpc>
              <a:buNone/>
            </a:pPr>
            <a:endParaRPr lang="en-US" dirty="0" smtClean="0"/>
          </a:p>
          <a:p>
            <a:pPr algn="l" rtl="0">
              <a:lnSpc>
                <a:spcPct val="120000"/>
              </a:lnSpc>
              <a:buNone/>
            </a:pPr>
            <a:endParaRPr lang="en-US" dirty="0" smtClean="0"/>
          </a:p>
          <a:p>
            <a:pPr algn="l" rtl="0">
              <a:lnSpc>
                <a:spcPct val="120000"/>
              </a:lnSpc>
              <a:buNone/>
            </a:pPr>
            <a:endParaRPr lang="ar-SA"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slide(fromBottom)">
                                      <p:cBhvr>
                                        <p:cTn id="27" dur="10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slide(fromBottom)">
                                      <p:cBhvr>
                                        <p:cTn id="32"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Qualities of </a:t>
            </a:r>
            <a:r>
              <a:rPr lang="en-US" i="1" dirty="0" err="1" smtClean="0"/>
              <a:t>Mu’min</a:t>
            </a:r>
            <a:endParaRPr lang="fa-IR" i="1" dirty="0"/>
          </a:p>
        </p:txBody>
      </p:sp>
      <p:sp>
        <p:nvSpPr>
          <p:cNvPr id="3" name="Content Placeholder 2"/>
          <p:cNvSpPr>
            <a:spLocks noGrp="1"/>
          </p:cNvSpPr>
          <p:nvPr>
            <p:ph idx="1"/>
          </p:nvPr>
        </p:nvSpPr>
        <p:spPr>
          <a:xfrm>
            <a:off x="1435608" y="990600"/>
            <a:ext cx="7498080" cy="5638800"/>
          </a:xfrm>
        </p:spPr>
        <p:txBody>
          <a:bodyPr>
            <a:normAutofit fontScale="55000" lnSpcReduction="20000"/>
          </a:bodyPr>
          <a:lstStyle/>
          <a:p>
            <a:pPr algn="l" rtl="0">
              <a:lnSpc>
                <a:spcPct val="120000"/>
              </a:lnSpc>
              <a:buNone/>
            </a:pPr>
            <a:r>
              <a:rPr lang="en-US" dirty="0" smtClean="0"/>
              <a:t>3- Good Manners (</a:t>
            </a:r>
            <a:r>
              <a:rPr lang="en-US" i="1" dirty="0" err="1" smtClean="0"/>
              <a:t>Husn</a:t>
            </a:r>
            <a:r>
              <a:rPr lang="en-US" i="1" dirty="0" smtClean="0"/>
              <a:t> al-</a:t>
            </a:r>
            <a:r>
              <a:rPr lang="en-US" i="1" dirty="0" err="1" smtClean="0"/>
              <a:t>Khulq</a:t>
            </a:r>
            <a:r>
              <a:rPr lang="en-US" dirty="0" smtClean="0"/>
              <a:t>)</a:t>
            </a:r>
          </a:p>
          <a:p>
            <a:pPr>
              <a:lnSpc>
                <a:spcPct val="120000"/>
              </a:lnSpc>
              <a:buNone/>
            </a:pPr>
            <a:endParaRPr lang="fa-IR" dirty="0" smtClean="0"/>
          </a:p>
          <a:p>
            <a:pPr>
              <a:lnSpc>
                <a:spcPct val="120000"/>
              </a:lnSpc>
              <a:buNone/>
            </a:pPr>
            <a:r>
              <a:rPr lang="fa-IR" dirty="0" smtClean="0"/>
              <a:t>رسول الله ( ص ): أحسَنُ </a:t>
            </a:r>
            <a:r>
              <a:rPr lang="fa-IR" dirty="0" smtClean="0"/>
              <a:t>الناسِ إیماناً أحسَنُهم خُلقاً و ألطَفُهم باَهلِه، وَ اَنا اَلطَفُکم </a:t>
            </a:r>
            <a:r>
              <a:rPr lang="fa-IR" dirty="0" smtClean="0"/>
              <a:t>بِاَهلى</a:t>
            </a:r>
            <a:endParaRPr lang="ar-SA" dirty="0" smtClean="0"/>
          </a:p>
          <a:p>
            <a:pPr>
              <a:lnSpc>
                <a:spcPct val="120000"/>
              </a:lnSpc>
              <a:buNone/>
            </a:pPr>
            <a:endParaRPr lang="ar-SA" dirty="0" smtClean="0"/>
          </a:p>
          <a:p>
            <a:pPr algn="l" rtl="0">
              <a:lnSpc>
                <a:spcPct val="120000"/>
              </a:lnSpc>
              <a:buNone/>
            </a:pPr>
            <a:r>
              <a:rPr lang="en-US" dirty="0" smtClean="0"/>
              <a:t>The Prophet (s): “The best people in terms of </a:t>
            </a:r>
            <a:r>
              <a:rPr lang="en-US" i="1" dirty="0" err="1" smtClean="0"/>
              <a:t>iman</a:t>
            </a:r>
            <a:r>
              <a:rPr lang="en-US" dirty="0" smtClean="0"/>
              <a:t> </a:t>
            </a:r>
            <a:r>
              <a:rPr lang="en-US" dirty="0" smtClean="0"/>
              <a:t>are those with best manners and the kindest to their families; and I am the kindest among you to my family.”</a:t>
            </a:r>
          </a:p>
          <a:p>
            <a:pPr algn="l" rtl="0">
              <a:lnSpc>
                <a:spcPct val="120000"/>
              </a:lnSpc>
              <a:buNone/>
            </a:pPr>
            <a:endParaRPr lang="en-US" dirty="0" smtClean="0"/>
          </a:p>
          <a:p>
            <a:pPr>
              <a:lnSpc>
                <a:spcPct val="120000"/>
              </a:lnSpc>
              <a:buNone/>
            </a:pPr>
            <a:r>
              <a:rPr lang="fa-IR" dirty="0" smtClean="0"/>
              <a:t>رسول الله ( ص ): </a:t>
            </a:r>
            <a:r>
              <a:rPr lang="fa-IR" dirty="0" smtClean="0"/>
              <a:t>اَلمُؤمِنُ </a:t>
            </a:r>
            <a:r>
              <a:rPr lang="fa-IR" dirty="0" smtClean="0"/>
              <a:t>يَأكُلُ بِشَهوَةِ أَهلِهِ، اَلمُنافِقُ يَأكُلُ أَهلُهُ </a:t>
            </a:r>
            <a:r>
              <a:rPr lang="fa-IR" dirty="0" smtClean="0"/>
              <a:t>بِشَهوَتِهِ</a:t>
            </a:r>
          </a:p>
          <a:p>
            <a:pPr>
              <a:lnSpc>
                <a:spcPct val="120000"/>
              </a:lnSpc>
              <a:buNone/>
            </a:pPr>
            <a:endParaRPr lang="fa-IR" dirty="0" smtClean="0"/>
          </a:p>
          <a:p>
            <a:pPr algn="l" rtl="0">
              <a:lnSpc>
                <a:spcPct val="120000"/>
              </a:lnSpc>
              <a:buNone/>
            </a:pPr>
            <a:r>
              <a:rPr lang="en-US" dirty="0" smtClean="0"/>
              <a:t>The Prophet (s</a:t>
            </a:r>
            <a:r>
              <a:rPr lang="en-US" dirty="0" smtClean="0"/>
              <a:t>): “The </a:t>
            </a:r>
            <a:r>
              <a:rPr lang="en-US" i="1" dirty="0" err="1" smtClean="0"/>
              <a:t>mu’min</a:t>
            </a:r>
            <a:r>
              <a:rPr lang="en-US" i="1" dirty="0" smtClean="0"/>
              <a:t> </a:t>
            </a:r>
            <a:r>
              <a:rPr lang="en-US" dirty="0" smtClean="0"/>
              <a:t>eats according to the taste and desire of his family while the </a:t>
            </a:r>
            <a:r>
              <a:rPr lang="en-US" i="1" dirty="0" err="1" smtClean="0"/>
              <a:t>munafiq</a:t>
            </a:r>
            <a:r>
              <a:rPr lang="en-US" dirty="0" smtClean="0"/>
              <a:t> eats according </a:t>
            </a:r>
            <a:r>
              <a:rPr lang="en-US" dirty="0" smtClean="0"/>
              <a:t>to his own taste and desire</a:t>
            </a:r>
            <a:r>
              <a:rPr lang="en-US" dirty="0" smtClean="0"/>
              <a:t> </a:t>
            </a:r>
          </a:p>
          <a:p>
            <a:pPr algn="l" rtl="0">
              <a:lnSpc>
                <a:spcPct val="120000"/>
              </a:lnSpc>
              <a:buNone/>
            </a:pPr>
            <a:endParaRPr lang="en-US" dirty="0" smtClean="0"/>
          </a:p>
          <a:p>
            <a:pPr>
              <a:lnSpc>
                <a:spcPct val="120000"/>
              </a:lnSpc>
              <a:buNone/>
            </a:pPr>
            <a:r>
              <a:rPr lang="fa-IR" dirty="0" smtClean="0"/>
              <a:t>رسول الله ( ص ): </a:t>
            </a:r>
            <a:r>
              <a:rPr lang="fa-IR" dirty="0" smtClean="0"/>
              <a:t>خَيْرُ </a:t>
            </a:r>
            <a:r>
              <a:rPr lang="fa-IR" dirty="0" smtClean="0"/>
              <a:t>ما اُعْطىَ الرَّجُلُ الْمُؤْمِنُ خُلْقٌ حَسَنٌ وَ شَرُّ ما اُعْطِىَ الرَّجُلُ قَلْبُ سوءٍ فى صورَةٍ </a:t>
            </a:r>
            <a:r>
              <a:rPr lang="fa-IR" dirty="0" smtClean="0"/>
              <a:t>حَسَنَةٍ</a:t>
            </a:r>
          </a:p>
          <a:p>
            <a:pPr algn="l" rtl="0">
              <a:lnSpc>
                <a:spcPct val="120000"/>
              </a:lnSpc>
              <a:buNone/>
            </a:pPr>
            <a:r>
              <a:rPr lang="en-US" dirty="0" smtClean="0"/>
              <a:t>The Prophet (s</a:t>
            </a:r>
            <a:r>
              <a:rPr lang="en-US" dirty="0" smtClean="0"/>
              <a:t>):  The best thing given to the </a:t>
            </a:r>
            <a:r>
              <a:rPr lang="en-US" i="1" dirty="0" err="1" smtClean="0"/>
              <a:t>mu’min</a:t>
            </a:r>
            <a:r>
              <a:rPr lang="en-US" dirty="0" smtClean="0"/>
              <a:t> is good manners, and the worst thing given to a person is an evil heart behind a beautiful face</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slide(fromBottom)">
                                      <p:cBhvr>
                                        <p:cTn id="27" dur="10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slide(fromBottom)">
                                      <p:cBhvr>
                                        <p:cTn id="32" dur="1000"/>
                                        <p:tgtEl>
                                          <p:spTgt spid="3">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Effect transition="in" filter="slide(fromBottom)">
                                      <p:cBhvr>
                                        <p:cTn id="37" dur="1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Qualities of </a:t>
            </a:r>
            <a:r>
              <a:rPr lang="en-US" i="1" dirty="0" err="1" smtClean="0"/>
              <a:t>Mu’min</a:t>
            </a:r>
            <a:endParaRPr lang="fa-IR" i="1" dirty="0"/>
          </a:p>
        </p:txBody>
      </p:sp>
      <p:sp>
        <p:nvSpPr>
          <p:cNvPr id="3" name="Content Placeholder 2"/>
          <p:cNvSpPr>
            <a:spLocks noGrp="1"/>
          </p:cNvSpPr>
          <p:nvPr>
            <p:ph idx="1"/>
          </p:nvPr>
        </p:nvSpPr>
        <p:spPr>
          <a:xfrm>
            <a:off x="1435608" y="990600"/>
            <a:ext cx="7498080" cy="5638800"/>
          </a:xfrm>
        </p:spPr>
        <p:txBody>
          <a:bodyPr>
            <a:normAutofit fontScale="47500" lnSpcReduction="20000"/>
          </a:bodyPr>
          <a:lstStyle/>
          <a:p>
            <a:pPr>
              <a:lnSpc>
                <a:spcPct val="120000"/>
              </a:lnSpc>
              <a:buNone/>
            </a:pPr>
            <a:r>
              <a:rPr lang="fa-IR" dirty="0" smtClean="0"/>
              <a:t>امام الصادق (ع):</a:t>
            </a:r>
            <a:r>
              <a:rPr lang="fa-IR" dirty="0" smtClean="0"/>
              <a:t> </a:t>
            </a:r>
            <a:r>
              <a:rPr lang="fa-IR" dirty="0" smtClean="0"/>
              <a:t>اِنَّ </a:t>
            </a:r>
            <a:r>
              <a:rPr lang="fa-IR" dirty="0" smtClean="0"/>
              <a:t>الْخُلْقَ الْحَسَنَ یُمیثُ الْخَطیئَةَ کَما تُمیثُ الشَّمْسُ </a:t>
            </a:r>
            <a:r>
              <a:rPr lang="fa-IR" dirty="0" smtClean="0"/>
              <a:t>الْجَلیدَ</a:t>
            </a:r>
            <a:endParaRPr lang="fa-IR" dirty="0" smtClean="0"/>
          </a:p>
          <a:p>
            <a:pPr algn="l" rtl="0">
              <a:lnSpc>
                <a:spcPct val="120000"/>
              </a:lnSpc>
              <a:buNone/>
            </a:pPr>
            <a:r>
              <a:rPr lang="en-US" dirty="0" smtClean="0"/>
              <a:t>Imam al-</a:t>
            </a:r>
            <a:r>
              <a:rPr lang="en-US" dirty="0" err="1" smtClean="0"/>
              <a:t>Sadiq</a:t>
            </a:r>
            <a:r>
              <a:rPr lang="en-US" dirty="0" smtClean="0"/>
              <a:t> (a): “The good character melts the sins as the sun melts the ice.”</a:t>
            </a:r>
          </a:p>
          <a:p>
            <a:pPr algn="l" rtl="0">
              <a:lnSpc>
                <a:spcPct val="120000"/>
              </a:lnSpc>
              <a:buNone/>
            </a:pPr>
            <a:endParaRPr lang="fa-IR" dirty="0" smtClean="0"/>
          </a:p>
          <a:p>
            <a:pPr>
              <a:lnSpc>
                <a:spcPct val="120000"/>
              </a:lnSpc>
              <a:buNone/>
            </a:pPr>
            <a:r>
              <a:rPr lang="fa-IR" dirty="0" smtClean="0"/>
              <a:t>رسول </a:t>
            </a:r>
            <a:r>
              <a:rPr lang="fa-IR" dirty="0" smtClean="0"/>
              <a:t>الله ( ص ): </a:t>
            </a:r>
            <a:r>
              <a:rPr lang="fa-IR" dirty="0" smtClean="0"/>
              <a:t>اَکْثَرُ </a:t>
            </a:r>
            <a:r>
              <a:rPr lang="fa-IR" dirty="0" smtClean="0"/>
              <a:t>ما تَلْجُ بِهِ اُمَّتیَ الْجَنَّةَ تُقْوی اللهِ وَ حُسْنُ </a:t>
            </a:r>
            <a:r>
              <a:rPr lang="fa-IR" dirty="0" smtClean="0"/>
              <a:t>الْخُلْقِ</a:t>
            </a:r>
          </a:p>
          <a:p>
            <a:pPr algn="l" rtl="0">
              <a:lnSpc>
                <a:spcPct val="120000"/>
              </a:lnSpc>
              <a:buNone/>
            </a:pPr>
            <a:r>
              <a:rPr lang="en-US" dirty="0" smtClean="0"/>
              <a:t>The </a:t>
            </a:r>
            <a:r>
              <a:rPr lang="en-US" dirty="0" smtClean="0"/>
              <a:t>Prophet (s</a:t>
            </a:r>
            <a:r>
              <a:rPr lang="en-US" dirty="0" smtClean="0"/>
              <a:t>): The most common things by which my </a:t>
            </a:r>
            <a:r>
              <a:rPr lang="en-US" dirty="0" err="1" smtClean="0"/>
              <a:t>umma</a:t>
            </a:r>
            <a:r>
              <a:rPr lang="en-US" dirty="0" smtClean="0"/>
              <a:t> enter paradise are </a:t>
            </a:r>
            <a:r>
              <a:rPr lang="en-US" dirty="0" err="1" smtClean="0"/>
              <a:t>taqwa</a:t>
            </a:r>
            <a:r>
              <a:rPr lang="en-US" dirty="0" smtClean="0"/>
              <a:t> and good character</a:t>
            </a:r>
          </a:p>
          <a:p>
            <a:pPr algn="l" rtl="0">
              <a:lnSpc>
                <a:spcPct val="120000"/>
              </a:lnSpc>
              <a:buNone/>
            </a:pPr>
            <a:endParaRPr lang="en-US" dirty="0" smtClean="0"/>
          </a:p>
          <a:p>
            <a:pPr algn="r">
              <a:lnSpc>
                <a:spcPct val="120000"/>
              </a:lnSpc>
              <a:buNone/>
            </a:pPr>
            <a:r>
              <a:rPr lang="ar-SA" dirty="0" smtClean="0"/>
              <a:t>الإمام علي ( </a:t>
            </a:r>
            <a:r>
              <a:rPr lang="ar-SA" dirty="0" smtClean="0"/>
              <a:t>ع </a:t>
            </a:r>
            <a:r>
              <a:rPr lang="ar-SA" dirty="0" smtClean="0"/>
              <a:t>) : أكملكم إيمانا أحسنكم خلقا </a:t>
            </a:r>
            <a:endParaRPr lang="ar-SA" dirty="0" smtClean="0"/>
          </a:p>
          <a:p>
            <a:pPr algn="l" rtl="0">
              <a:lnSpc>
                <a:spcPct val="120000"/>
              </a:lnSpc>
              <a:buNone/>
            </a:pPr>
            <a:r>
              <a:rPr lang="en-US" dirty="0" smtClean="0"/>
              <a:t>Imam Ali (a): The most perfect of you in faith is the best of you in </a:t>
            </a:r>
            <a:r>
              <a:rPr lang="en-US" i="1" dirty="0" err="1" smtClean="0"/>
              <a:t>akhlaq</a:t>
            </a:r>
            <a:endParaRPr lang="en-US" i="1" dirty="0" smtClean="0"/>
          </a:p>
          <a:p>
            <a:pPr algn="l" rtl="0">
              <a:lnSpc>
                <a:spcPct val="120000"/>
              </a:lnSpc>
              <a:buNone/>
            </a:pPr>
            <a:endParaRPr lang="en-US" dirty="0" smtClean="0"/>
          </a:p>
          <a:p>
            <a:pPr algn="l" rtl="0">
              <a:lnSpc>
                <a:spcPct val="120000"/>
              </a:lnSpc>
              <a:buNone/>
            </a:pPr>
            <a:r>
              <a:rPr lang="en-US" dirty="0" smtClean="0"/>
              <a:t>4- Patience and Gratitude </a:t>
            </a:r>
          </a:p>
          <a:p>
            <a:pPr>
              <a:lnSpc>
                <a:spcPct val="120000"/>
              </a:lnSpc>
              <a:buNone/>
            </a:pPr>
            <a:r>
              <a:rPr lang="ar-SA" dirty="0" smtClean="0"/>
              <a:t>امام </a:t>
            </a:r>
            <a:r>
              <a:rPr lang="ar-SA" dirty="0" smtClean="0"/>
              <a:t>علی ( </a:t>
            </a:r>
            <a:r>
              <a:rPr lang="ar-SA" dirty="0" smtClean="0"/>
              <a:t>ع </a:t>
            </a:r>
            <a:r>
              <a:rPr lang="ar-SA" dirty="0" smtClean="0"/>
              <a:t>) : المؤمن شاكر في السراء ، صابر في البلاء ، خائف في الرخاء </a:t>
            </a:r>
            <a:endParaRPr lang="ar-SA" dirty="0" smtClean="0"/>
          </a:p>
          <a:p>
            <a:pPr algn="l" rtl="0">
              <a:lnSpc>
                <a:spcPct val="120000"/>
              </a:lnSpc>
              <a:buNone/>
            </a:pPr>
            <a:r>
              <a:rPr lang="en-US" dirty="0" smtClean="0"/>
              <a:t>Imam Ali (a): The </a:t>
            </a:r>
            <a:r>
              <a:rPr lang="en-US" dirty="0" err="1" smtClean="0"/>
              <a:t>mu’min</a:t>
            </a:r>
            <a:r>
              <a:rPr lang="en-US" dirty="0" smtClean="0"/>
              <a:t> is grateful in comfort, patient in tribulations, and fearful in affluence </a:t>
            </a:r>
          </a:p>
          <a:p>
            <a:pPr algn="l" rtl="0">
              <a:lnSpc>
                <a:spcPct val="120000"/>
              </a:lnSpc>
              <a:buNone/>
            </a:pPr>
            <a:endParaRPr lang="en-US" dirty="0" smtClean="0"/>
          </a:p>
          <a:p>
            <a:pPr>
              <a:lnSpc>
                <a:spcPct val="120000"/>
              </a:lnSpc>
              <a:buNone/>
            </a:pPr>
            <a:r>
              <a:rPr lang="fa-IR" dirty="0" smtClean="0"/>
              <a:t>امام حسن (ع): اَلخَیرُ </a:t>
            </a:r>
            <a:r>
              <a:rPr lang="fa-IR" dirty="0" smtClean="0"/>
              <a:t>الَّذِی لا شَرَّ فِیهِ، اَلشُّکرُ مَعَ النِّعمَة وَ الصَّبرُ عَلَی النّازِلَة</a:t>
            </a:r>
            <a:r>
              <a:rPr lang="fa-IR" dirty="0" smtClean="0"/>
              <a:t>؛</a:t>
            </a:r>
          </a:p>
          <a:p>
            <a:pPr algn="l" rtl="0">
              <a:lnSpc>
                <a:spcPct val="120000"/>
              </a:lnSpc>
              <a:buNone/>
            </a:pPr>
            <a:r>
              <a:rPr lang="en-US" dirty="0" smtClean="0"/>
              <a:t>Imam al-</a:t>
            </a:r>
            <a:r>
              <a:rPr lang="en-US" dirty="0" err="1" smtClean="0"/>
              <a:t>Hasan</a:t>
            </a:r>
            <a:r>
              <a:rPr lang="en-US" dirty="0" smtClean="0"/>
              <a:t> (a): The good in which there is no evil is gratitude with </a:t>
            </a:r>
            <a:r>
              <a:rPr lang="en-US" i="1" dirty="0" err="1" smtClean="0"/>
              <a:t>ni’mah</a:t>
            </a:r>
            <a:r>
              <a:rPr lang="en-US" dirty="0" smtClean="0"/>
              <a:t> and patience in calamity</a:t>
            </a:r>
            <a:endParaRPr lang="fa-IR" dirty="0" smtClean="0"/>
          </a:p>
          <a:p>
            <a:pPr>
              <a:buNone/>
            </a:pPr>
            <a:endParaRPr lang="fa-IR" dirty="0" smtClean="0"/>
          </a:p>
          <a:p>
            <a:pPr algn="l" rtl="0">
              <a:buNone/>
            </a:pPr>
            <a:endParaRPr lang="ar-SA"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lide(fromBottom)">
                                      <p:cBhvr>
                                        <p:cTn id="27" dur="1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slide(fromBottom)">
                                      <p:cBhvr>
                                        <p:cTn id="32" dur="1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slide(fromBottom)">
                                      <p:cBhvr>
                                        <p:cTn id="37" dur="1000"/>
                                        <p:tgtEl>
                                          <p:spTgt spid="3">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slide(fromBottom)">
                                      <p:cBhvr>
                                        <p:cTn id="42" dur="1000"/>
                                        <p:tgtEl>
                                          <p:spTgt spid="3">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Effect transition="in" filter="slide(fromBottom)">
                                      <p:cBhvr>
                                        <p:cTn id="47" dur="1000"/>
                                        <p:tgtEl>
                                          <p:spTgt spid="3">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3">
                                            <p:txEl>
                                              <p:pRg st="13" end="13"/>
                                            </p:txEl>
                                          </p:spTgt>
                                        </p:tgtEl>
                                        <p:attrNameLst>
                                          <p:attrName>style.visibility</p:attrName>
                                        </p:attrNameLst>
                                      </p:cBhvr>
                                      <p:to>
                                        <p:strVal val="visible"/>
                                      </p:to>
                                    </p:set>
                                    <p:animEffect transition="in" filter="slide(fromBottom)">
                                      <p:cBhvr>
                                        <p:cTn id="52" dur="1000"/>
                                        <p:tgtEl>
                                          <p:spTgt spid="3">
                                            <p:txEl>
                                              <p:pRg st="13" end="1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4" fill="hold" grpId="0" nodeType="clickEffect">
                                  <p:stCondLst>
                                    <p:cond delay="0"/>
                                  </p:stCondLst>
                                  <p:childTnLst>
                                    <p:set>
                                      <p:cBhvr>
                                        <p:cTn id="56" dur="1" fill="hold">
                                          <p:stCondLst>
                                            <p:cond delay="0"/>
                                          </p:stCondLst>
                                        </p:cTn>
                                        <p:tgtEl>
                                          <p:spTgt spid="3">
                                            <p:txEl>
                                              <p:pRg st="14" end="14"/>
                                            </p:txEl>
                                          </p:spTgt>
                                        </p:tgtEl>
                                        <p:attrNameLst>
                                          <p:attrName>style.visibility</p:attrName>
                                        </p:attrNameLst>
                                      </p:cBhvr>
                                      <p:to>
                                        <p:strVal val="visible"/>
                                      </p:to>
                                    </p:set>
                                    <p:animEffect transition="in" filter="slide(fromBottom)">
                                      <p:cBhvr>
                                        <p:cTn id="57" dur="10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Qualities of </a:t>
            </a:r>
            <a:r>
              <a:rPr lang="en-US" i="1" dirty="0" err="1" smtClean="0"/>
              <a:t>Mu’min</a:t>
            </a:r>
            <a:endParaRPr lang="fa-IR" i="1" dirty="0"/>
          </a:p>
        </p:txBody>
      </p:sp>
      <p:sp>
        <p:nvSpPr>
          <p:cNvPr id="3" name="Content Placeholder 2"/>
          <p:cNvSpPr>
            <a:spLocks noGrp="1"/>
          </p:cNvSpPr>
          <p:nvPr>
            <p:ph idx="1"/>
          </p:nvPr>
        </p:nvSpPr>
        <p:spPr>
          <a:xfrm>
            <a:off x="1435608" y="990600"/>
            <a:ext cx="7498080" cy="5638800"/>
          </a:xfrm>
        </p:spPr>
        <p:txBody>
          <a:bodyPr>
            <a:normAutofit fontScale="55000" lnSpcReduction="20000"/>
          </a:bodyPr>
          <a:lstStyle/>
          <a:p>
            <a:pPr>
              <a:lnSpc>
                <a:spcPct val="120000"/>
              </a:lnSpc>
              <a:buNone/>
            </a:pPr>
            <a:r>
              <a:rPr lang="fa-IR" dirty="0" smtClean="0"/>
              <a:t>امام السجاد (ع): الصبر </a:t>
            </a:r>
            <a:r>
              <a:rPr lang="fa-IR" dirty="0" smtClean="0"/>
              <a:t>من الايمان بمنزلة الرأس من الجسد ، و لا ايمان لمن لا صبر له </a:t>
            </a:r>
            <a:endParaRPr lang="fa-IR" dirty="0" smtClean="0"/>
          </a:p>
          <a:p>
            <a:pPr>
              <a:lnSpc>
                <a:spcPct val="120000"/>
              </a:lnSpc>
              <a:buNone/>
            </a:pPr>
            <a:endParaRPr lang="fa-IR" dirty="0" smtClean="0"/>
          </a:p>
          <a:p>
            <a:pPr algn="l" rtl="0">
              <a:lnSpc>
                <a:spcPct val="120000"/>
              </a:lnSpc>
              <a:buNone/>
            </a:pPr>
            <a:r>
              <a:rPr lang="en-US" dirty="0" smtClean="0"/>
              <a:t>Imam al-</a:t>
            </a:r>
            <a:r>
              <a:rPr lang="en-US" dirty="0" err="1" smtClean="0"/>
              <a:t>Sajjad</a:t>
            </a:r>
            <a:r>
              <a:rPr lang="en-US" dirty="0" smtClean="0"/>
              <a:t> (a): “The place of patience in </a:t>
            </a:r>
            <a:r>
              <a:rPr lang="en-US" i="1" dirty="0" err="1" smtClean="0"/>
              <a:t>iman</a:t>
            </a:r>
            <a:r>
              <a:rPr lang="en-US" dirty="0" smtClean="0"/>
              <a:t> is like the place of head on the body; he who </a:t>
            </a:r>
            <a:r>
              <a:rPr lang="en-US" dirty="0" smtClean="0"/>
              <a:t>has no </a:t>
            </a:r>
            <a:r>
              <a:rPr lang="en-US" dirty="0" smtClean="0"/>
              <a:t>patience has no </a:t>
            </a:r>
            <a:r>
              <a:rPr lang="en-US" i="1" dirty="0" err="1" smtClean="0"/>
              <a:t>iman</a:t>
            </a:r>
            <a:r>
              <a:rPr lang="en-US" dirty="0" smtClean="0"/>
              <a:t>.”</a:t>
            </a:r>
          </a:p>
          <a:p>
            <a:pPr algn="l" rtl="0">
              <a:lnSpc>
                <a:spcPct val="120000"/>
              </a:lnSpc>
              <a:buNone/>
            </a:pPr>
            <a:endParaRPr lang="en-US" dirty="0" smtClean="0"/>
          </a:p>
          <a:p>
            <a:pPr>
              <a:lnSpc>
                <a:spcPct val="120000"/>
              </a:lnSpc>
              <a:buNone/>
            </a:pPr>
            <a:r>
              <a:rPr lang="fa-IR" dirty="0" smtClean="0"/>
              <a:t>رسول الله ( </a:t>
            </a:r>
            <a:r>
              <a:rPr lang="fa-IR" dirty="0" smtClean="0"/>
              <a:t>ص ): </a:t>
            </a:r>
            <a:r>
              <a:rPr lang="fa-IR" dirty="0" smtClean="0"/>
              <a:t>الصبر </a:t>
            </a:r>
            <a:r>
              <a:rPr lang="fa-IR" dirty="0" smtClean="0"/>
              <a:t>ثلاثة، صبر </a:t>
            </a:r>
            <a:r>
              <a:rPr lang="fa-IR" dirty="0" smtClean="0"/>
              <a:t>على المصيبة ، و صبر على الطاعة ، و صبر على المعصية </a:t>
            </a:r>
            <a:endParaRPr lang="fa-IR" dirty="0" smtClean="0"/>
          </a:p>
          <a:p>
            <a:pPr>
              <a:lnSpc>
                <a:spcPct val="120000"/>
              </a:lnSpc>
              <a:buNone/>
            </a:pPr>
            <a:endParaRPr lang="fa-IR" dirty="0" smtClean="0"/>
          </a:p>
          <a:p>
            <a:pPr algn="l" rtl="0">
              <a:lnSpc>
                <a:spcPct val="120000"/>
              </a:lnSpc>
              <a:buNone/>
            </a:pPr>
            <a:r>
              <a:rPr lang="en-US" dirty="0" smtClean="0"/>
              <a:t>The Prophet (s): </a:t>
            </a:r>
            <a:r>
              <a:rPr lang="en-US" dirty="0" smtClean="0"/>
              <a:t>Patience </a:t>
            </a:r>
            <a:r>
              <a:rPr lang="en-US" dirty="0" smtClean="0"/>
              <a:t>is of three kinds: patience in calamity, patience in obedience,  and patience over </a:t>
            </a:r>
            <a:r>
              <a:rPr lang="en-US" dirty="0" smtClean="0"/>
              <a:t>disobedience</a:t>
            </a:r>
            <a:endParaRPr lang="fa-IR" dirty="0" smtClean="0"/>
          </a:p>
          <a:p>
            <a:pPr algn="r">
              <a:lnSpc>
                <a:spcPct val="120000"/>
              </a:lnSpc>
              <a:buNone/>
            </a:pPr>
            <a:r>
              <a:rPr lang="fa-IR" dirty="0" smtClean="0"/>
              <a:t/>
            </a:r>
            <a:br>
              <a:rPr lang="fa-IR" dirty="0" smtClean="0"/>
            </a:br>
            <a:r>
              <a:rPr lang="fa-IR" dirty="0" smtClean="0"/>
              <a:t>فمن صبر على المصيبة حتى يردها بحسن عزائها كتب الله له ثلاثمائة درجة ، ما بين الدرجة الى الدرجة كما بين السماء الى الارض </a:t>
            </a:r>
            <a:r>
              <a:rPr lang="fa-IR" dirty="0" smtClean="0"/>
              <a:t>.</a:t>
            </a:r>
          </a:p>
          <a:p>
            <a:pPr algn="r">
              <a:lnSpc>
                <a:spcPct val="120000"/>
              </a:lnSpc>
              <a:buNone/>
            </a:pPr>
            <a:endParaRPr lang="fa-IR" dirty="0" smtClean="0"/>
          </a:p>
          <a:p>
            <a:pPr algn="l" rtl="0">
              <a:lnSpc>
                <a:spcPct val="120000"/>
              </a:lnSpc>
              <a:buNone/>
            </a:pPr>
            <a:r>
              <a:rPr lang="en-US" dirty="0" smtClean="0"/>
              <a:t>Whosoever has patience in calamity until reverting it with his soothing attitude God would write for him three hundred degrees, between two degrees would be like the distance between the heaven and the earth  </a:t>
            </a:r>
            <a:r>
              <a:rPr lang="fa-IR" dirty="0" smtClean="0"/>
              <a:t/>
            </a:r>
            <a:br>
              <a:rPr lang="fa-IR" dirty="0" smtClean="0"/>
            </a:br>
            <a:endParaRPr lang="ar-SA"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slide(fromBottom)">
                                      <p:cBhvr>
                                        <p:cTn id="27" dur="10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slide(fromBottom)">
                                      <p:cBhvr>
                                        <p:cTn id="32"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Qualities of </a:t>
            </a:r>
            <a:r>
              <a:rPr lang="en-US" i="1" dirty="0" err="1" smtClean="0"/>
              <a:t>Mu’min</a:t>
            </a:r>
            <a:endParaRPr lang="fa-IR" i="1" dirty="0"/>
          </a:p>
        </p:txBody>
      </p:sp>
      <p:sp>
        <p:nvSpPr>
          <p:cNvPr id="3" name="Content Placeholder 2"/>
          <p:cNvSpPr>
            <a:spLocks noGrp="1"/>
          </p:cNvSpPr>
          <p:nvPr>
            <p:ph idx="1"/>
          </p:nvPr>
        </p:nvSpPr>
        <p:spPr>
          <a:xfrm>
            <a:off x="1435608" y="990600"/>
            <a:ext cx="7498080" cy="5638800"/>
          </a:xfrm>
        </p:spPr>
        <p:txBody>
          <a:bodyPr>
            <a:normAutofit fontScale="62500" lnSpcReduction="20000"/>
          </a:bodyPr>
          <a:lstStyle/>
          <a:p>
            <a:pPr>
              <a:lnSpc>
                <a:spcPct val="120000"/>
              </a:lnSpc>
              <a:buNone/>
            </a:pPr>
            <a:r>
              <a:rPr lang="fa-IR" dirty="0" smtClean="0"/>
              <a:t>و </a:t>
            </a:r>
            <a:r>
              <a:rPr lang="fa-IR" dirty="0" smtClean="0"/>
              <a:t>من صبر على الطاعة كتب الله له ستمائة درجة ، ما بين الدرجة الى الدرجة كما بين تخوم الأرض الى العرش </a:t>
            </a:r>
            <a:r>
              <a:rPr lang="fa-IR" dirty="0" smtClean="0"/>
              <a:t>.</a:t>
            </a:r>
          </a:p>
          <a:p>
            <a:pPr algn="l" rtl="0">
              <a:lnSpc>
                <a:spcPct val="120000"/>
              </a:lnSpc>
              <a:buNone/>
            </a:pPr>
            <a:r>
              <a:rPr lang="en-US" dirty="0" smtClean="0"/>
              <a:t>And whoever has patience in obedience God would write for him six hundred degrees,</a:t>
            </a:r>
            <a:r>
              <a:rPr lang="fa-IR" dirty="0" smtClean="0"/>
              <a:t> </a:t>
            </a:r>
            <a:r>
              <a:rPr lang="en-US" dirty="0" smtClean="0"/>
              <a:t>between two degrees would be like the distance between the depth of the earth to the </a:t>
            </a:r>
            <a:r>
              <a:rPr lang="en-US" i="1" dirty="0" err="1" smtClean="0"/>
              <a:t>arsh</a:t>
            </a:r>
            <a:endParaRPr lang="fa-IR" dirty="0" smtClean="0"/>
          </a:p>
          <a:p>
            <a:pPr>
              <a:lnSpc>
                <a:spcPct val="120000"/>
              </a:lnSpc>
              <a:buNone/>
            </a:pPr>
            <a:endParaRPr lang="fa-IR" dirty="0" smtClean="0"/>
          </a:p>
          <a:p>
            <a:pPr>
              <a:lnSpc>
                <a:spcPct val="120000"/>
              </a:lnSpc>
              <a:buNone/>
            </a:pPr>
            <a:r>
              <a:rPr lang="fa-IR" dirty="0" smtClean="0"/>
              <a:t>و من صبر على المعصية كتب الله له تسعمائة درجة ، ما بين الدرجة الى الدرجة كما بين تخوم الأرض الى منتهى العرش</a:t>
            </a:r>
          </a:p>
          <a:p>
            <a:pPr algn="l" rtl="0">
              <a:lnSpc>
                <a:spcPct val="120000"/>
              </a:lnSpc>
              <a:buNone/>
            </a:pPr>
            <a:r>
              <a:rPr lang="en-US" dirty="0" smtClean="0"/>
              <a:t>And </a:t>
            </a:r>
            <a:r>
              <a:rPr lang="en-US" dirty="0" smtClean="0"/>
              <a:t>whoever has patience in </a:t>
            </a:r>
            <a:r>
              <a:rPr lang="en-US" dirty="0" smtClean="0"/>
              <a:t>disobedience </a:t>
            </a:r>
            <a:r>
              <a:rPr lang="en-US" dirty="0" smtClean="0"/>
              <a:t>God would write for him </a:t>
            </a:r>
            <a:r>
              <a:rPr lang="en-US" dirty="0" smtClean="0"/>
              <a:t>nine hundred </a:t>
            </a:r>
            <a:r>
              <a:rPr lang="en-US" dirty="0" smtClean="0"/>
              <a:t>degrees,</a:t>
            </a:r>
            <a:r>
              <a:rPr lang="fa-IR" dirty="0" smtClean="0"/>
              <a:t> </a:t>
            </a:r>
            <a:r>
              <a:rPr lang="en-US" dirty="0" smtClean="0"/>
              <a:t>between two degrees would be like the distance between the depth of the earth </a:t>
            </a:r>
            <a:r>
              <a:rPr lang="en-US" dirty="0" smtClean="0"/>
              <a:t>to top of </a:t>
            </a:r>
            <a:r>
              <a:rPr lang="en-US" dirty="0" smtClean="0"/>
              <a:t>the </a:t>
            </a:r>
            <a:r>
              <a:rPr lang="en-US" i="1" dirty="0" err="1" smtClean="0"/>
              <a:t>arsh</a:t>
            </a:r>
            <a:endParaRPr lang="en-US" i="1" dirty="0" smtClean="0"/>
          </a:p>
          <a:p>
            <a:pPr algn="l" rtl="0">
              <a:lnSpc>
                <a:spcPct val="120000"/>
              </a:lnSpc>
              <a:buNone/>
            </a:pPr>
            <a:endParaRPr lang="en-US" i="1" dirty="0" smtClean="0"/>
          </a:p>
          <a:p>
            <a:pPr>
              <a:lnSpc>
                <a:spcPct val="120000"/>
              </a:lnSpc>
              <a:buNone/>
            </a:pPr>
            <a:r>
              <a:rPr lang="fa-IR" dirty="0" smtClean="0"/>
              <a:t>امام علی (ع): شُكرُ </a:t>
            </a:r>
            <a:r>
              <a:rPr lang="fa-IR" dirty="0" smtClean="0"/>
              <a:t>المُؤمِنِ يَظهَرُ في عَمَلِهِ، شُكرُ المُنافِقِ لا يَتَجاوَزُ لِسانَهُ</a:t>
            </a:r>
          </a:p>
          <a:p>
            <a:pPr algn="l" rtl="0">
              <a:lnSpc>
                <a:spcPct val="120000"/>
              </a:lnSpc>
              <a:buNone/>
            </a:pPr>
            <a:r>
              <a:rPr lang="en-US" dirty="0" smtClean="0"/>
              <a:t>Imam Ali (a): The thanksgiving of </a:t>
            </a:r>
            <a:r>
              <a:rPr lang="en-US" i="1" dirty="0" err="1" smtClean="0"/>
              <a:t>mu’min</a:t>
            </a:r>
            <a:r>
              <a:rPr lang="en-US" dirty="0" smtClean="0"/>
              <a:t> appears in his action and the thanksgiving of </a:t>
            </a:r>
            <a:r>
              <a:rPr lang="en-US" i="1" dirty="0" err="1" smtClean="0"/>
              <a:t>munafiq</a:t>
            </a:r>
            <a:r>
              <a:rPr lang="en-US" dirty="0" smtClean="0"/>
              <a:t> does not go beyond his tongue</a:t>
            </a: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lide(fromBottom)">
                                      <p:cBhvr>
                                        <p:cTn id="27" dur="1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slide(fromBottom)">
                                      <p:cBhvr>
                                        <p:cTn id="3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Qualities of </a:t>
            </a:r>
            <a:r>
              <a:rPr lang="en-US" i="1" dirty="0" err="1" smtClean="0"/>
              <a:t>Mu’min</a:t>
            </a:r>
            <a:endParaRPr lang="fa-IR" i="1" dirty="0"/>
          </a:p>
        </p:txBody>
      </p:sp>
      <p:sp>
        <p:nvSpPr>
          <p:cNvPr id="3" name="Content Placeholder 2"/>
          <p:cNvSpPr>
            <a:spLocks noGrp="1"/>
          </p:cNvSpPr>
          <p:nvPr>
            <p:ph idx="1"/>
          </p:nvPr>
        </p:nvSpPr>
        <p:spPr>
          <a:xfrm>
            <a:off x="1435608" y="990600"/>
            <a:ext cx="7498080" cy="5638800"/>
          </a:xfrm>
        </p:spPr>
        <p:txBody>
          <a:bodyPr>
            <a:normAutofit fontScale="55000" lnSpcReduction="20000"/>
          </a:bodyPr>
          <a:lstStyle/>
          <a:p>
            <a:pPr algn="l" rtl="0">
              <a:lnSpc>
                <a:spcPct val="120000"/>
              </a:lnSpc>
              <a:buNone/>
            </a:pPr>
            <a:r>
              <a:rPr lang="en-US" dirty="0" smtClean="0"/>
              <a:t>5- Truthfulness</a:t>
            </a:r>
          </a:p>
          <a:p>
            <a:pPr>
              <a:lnSpc>
                <a:spcPct val="120000"/>
              </a:lnSpc>
              <a:buNone/>
            </a:pPr>
            <a:r>
              <a:rPr lang="ar-SA" dirty="0" smtClean="0"/>
              <a:t>رسول </a:t>
            </a:r>
            <a:r>
              <a:rPr lang="ar-SA" dirty="0" smtClean="0"/>
              <a:t>الله ( </a:t>
            </a:r>
            <a:r>
              <a:rPr lang="ar-SA" dirty="0" smtClean="0"/>
              <a:t>ص) </a:t>
            </a:r>
            <a:r>
              <a:rPr lang="ar-SA" dirty="0" smtClean="0"/>
              <a:t>: إن الرجل لا يكون مؤمنا حتى يكون قلبه مع لسانه سواء ، ويكون لسانه مع قلبه سواء ، ولا يخالف قوله عمله </a:t>
            </a:r>
            <a:endParaRPr lang="ar-SA" dirty="0" smtClean="0"/>
          </a:p>
          <a:p>
            <a:pPr algn="l" rtl="0">
              <a:lnSpc>
                <a:spcPct val="120000"/>
              </a:lnSpc>
              <a:buNone/>
            </a:pPr>
            <a:r>
              <a:rPr lang="en-US" dirty="0" smtClean="0"/>
              <a:t>The Prophet (a): “The man is not regarded as </a:t>
            </a:r>
            <a:r>
              <a:rPr lang="en-US" i="1" dirty="0" err="1" smtClean="0"/>
              <a:t>mu’min</a:t>
            </a:r>
            <a:r>
              <a:rPr lang="en-US" dirty="0" smtClean="0"/>
              <a:t> until his heart is one with his tongue and his tongue is one with his heart and his word does not disagree with his acts.” </a:t>
            </a:r>
          </a:p>
          <a:p>
            <a:pPr algn="l" rtl="0">
              <a:lnSpc>
                <a:spcPct val="120000"/>
              </a:lnSpc>
              <a:buNone/>
            </a:pPr>
            <a:endParaRPr lang="en-US" dirty="0" smtClean="0"/>
          </a:p>
          <a:p>
            <a:pPr>
              <a:lnSpc>
                <a:spcPct val="120000"/>
              </a:lnSpc>
              <a:buNone/>
            </a:pPr>
            <a:r>
              <a:rPr lang="ar-SA" dirty="0" smtClean="0"/>
              <a:t>رسول الله ( ص</a:t>
            </a:r>
            <a:r>
              <a:rPr lang="ar-SA" dirty="0" smtClean="0"/>
              <a:t>): يطبع </a:t>
            </a:r>
            <a:r>
              <a:rPr lang="ar-SA" dirty="0" smtClean="0"/>
              <a:t>المؤمن على كل خصلة ولا يطبع على الكذب ولا على الخيانة </a:t>
            </a:r>
            <a:endParaRPr lang="ar-SA" dirty="0" smtClean="0"/>
          </a:p>
          <a:p>
            <a:pPr algn="l" rtl="0">
              <a:lnSpc>
                <a:spcPct val="120000"/>
              </a:lnSpc>
              <a:buNone/>
            </a:pPr>
            <a:r>
              <a:rPr lang="en-US" dirty="0" smtClean="0"/>
              <a:t>The </a:t>
            </a:r>
            <a:r>
              <a:rPr lang="en-US" dirty="0" smtClean="0"/>
              <a:t>Prophet (a): </a:t>
            </a:r>
            <a:r>
              <a:rPr lang="en-US" dirty="0" smtClean="0"/>
              <a:t>“The </a:t>
            </a:r>
            <a:r>
              <a:rPr lang="en-US" i="1" dirty="0" err="1" smtClean="0"/>
              <a:t>Mu’min</a:t>
            </a:r>
            <a:r>
              <a:rPr lang="en-US" dirty="0" smtClean="0"/>
              <a:t> may be </a:t>
            </a:r>
            <a:r>
              <a:rPr lang="en-US" dirty="0" err="1" smtClean="0"/>
              <a:t>moulded</a:t>
            </a:r>
            <a:r>
              <a:rPr lang="en-US" dirty="0" smtClean="0"/>
              <a:t> in any character but would not be </a:t>
            </a:r>
            <a:r>
              <a:rPr lang="en-US" dirty="0" err="1" smtClean="0"/>
              <a:t>moulded</a:t>
            </a:r>
            <a:r>
              <a:rPr lang="en-US" dirty="0" smtClean="0"/>
              <a:t> on lie and treachery.”</a:t>
            </a:r>
          </a:p>
          <a:p>
            <a:pPr algn="l" rtl="0">
              <a:lnSpc>
                <a:spcPct val="120000"/>
              </a:lnSpc>
              <a:buNone/>
            </a:pPr>
            <a:endParaRPr lang="en-US" dirty="0" smtClean="0"/>
          </a:p>
          <a:p>
            <a:pPr>
              <a:lnSpc>
                <a:spcPct val="120000"/>
              </a:lnSpc>
              <a:buNone/>
            </a:pPr>
            <a:r>
              <a:rPr lang="fa-IR" dirty="0" smtClean="0"/>
              <a:t>امام علی (ع): </a:t>
            </a:r>
            <a:r>
              <a:rPr lang="fa-IR" dirty="0" smtClean="0"/>
              <a:t>الايمان ان توثر الصدق حيث يضرك علي الكذب حيث ينفعك و الا يكون في حديثك فضل عن عملك ( علمك ) و ان تتقي الله في حديث </a:t>
            </a:r>
            <a:r>
              <a:rPr lang="fa-IR" dirty="0" smtClean="0"/>
              <a:t>غيرك</a:t>
            </a:r>
          </a:p>
          <a:p>
            <a:pPr algn="l" rtl="0">
              <a:lnSpc>
                <a:spcPct val="120000"/>
              </a:lnSpc>
              <a:buNone/>
            </a:pPr>
            <a:r>
              <a:rPr lang="en-US" dirty="0" smtClean="0"/>
              <a:t>Imam Ali (a): “</a:t>
            </a:r>
            <a:r>
              <a:rPr lang="en-US" i="1" dirty="0" err="1" smtClean="0"/>
              <a:t>Iman</a:t>
            </a:r>
            <a:r>
              <a:rPr lang="en-US" dirty="0" smtClean="0"/>
              <a:t> means that you chose truth where it harms you over lie where it benefits you, and that your word would not exceed your acts, (knowledge), and that you fear God when talking about others.” </a:t>
            </a: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slide(fromBottom)">
                                      <p:cBhvr>
                                        <p:cTn id="27" dur="1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slide(fromBottom)">
                                      <p:cBhvr>
                                        <p:cTn id="32" dur="1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slide(fromBottom)">
                                      <p:cBhvr>
                                        <p:cTn id="37"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The Merits of </a:t>
            </a:r>
            <a:r>
              <a:rPr lang="en-US" i="1" dirty="0" err="1" smtClean="0"/>
              <a:t>Mu’min</a:t>
            </a:r>
            <a:endParaRPr lang="fa-IR" i="1" dirty="0"/>
          </a:p>
        </p:txBody>
      </p:sp>
      <p:sp>
        <p:nvSpPr>
          <p:cNvPr id="3" name="Content Placeholder 2"/>
          <p:cNvSpPr>
            <a:spLocks noGrp="1"/>
          </p:cNvSpPr>
          <p:nvPr>
            <p:ph idx="1"/>
          </p:nvPr>
        </p:nvSpPr>
        <p:spPr>
          <a:xfrm>
            <a:off x="1435608" y="990600"/>
            <a:ext cx="7498080" cy="5638800"/>
          </a:xfrm>
        </p:spPr>
        <p:txBody>
          <a:bodyPr>
            <a:normAutofit/>
          </a:bodyPr>
          <a:lstStyle/>
          <a:p>
            <a:pPr>
              <a:lnSpc>
                <a:spcPct val="120000"/>
              </a:lnSpc>
              <a:buNone/>
            </a:pPr>
            <a:r>
              <a:rPr lang="ar-SA" sz="2400" dirty="0" smtClean="0"/>
              <a:t>رسول الله ( </a:t>
            </a:r>
            <a:r>
              <a:rPr lang="ar-SA" sz="2400" dirty="0" smtClean="0"/>
              <a:t>ص) </a:t>
            </a:r>
            <a:r>
              <a:rPr lang="ar-SA" sz="2400" dirty="0" smtClean="0"/>
              <a:t>: المؤمن أكرم على الله من ملائكته المقربين </a:t>
            </a:r>
            <a:r>
              <a:rPr lang="ar-SA" sz="1600" dirty="0" smtClean="0"/>
              <a:t>( كن</a:t>
            </a:r>
            <a:r>
              <a:rPr lang="fa-IR" sz="1600" dirty="0" smtClean="0"/>
              <a:t>ز العمال</a:t>
            </a:r>
            <a:r>
              <a:rPr lang="ar-SA" sz="1600" dirty="0" smtClean="0"/>
              <a:t> ) </a:t>
            </a:r>
            <a:endParaRPr lang="ar-SA" sz="1600" dirty="0" smtClean="0"/>
          </a:p>
          <a:p>
            <a:pPr>
              <a:lnSpc>
                <a:spcPct val="120000"/>
              </a:lnSpc>
              <a:buNone/>
            </a:pPr>
            <a:endParaRPr lang="ar-SA" sz="2400" dirty="0" smtClean="0"/>
          </a:p>
          <a:p>
            <a:pPr algn="l" rtl="0">
              <a:lnSpc>
                <a:spcPct val="120000"/>
              </a:lnSpc>
              <a:buNone/>
            </a:pPr>
            <a:r>
              <a:rPr lang="en-US" sz="2400" dirty="0" smtClean="0"/>
              <a:t>The Prophet (s): “The </a:t>
            </a:r>
            <a:r>
              <a:rPr lang="en-US" sz="2400" i="1" dirty="0" err="1" smtClean="0"/>
              <a:t>mu’min</a:t>
            </a:r>
            <a:r>
              <a:rPr lang="en-US" sz="2400" dirty="0" smtClean="0"/>
              <a:t> is more </a:t>
            </a:r>
            <a:r>
              <a:rPr lang="en-US" sz="2400" dirty="0" err="1" smtClean="0"/>
              <a:t>honoured</a:t>
            </a:r>
            <a:r>
              <a:rPr lang="en-US" sz="2400" dirty="0" smtClean="0"/>
              <a:t> by God than the closest angels.”</a:t>
            </a:r>
          </a:p>
          <a:p>
            <a:pPr algn="l" rtl="0">
              <a:lnSpc>
                <a:spcPct val="120000"/>
              </a:lnSpc>
              <a:buNone/>
            </a:pPr>
            <a:endParaRPr lang="en-US" sz="2400" dirty="0" smtClean="0"/>
          </a:p>
          <a:p>
            <a:pPr>
              <a:lnSpc>
                <a:spcPct val="120000"/>
              </a:lnSpc>
              <a:buNone/>
            </a:pPr>
            <a:r>
              <a:rPr lang="ar-SA" sz="2400" dirty="0" smtClean="0"/>
              <a:t>رسول الله ( </a:t>
            </a:r>
            <a:r>
              <a:rPr lang="ar-SA" sz="2400" dirty="0" smtClean="0"/>
              <a:t>ص) </a:t>
            </a:r>
            <a:r>
              <a:rPr lang="ar-SA" sz="2400" dirty="0" smtClean="0"/>
              <a:t>: إن المؤمن يعرف في السماء كما يعرف الرجل أهله وولده ، وإنه لأكرم على الله من ملك مقرب </a:t>
            </a:r>
            <a:r>
              <a:rPr lang="ar-SA" sz="1600" dirty="0" smtClean="0"/>
              <a:t>(عيون أخبار الرضا) </a:t>
            </a:r>
            <a:r>
              <a:rPr lang="ar-SA" sz="2400" dirty="0" smtClean="0"/>
              <a:t>.</a:t>
            </a:r>
            <a:endParaRPr lang="en-US" sz="2400" dirty="0" smtClean="0"/>
          </a:p>
          <a:p>
            <a:pPr algn="r">
              <a:lnSpc>
                <a:spcPct val="120000"/>
              </a:lnSpc>
              <a:buNone/>
            </a:pPr>
            <a:endParaRPr lang="en-US" sz="2400" dirty="0" smtClean="0"/>
          </a:p>
          <a:p>
            <a:pPr algn="l" rtl="0">
              <a:lnSpc>
                <a:spcPct val="120000"/>
              </a:lnSpc>
              <a:buNone/>
            </a:pPr>
            <a:r>
              <a:rPr lang="en-US" sz="2400" dirty="0" smtClean="0"/>
              <a:t>The Prophet (s</a:t>
            </a:r>
            <a:r>
              <a:rPr lang="en-US" sz="2400" dirty="0" smtClean="0"/>
              <a:t>): “The </a:t>
            </a:r>
            <a:r>
              <a:rPr lang="en-US" sz="2400" i="1" dirty="0" err="1" smtClean="0"/>
              <a:t>mu’min</a:t>
            </a:r>
            <a:r>
              <a:rPr lang="en-US" sz="2400" dirty="0" smtClean="0"/>
              <a:t> is known in heavens as the man knows his family and children; and he is </a:t>
            </a:r>
            <a:r>
              <a:rPr lang="en-US" sz="2400" dirty="0" smtClean="0"/>
              <a:t>more </a:t>
            </a:r>
            <a:r>
              <a:rPr lang="en-US" sz="2400" dirty="0" err="1" smtClean="0"/>
              <a:t>honoured</a:t>
            </a:r>
            <a:r>
              <a:rPr lang="en-US" sz="2400" dirty="0" smtClean="0"/>
              <a:t> by God </a:t>
            </a:r>
            <a:r>
              <a:rPr lang="en-US" sz="2400" dirty="0" smtClean="0"/>
              <a:t>than </a:t>
            </a:r>
            <a:r>
              <a:rPr lang="en-US" sz="2400" dirty="0" smtClean="0"/>
              <a:t>a close angel.”</a:t>
            </a:r>
          </a:p>
          <a:p>
            <a:pPr algn="l" rtl="0">
              <a:lnSpc>
                <a:spcPct val="120000"/>
              </a:lnSpc>
              <a:buNone/>
            </a:pPr>
            <a:endParaRPr lang="fa-IR"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1184</Words>
  <Application>Microsoft Office PowerPoint</Application>
  <PresentationFormat>On-screen Show (4:3)</PresentationFormat>
  <Paragraphs>105</Paragraphs>
  <Slides>9</Slides>
  <Notes>0</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Office Theme</vt:lpstr>
      <vt:lpstr>Solstice</vt:lpstr>
      <vt:lpstr>Qualities of Mu’min</vt:lpstr>
      <vt:lpstr>Qualities of Mu’min</vt:lpstr>
      <vt:lpstr>Qualities of Mu’min</vt:lpstr>
      <vt:lpstr>Qualities of Mu’min</vt:lpstr>
      <vt:lpstr>Qualities of Mu’min</vt:lpstr>
      <vt:lpstr>Qualities of Mu’min</vt:lpstr>
      <vt:lpstr>Qualities of Mu’min</vt:lpstr>
      <vt:lpstr>Qualities of Mu’min</vt:lpstr>
      <vt:lpstr>The Merits of Mu’min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levels of faith</dc:title>
  <dc:creator>User</dc:creator>
  <cp:lastModifiedBy>User</cp:lastModifiedBy>
  <cp:revision>4</cp:revision>
  <dcterms:created xsi:type="dcterms:W3CDTF">2006-08-16T00:00:00Z</dcterms:created>
  <dcterms:modified xsi:type="dcterms:W3CDTF">2013-06-10T08:39:00Z</dcterms:modified>
</cp:coreProperties>
</file>