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6" r:id="rId4"/>
    <p:sldId id="259" r:id="rId5"/>
    <p:sldId id="266" r:id="rId6"/>
    <p:sldId id="257" r:id="rId7"/>
    <p:sldId id="258" r:id="rId8"/>
    <p:sldId id="260" r:id="rId9"/>
    <p:sldId id="261" r:id="rId10"/>
    <p:sldId id="262" r:id="rId11"/>
    <p:sldId id="263" r:id="rId12"/>
    <p:sldId id="264" r:id="rId13"/>
    <p:sldId id="265" r:id="rId14"/>
    <p:sldId id="267" r:id="rId15"/>
    <p:sldId id="268" r:id="rId16"/>
    <p:sldId id="269" r:id="rId17"/>
    <p:sldId id="270" r:id="rId18"/>
    <p:sldId id="271" r:id="rId19"/>
    <p:sldId id="272" r:id="rId20"/>
    <p:sldId id="27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48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800100" y="6172200"/>
            <a:ext cx="4000500" cy="457200"/>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6" name="Slide Number Placeholder 5"/>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a:xfrm>
            <a:off x="914400" y="6172200"/>
            <a:ext cx="3886200" cy="457200"/>
          </a:xfrm>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r" rtl="0"/>
            <a:fld id="{1D8BD707-D9CF-40AE-B4C6-C98DA3205C09}" type="datetimeFigureOut">
              <a:rPr lang="en-US" sz="1400" kern="1200" smtClean="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lgn="ctr" rtl="0"/>
            <a:fld id="{B6F15528-21DE-4FAA-801E-634DDDAF4B2B}" type="slidenum">
              <a:rPr lang="en-US" sz="1400" b="1" kern="1200" smtClean="0">
                <a:solidFill>
                  <a:srgbClr val="E7DEC9"/>
                </a:solidFill>
                <a:latin typeface="Franklin Gothic Book"/>
                <a:ea typeface="+mn-ea"/>
                <a:cs typeface="+mn-cs"/>
              </a:rPr>
              <a:pPr algn="ctr" rtl="0"/>
              <a:t>‹#›</a:t>
            </a:fld>
            <a:endParaRPr lang="en-US" sz="1400" b="1" kern="1200">
              <a:solidFill>
                <a:srgbClr val="E7DEC9"/>
              </a:solidFill>
              <a:latin typeface="Franklin Gothic Book"/>
              <a:ea typeface="+mn-ea"/>
              <a:cs typeface="+mn-c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
        <p:nvSpPr>
          <p:cNvPr id="14" name="Footer Placeholder 13"/>
          <p:cNvSpPr>
            <a:spLocks noGrp="1"/>
          </p:cNvSpPr>
          <p:nvPr>
            <p:ph type="ftr" sz="quarter" idx="12"/>
          </p:nvPr>
        </p:nvSpPr>
        <p:spPr/>
        <p:txBody>
          <a:bodyPr/>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10" name="Slide Number Placeholder 9"/>
          <p:cNvSpPr>
            <a:spLocks noGrp="1"/>
          </p:cNvSpPr>
          <p:nvPr>
            <p:ph type="sldNum" sz="quarter" idx="16"/>
          </p:nvPr>
        </p:nvSpPr>
        <p:spPr/>
        <p:txBody>
          <a:bodyPr rtlCol="0"/>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
        <p:nvSpPr>
          <p:cNvPr id="12" name="Footer Placeholder 11"/>
          <p:cNvSpPr>
            <a:spLocks noGrp="1"/>
          </p:cNvSpPr>
          <p:nvPr>
            <p:ph type="ftr" sz="quarter" idx="17"/>
          </p:nvPr>
        </p:nvSpPr>
        <p:spPr/>
        <p:txBody>
          <a:bodyPr rtlCol="0"/>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12" name="Slide Number Placeholder 11"/>
          <p:cNvSpPr>
            <a:spLocks noGrp="1"/>
          </p:cNvSpPr>
          <p:nvPr>
            <p:ph type="sldNum" sz="quarter" idx="16"/>
          </p:nvPr>
        </p:nvSpPr>
        <p:spPr/>
        <p:txBody>
          <a:bodyPr rtlCol="0"/>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
        <p:nvSpPr>
          <p:cNvPr id="14" name="Footer Placeholder 13"/>
          <p:cNvSpPr>
            <a:spLocks noGrp="1"/>
          </p:cNvSpPr>
          <p:nvPr>
            <p:ph type="ftr" sz="quarter" idx="17"/>
          </p:nvPr>
        </p:nvSpPr>
        <p:spPr/>
        <p:txBody>
          <a:bodyPr rtlCol="0"/>
          <a:lstStyle/>
          <a:p>
            <a:pPr algn="l" rtl="0"/>
            <a:endParaRPr lang="en-US" sz="1400" kern="1200">
              <a:solidFill>
                <a:srgbClr val="696464"/>
              </a:solidFill>
              <a:latin typeface="Perpetua"/>
              <a:ea typeface="+mn-ea"/>
              <a:cs typeface="+mn-cs"/>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lgn="ctr" rtl="0"/>
            <a:fld id="{B6F15528-21DE-4FAA-801E-634DDDAF4B2B}" type="slidenum">
              <a:rPr lang="en-US" sz="1400" b="1" kern="1200" smtClean="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2" name="Date Placeholder 11"/>
          <p:cNvSpPr>
            <a:spLocks noGrp="1"/>
          </p:cNvSpPr>
          <p:nvPr>
            <p:ph type="dt" sz="half" idx="10"/>
          </p:nvPr>
        </p:nvSpPr>
        <p:spPr>
          <a:xfrm>
            <a:off x="6248400" y="6248400"/>
            <a:ext cx="2667000" cy="365125"/>
          </a:xfrm>
        </p:spPr>
        <p:txBody>
          <a:bodyPr rtlCol="0"/>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rtl="0"/>
            <a:fld id="{B6F15528-21DE-4FAA-801E-634DDDAF4B2B}" type="slidenum">
              <a:rPr lang="en-US" sz="1400" b="1" kern="1200" smtClean="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
        <p:nvSpPr>
          <p:cNvPr id="14" name="Footer Placeholder 13"/>
          <p:cNvSpPr>
            <a:spLocks noGrp="1"/>
          </p:cNvSpPr>
          <p:nvPr>
            <p:ph type="ftr" sz="quarter" idx="12"/>
          </p:nvPr>
        </p:nvSpPr>
        <p:spPr>
          <a:xfrm>
            <a:off x="1600200" y="6248206"/>
            <a:ext cx="4572000" cy="365125"/>
          </a:xfrm>
        </p:spPr>
        <p:txBody>
          <a:bodyPr rtlCol="0"/>
          <a:lstStyle/>
          <a:p>
            <a:pPr algn="l" rtl="0"/>
            <a:endParaRPr lang="en-US" sz="1400" kern="1200">
              <a:solidFill>
                <a:srgbClr val="696464"/>
              </a:solidFill>
              <a:latin typeface="Perpetua"/>
              <a:ea typeface="+mn-ea"/>
              <a:cs typeface="+mn-cs"/>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lgn="r" rtl="0"/>
            <a:fld id="{1D8BD707-D9CF-40AE-B4C6-C98DA3205C09}" type="datetimeFigureOut">
              <a:rPr lang="en-US" sz="1400" kern="1200">
                <a:solidFill>
                  <a:srgbClr val="696464"/>
                </a:solidFill>
                <a:latin typeface="Perpetua"/>
                <a:ea typeface="+mn-ea"/>
                <a:cs typeface="+mn-cs"/>
              </a:rPr>
              <a:pPr algn="r" rtl="0"/>
              <a:t>6/18/2009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457201" y="6248207"/>
            <a:ext cx="5573483" cy="365125"/>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6" name="Slide Number Placeholder 5"/>
          <p:cNvSpPr>
            <a:spLocks noGrp="1"/>
          </p:cNvSpPr>
          <p:nvPr>
            <p:ph type="sldNum" sz="quarter" idx="12"/>
          </p:nvPr>
        </p:nvSpPr>
        <p:spPr>
          <a:xfrm rot="5400000">
            <a:off x="5989638" y="144462"/>
            <a:ext cx="533400" cy="244476"/>
          </a:xfrm>
        </p:spPr>
        <p:txBody>
          <a:bodyPr/>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6/18/2009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rtl="0"/>
            <a:fld id="{1D8BD707-D9CF-40AE-B4C6-C98DA3205C09}" type="datetimeFigureOut">
              <a:rPr lang="en-US" kern="1200" smtClean="0">
                <a:solidFill>
                  <a:srgbClr val="696464"/>
                </a:solidFill>
                <a:latin typeface="Perpetua"/>
                <a:ea typeface="+mn-ea"/>
                <a:cs typeface="+mn-cs"/>
              </a:rPr>
              <a:pPr rtl="0"/>
              <a:t>6/18/2009</a:t>
            </a:fld>
            <a:endParaRPr lang="en-US" kern="1200">
              <a:solidFill>
                <a:srgbClr val="696464"/>
              </a:solidFill>
              <a:latin typeface="Perpetua"/>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l" rtl="0"/>
            <a:endParaRPr lang="en-US" kern="1200">
              <a:solidFill>
                <a:srgbClr val="696464"/>
              </a:solidFill>
              <a:latin typeface="Perpetua"/>
              <a:ea typeface="+mn-ea"/>
              <a:cs typeface="+mn-cs"/>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rtl="0"/>
            <a:fld id="{B6F15528-21DE-4FAA-801E-634DDDAF4B2B}" type="slidenum">
              <a:rPr lang="en-US" kern="1200" smtClean="0">
                <a:latin typeface="Franklin Gothic Book"/>
              </a:rPr>
              <a:pPr rtl="0"/>
              <a:t>‹#›</a:t>
            </a:fld>
            <a:endParaRPr lang="en-US" kern="1200">
              <a:latin typeface="Franklin Gothic Book"/>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rtl="0"/>
            <a:fld id="{1D8BD707-D9CF-40AE-B4C6-C98DA3205C09}" type="datetimeFigureOut">
              <a:rPr lang="en-US" kern="1200" smtClean="0">
                <a:solidFill>
                  <a:srgbClr val="E7DEC9"/>
                </a:solidFill>
                <a:latin typeface="Tw Cen MT"/>
                <a:ea typeface="+mn-ea"/>
                <a:cs typeface="+mn-cs"/>
              </a:rPr>
              <a:pPr rtl="0"/>
              <a:t>6/18/2009</a:t>
            </a:fld>
            <a:endParaRPr lang="en-US" kern="1200">
              <a:solidFill>
                <a:srgbClr val="E7DEC9"/>
              </a:solidFill>
              <a:latin typeface="Tw Cen MT"/>
              <a:ea typeface="+mn-ea"/>
              <a:cs typeface="+mn-cs"/>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rtl="0"/>
            <a:endParaRPr lang="en-US" kern="1200">
              <a:solidFill>
                <a:srgbClr val="E7DEC9"/>
              </a:solidFill>
              <a:latin typeface="Tw Cen MT"/>
              <a:ea typeface="+mn-ea"/>
              <a:cs typeface="+mn-cs"/>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rtl="0"/>
            <a:fld id="{B6F15528-21DE-4FAA-801E-634DDDAF4B2B}" type="slidenum">
              <a:rPr lang="en-US" kern="1200" smtClean="0">
                <a:latin typeface="Tw Cen MT"/>
                <a:ea typeface="+mn-ea"/>
                <a:cs typeface="+mn-cs"/>
              </a:rPr>
              <a:pPr rtl="0"/>
              <a:t>‹#›</a:t>
            </a:fld>
            <a:endParaRPr lang="en-US" kern="1200">
              <a:latin typeface="Tw Cen MT"/>
              <a:ea typeface="+mn-ea"/>
              <a:cs typeface="+mn-cs"/>
            </a:endParaRP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endParaRPr lang="en-GB" dirty="0" smtClean="0"/>
          </a:p>
          <a:p>
            <a:r>
              <a:rPr lang="en-GB" dirty="0" smtClean="0"/>
              <a:t>Signs of </a:t>
            </a:r>
            <a:r>
              <a:rPr lang="en-GB" i="1" dirty="0" err="1" smtClean="0"/>
              <a:t>zuhur</a:t>
            </a:r>
            <a:endParaRPr lang="en-GB" i="1" dirty="0" smtClean="0"/>
          </a:p>
        </p:txBody>
      </p:sp>
      <p:sp>
        <p:nvSpPr>
          <p:cNvPr id="2" name="Title 1"/>
          <p:cNvSpPr>
            <a:spLocks noGrp="1"/>
          </p:cNvSpPr>
          <p:nvPr>
            <p:ph type="ctrTitle"/>
          </p:nvPr>
        </p:nvSpPr>
        <p:spPr>
          <a:xfrm>
            <a:off x="685800" y="1600201"/>
            <a:ext cx="7772400" cy="2000250"/>
          </a:xfrm>
        </p:spPr>
        <p:txBody>
          <a:bodyPr>
            <a:normAutofit fontScale="90000"/>
          </a:bodyPr>
          <a:lstStyle/>
          <a:p>
            <a:r>
              <a:rPr lang="en-GB" dirty="0" smtClean="0"/>
              <a:t/>
            </a:r>
            <a:br>
              <a:rPr lang="en-GB" dirty="0" smtClean="0"/>
            </a:br>
            <a:r>
              <a:rPr lang="en-GB" dirty="0" smtClean="0"/>
              <a:t>'The Concept and the Person of Imam Mahdi (</a:t>
            </a:r>
            <a:r>
              <a:rPr lang="en-GB" dirty="0" err="1" smtClean="0"/>
              <a:t>a.s</a:t>
            </a:r>
            <a:r>
              <a:rPr lang="en-GB" dirty="0" smtClean="0"/>
              <a:t>.) in Islam'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Particular signs</a:t>
            </a:r>
            <a:endParaRPr lang="en-GB" dirty="0"/>
          </a:p>
        </p:txBody>
      </p:sp>
      <p:sp>
        <p:nvSpPr>
          <p:cNvPr id="3" name="Content Placeholder 2"/>
          <p:cNvSpPr>
            <a:spLocks noGrp="1"/>
          </p:cNvSpPr>
          <p:nvPr>
            <p:ph sz="quarter" idx="1"/>
          </p:nvPr>
        </p:nvSpPr>
        <p:spPr/>
        <p:txBody>
          <a:bodyPr/>
          <a:lstStyle/>
          <a:p>
            <a:pPr>
              <a:buNone/>
            </a:pPr>
            <a:r>
              <a:rPr lang="en-GB" dirty="0" smtClean="0"/>
              <a:t>There are, however, some particular signs about which numerous traditions have reached us. </a:t>
            </a:r>
          </a:p>
          <a:p>
            <a:pPr>
              <a:buNone/>
            </a:pPr>
            <a:endParaRPr lang="en-GB" dirty="0" smtClean="0"/>
          </a:p>
          <a:p>
            <a:pPr>
              <a:buNone/>
            </a:pPr>
            <a:r>
              <a:rPr lang="en-GB" dirty="0" smtClean="0"/>
              <a:t>The particular signs are also divided into two types.</a:t>
            </a:r>
          </a:p>
          <a:p>
            <a:pPr>
              <a:buNone/>
            </a:pPr>
            <a:endParaRPr lang="en-GB" dirty="0" smtClean="0"/>
          </a:p>
          <a:p>
            <a:pPr>
              <a:buNone/>
            </a:pPr>
            <a:r>
              <a:rPr lang="en-GB" dirty="0" smtClean="0"/>
              <a:t>1- the definitive (</a:t>
            </a:r>
            <a:r>
              <a:rPr lang="en-GB" i="1" dirty="0" err="1" smtClean="0"/>
              <a:t>mahtum</a:t>
            </a:r>
            <a:r>
              <a:rPr lang="en-GB" dirty="0" smtClean="0"/>
              <a:t>, </a:t>
            </a:r>
            <a:r>
              <a:rPr lang="ar-SA" dirty="0" smtClean="0"/>
              <a:t>محتوم</a:t>
            </a:r>
            <a:r>
              <a:rPr lang="en-GB" dirty="0" smtClean="0"/>
              <a:t>) signs</a:t>
            </a:r>
          </a:p>
          <a:p>
            <a:pPr>
              <a:buNone/>
            </a:pPr>
            <a:r>
              <a:rPr lang="en-GB" dirty="0" smtClean="0"/>
              <a:t>2- the tentative (</a:t>
            </a:r>
            <a:r>
              <a:rPr lang="en-GB" i="1" dirty="0" err="1" smtClean="0"/>
              <a:t>mawquf</a:t>
            </a:r>
            <a:r>
              <a:rPr lang="en-GB" dirty="0" smtClean="0"/>
              <a:t>, </a:t>
            </a:r>
            <a:r>
              <a:rPr lang="ar-SA" dirty="0" smtClean="0"/>
              <a:t>موقوف</a:t>
            </a:r>
            <a:r>
              <a:rPr lang="en-GB" dirty="0" smtClean="0"/>
              <a:t>) signs.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definitive signs</a:t>
            </a:r>
            <a:endParaRPr lang="en-GB" dirty="0"/>
          </a:p>
        </p:txBody>
      </p:sp>
      <p:sp>
        <p:nvSpPr>
          <p:cNvPr id="3" name="Content Placeholder 2"/>
          <p:cNvSpPr>
            <a:spLocks noGrp="1"/>
          </p:cNvSpPr>
          <p:nvPr>
            <p:ph sz="quarter" idx="1"/>
          </p:nvPr>
        </p:nvSpPr>
        <p:spPr/>
        <p:txBody>
          <a:bodyPr/>
          <a:lstStyle/>
          <a:p>
            <a:pPr>
              <a:buNone/>
            </a:pPr>
            <a:r>
              <a:rPr lang="en-GB" dirty="0" smtClean="0"/>
              <a:t>The definitive signs are five as mentioned in many traditions:</a:t>
            </a:r>
          </a:p>
          <a:p>
            <a:pPr>
              <a:buNone/>
            </a:pPr>
            <a:endParaRPr lang="en-GB" dirty="0" smtClean="0"/>
          </a:p>
          <a:p>
            <a:pPr>
              <a:buNone/>
            </a:pPr>
            <a:r>
              <a:rPr lang="en-GB" dirty="0" smtClean="0"/>
              <a:t>1- the advent of </a:t>
            </a:r>
            <a:r>
              <a:rPr lang="en-GB" dirty="0" err="1" smtClean="0"/>
              <a:t>Sufyani</a:t>
            </a:r>
            <a:endParaRPr lang="en-GB" dirty="0" smtClean="0"/>
          </a:p>
          <a:p>
            <a:pPr>
              <a:buNone/>
            </a:pPr>
            <a:r>
              <a:rPr lang="en-GB" dirty="0" smtClean="0"/>
              <a:t>2- the advent of Yamani</a:t>
            </a:r>
          </a:p>
          <a:p>
            <a:pPr>
              <a:buNone/>
            </a:pPr>
            <a:r>
              <a:rPr lang="en-GB" dirty="0" smtClean="0"/>
              <a:t>3- </a:t>
            </a:r>
            <a:r>
              <a:rPr lang="en-GB" dirty="0" smtClean="0"/>
              <a:t>the murder of the pure soul</a:t>
            </a:r>
          </a:p>
          <a:p>
            <a:pPr>
              <a:buNone/>
            </a:pPr>
            <a:r>
              <a:rPr lang="en-GB" dirty="0" smtClean="0"/>
              <a:t>4</a:t>
            </a:r>
            <a:r>
              <a:rPr lang="en-GB" dirty="0" smtClean="0"/>
              <a:t>- the heavenly cry</a:t>
            </a:r>
          </a:p>
          <a:p>
            <a:pPr>
              <a:buNone/>
            </a:pPr>
            <a:r>
              <a:rPr lang="en-GB" dirty="0" smtClean="0"/>
              <a:t>5- sinking into the earth in </a:t>
            </a:r>
            <a:r>
              <a:rPr lang="en-GB" dirty="0" err="1" smtClean="0"/>
              <a:t>Bayda</a:t>
            </a:r>
            <a:r>
              <a:rPr lang="en-GB" dirty="0" smtClean="0"/>
              <a:t>’</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a:t>
            </a:r>
            <a:r>
              <a:rPr lang="en-GB" dirty="0" smtClean="0"/>
              <a:t>advent of </a:t>
            </a:r>
            <a:r>
              <a:rPr lang="en-GB" dirty="0" err="1" smtClean="0"/>
              <a:t>Sufyani</a:t>
            </a:r>
            <a:r>
              <a:rPr lang="en-GB" dirty="0" smtClean="0"/>
              <a:t/>
            </a:r>
            <a:br>
              <a:rPr lang="en-GB" dirty="0" smtClean="0"/>
            </a:br>
            <a:endParaRPr lang="en-GB" dirty="0"/>
          </a:p>
        </p:txBody>
      </p:sp>
      <p:sp>
        <p:nvSpPr>
          <p:cNvPr id="3" name="Content Placeholder 2"/>
          <p:cNvSpPr>
            <a:spLocks noGrp="1"/>
          </p:cNvSpPr>
          <p:nvPr>
            <p:ph sz="quarter" idx="1"/>
          </p:nvPr>
        </p:nvSpPr>
        <p:spPr/>
        <p:txBody>
          <a:bodyPr>
            <a:normAutofit fontScale="77500" lnSpcReduction="20000"/>
          </a:bodyPr>
          <a:lstStyle/>
          <a:p>
            <a:pPr>
              <a:buNone/>
            </a:pPr>
            <a:r>
              <a:rPr lang="en-GB" dirty="0" smtClean="0"/>
              <a:t>1- the advent of </a:t>
            </a:r>
            <a:r>
              <a:rPr lang="en-GB" dirty="0" err="1" smtClean="0"/>
              <a:t>Sufyani</a:t>
            </a:r>
            <a:endParaRPr lang="en-GB" dirty="0" smtClean="0"/>
          </a:p>
          <a:p>
            <a:pPr algn="r" rtl="1">
              <a:buNone/>
            </a:pPr>
            <a:r>
              <a:rPr lang="ar-SA" dirty="0" smtClean="0"/>
              <a:t>ان امر القائم حتم من الله و امر السفيانى حتم من الله و لا يكون قائم الا </a:t>
            </a:r>
            <a:r>
              <a:rPr lang="ar-SA" dirty="0" smtClean="0"/>
              <a:t>بسفيانى</a:t>
            </a:r>
            <a:r>
              <a:rPr lang="en-GB" dirty="0" smtClean="0"/>
              <a:t> </a:t>
            </a:r>
            <a:r>
              <a:rPr lang="ar-SA" dirty="0" smtClean="0"/>
              <a:t> </a:t>
            </a:r>
            <a:r>
              <a:rPr lang="ar-SA" dirty="0" smtClean="0"/>
              <a:t>(امام السجاد </a:t>
            </a:r>
            <a:r>
              <a:rPr lang="ar-SA" sz="2100" dirty="0" smtClean="0"/>
              <a:t>(ع)</a:t>
            </a:r>
            <a:r>
              <a:rPr lang="ar-SA" sz="2100" dirty="0" smtClean="0"/>
              <a:t> بحارالانوار، ج 182/206</a:t>
            </a:r>
            <a:r>
              <a:rPr lang="ar-SA" dirty="0" smtClean="0"/>
              <a:t>)</a:t>
            </a:r>
            <a:endParaRPr lang="en-GB" sz="2300" dirty="0" smtClean="0"/>
          </a:p>
          <a:p>
            <a:pPr algn="l">
              <a:buNone/>
            </a:pPr>
            <a:r>
              <a:rPr lang="en-GB" dirty="0" smtClean="0"/>
              <a:t>Who is </a:t>
            </a:r>
            <a:r>
              <a:rPr lang="en-GB" dirty="0" err="1" smtClean="0"/>
              <a:t>Sufyani</a:t>
            </a:r>
            <a:r>
              <a:rPr lang="en-GB" dirty="0" smtClean="0"/>
              <a:t>?</a:t>
            </a:r>
          </a:p>
          <a:p>
            <a:pPr>
              <a:lnSpc>
                <a:spcPct val="110000"/>
              </a:lnSpc>
              <a:buNone/>
            </a:pPr>
            <a:r>
              <a:rPr lang="en-GB" dirty="0" smtClean="0"/>
              <a:t>A man from the descendents of Abu </a:t>
            </a:r>
            <a:r>
              <a:rPr lang="en-GB" dirty="0" err="1" smtClean="0"/>
              <a:t>Sufyan</a:t>
            </a:r>
            <a:r>
              <a:rPr lang="en-GB" dirty="0" smtClean="0"/>
              <a:t> (or with characteristics of Abu </a:t>
            </a:r>
            <a:r>
              <a:rPr lang="en-GB" dirty="0" err="1" smtClean="0"/>
              <a:t>Sufyan</a:t>
            </a:r>
            <a:r>
              <a:rPr lang="en-GB" dirty="0" smtClean="0"/>
              <a:t>) will emerge in Syria. </a:t>
            </a:r>
          </a:p>
          <a:p>
            <a:pPr>
              <a:lnSpc>
                <a:spcPct val="110000"/>
              </a:lnSpc>
              <a:buNone/>
            </a:pPr>
            <a:r>
              <a:rPr lang="en-GB" dirty="0" smtClean="0"/>
              <a:t>He is a bigot Muslim who due to his extremist slogans can attract many Muslims and conquer Syria, Palestine, Jordan and Iraq.</a:t>
            </a:r>
          </a:p>
          <a:p>
            <a:pPr>
              <a:lnSpc>
                <a:spcPct val="110000"/>
              </a:lnSpc>
              <a:buNone/>
            </a:pPr>
            <a:r>
              <a:rPr lang="en-GB" dirty="0" smtClean="0"/>
              <a:t>He massacres the </a:t>
            </a:r>
            <a:r>
              <a:rPr lang="en-GB" dirty="0" err="1" smtClean="0"/>
              <a:t>Shia</a:t>
            </a:r>
            <a:r>
              <a:rPr lang="en-GB" dirty="0" smtClean="0"/>
              <a:t> in </a:t>
            </a:r>
            <a:r>
              <a:rPr lang="en-GB" dirty="0" err="1" smtClean="0"/>
              <a:t>Kufa</a:t>
            </a:r>
            <a:r>
              <a:rPr lang="en-GB" dirty="0" smtClean="0"/>
              <a:t> and Najaf and would set prise for their heads. </a:t>
            </a:r>
          </a:p>
          <a:p>
            <a:pPr>
              <a:lnSpc>
                <a:spcPct val="110000"/>
              </a:lnSpc>
              <a:buNone/>
            </a:pPr>
            <a:r>
              <a:rPr lang="en-GB" dirty="0" smtClean="0"/>
              <a:t>Although he has an evil heart, his tongue is always busy with </a:t>
            </a:r>
            <a:r>
              <a:rPr lang="en-GB" i="1" dirty="0" err="1" smtClean="0"/>
              <a:t>dhikr</a:t>
            </a:r>
            <a:endParaRPr lang="en-GB"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advent of </a:t>
            </a:r>
            <a:r>
              <a:rPr lang="en-GB" dirty="0" err="1" smtClean="0"/>
              <a:t>Sufyani</a:t>
            </a:r>
            <a:r>
              <a:rPr lang="en-GB" dirty="0" smtClean="0"/>
              <a:t/>
            </a:r>
            <a:br>
              <a:rPr lang="en-GB" dirty="0" smtClean="0"/>
            </a:br>
            <a:endParaRPr lang="en-GB" dirty="0"/>
          </a:p>
        </p:txBody>
      </p:sp>
      <p:sp>
        <p:nvSpPr>
          <p:cNvPr id="3" name="Content Placeholder 2"/>
          <p:cNvSpPr>
            <a:spLocks noGrp="1"/>
          </p:cNvSpPr>
          <p:nvPr>
            <p:ph sz="quarter" idx="1"/>
          </p:nvPr>
        </p:nvSpPr>
        <p:spPr>
          <a:xfrm>
            <a:off x="612648" y="1600200"/>
            <a:ext cx="8153400" cy="5029200"/>
          </a:xfrm>
        </p:spPr>
        <p:txBody>
          <a:bodyPr>
            <a:normAutofit fontScale="85000" lnSpcReduction="20000"/>
          </a:bodyPr>
          <a:lstStyle/>
          <a:p>
            <a:pPr algn="l">
              <a:buNone/>
            </a:pPr>
            <a:r>
              <a:rPr lang="en-GB" dirty="0" err="1" smtClean="0"/>
              <a:t>Sufyani</a:t>
            </a:r>
            <a:r>
              <a:rPr lang="en-GB" dirty="0" smtClean="0"/>
              <a:t> symbolises the type of Islam which has always been in opposition with the true Islam.</a:t>
            </a:r>
          </a:p>
          <a:p>
            <a:pPr algn="l">
              <a:buNone/>
            </a:pPr>
            <a:endParaRPr lang="en-GB" dirty="0" smtClean="0"/>
          </a:p>
          <a:p>
            <a:pPr algn="l">
              <a:buNone/>
            </a:pPr>
            <a:r>
              <a:rPr lang="en-GB" dirty="0" smtClean="0"/>
              <a:t>Imam al-</a:t>
            </a:r>
            <a:r>
              <a:rPr lang="en-GB" dirty="0" err="1" smtClean="0"/>
              <a:t>Sadiq</a:t>
            </a:r>
            <a:r>
              <a:rPr lang="en-GB" dirty="0" smtClean="0"/>
              <a:t> is reported to have said,</a:t>
            </a:r>
          </a:p>
          <a:p>
            <a:pPr algn="l">
              <a:buNone/>
            </a:pPr>
            <a:endParaRPr lang="en-GB" dirty="0" smtClean="0"/>
          </a:p>
          <a:p>
            <a:pPr algn="r" rtl="1">
              <a:buNone/>
            </a:pPr>
            <a:r>
              <a:rPr lang="ar-SA" dirty="0" smtClean="0"/>
              <a:t>انا </a:t>
            </a:r>
            <a:r>
              <a:rPr lang="ar-SA" dirty="0" smtClean="0"/>
              <a:t>و آل ابى سفيان بيتين ، تعادينا فى الله ، </a:t>
            </a:r>
            <a:r>
              <a:rPr lang="ar-SA" dirty="0" smtClean="0"/>
              <a:t>قلنا </a:t>
            </a:r>
            <a:r>
              <a:rPr lang="ar-SA" dirty="0" smtClean="0"/>
              <a:t>صدق الله ، و قالوا كذب الله ، قاتل ابوسفيان رسول الله (ص ) و قاتل معاويه على بن ابى طالب (ع ) و قاتل يزيد بن معاويه الحسين بن على (ع )، والسفيانى يقاتل القائم (ع </a:t>
            </a:r>
            <a:r>
              <a:rPr lang="ar-SA" dirty="0" smtClean="0"/>
              <a:t>).</a:t>
            </a:r>
            <a:endParaRPr lang="en-GB" dirty="0" smtClean="0"/>
          </a:p>
          <a:p>
            <a:pPr algn="r" rtl="1">
              <a:buNone/>
            </a:pPr>
            <a:endParaRPr lang="en-GB" dirty="0" smtClean="0"/>
          </a:p>
          <a:p>
            <a:pPr algn="l">
              <a:buNone/>
            </a:pPr>
            <a:r>
              <a:rPr lang="en-GB" dirty="0" smtClean="0"/>
              <a:t>We and </a:t>
            </a:r>
            <a:r>
              <a:rPr lang="en-GB" dirty="0" err="1" smtClean="0"/>
              <a:t>Aal</a:t>
            </a:r>
            <a:r>
              <a:rPr lang="en-GB" dirty="0" smtClean="0"/>
              <a:t> </a:t>
            </a:r>
            <a:r>
              <a:rPr lang="en-GB" dirty="0" err="1" smtClean="0"/>
              <a:t>Abi</a:t>
            </a:r>
            <a:r>
              <a:rPr lang="en-GB" dirty="0" smtClean="0"/>
              <a:t> </a:t>
            </a:r>
            <a:r>
              <a:rPr lang="en-GB" dirty="0" err="1" smtClean="0"/>
              <a:t>Sufyan</a:t>
            </a:r>
            <a:r>
              <a:rPr lang="en-GB" dirty="0" smtClean="0"/>
              <a:t> turned enemies because of God</a:t>
            </a:r>
            <a:r>
              <a:rPr lang="en-GB" dirty="0" smtClean="0"/>
              <a:t>.</a:t>
            </a:r>
            <a:r>
              <a:rPr lang="en-GB" dirty="0" smtClean="0"/>
              <a:t> We said, God said the truth</a:t>
            </a:r>
            <a:r>
              <a:rPr lang="en-GB" dirty="0" smtClean="0"/>
              <a:t>;</a:t>
            </a:r>
            <a:r>
              <a:rPr lang="en-GB" dirty="0" smtClean="0"/>
              <a:t> they said God lied. Abu </a:t>
            </a:r>
            <a:r>
              <a:rPr lang="en-GB" dirty="0" err="1" smtClean="0"/>
              <a:t>Sufyan</a:t>
            </a:r>
            <a:r>
              <a:rPr lang="en-GB" dirty="0" smtClean="0"/>
              <a:t> fought against the Prophet (s), </a:t>
            </a:r>
            <a:r>
              <a:rPr lang="en-GB" dirty="0" err="1" smtClean="0"/>
              <a:t>Mu’awiyah</a:t>
            </a:r>
            <a:r>
              <a:rPr lang="en-GB" dirty="0" smtClean="0"/>
              <a:t> fought against Ali (a), </a:t>
            </a:r>
            <a:r>
              <a:rPr lang="en-GB" dirty="0" err="1" smtClean="0"/>
              <a:t>Yazid</a:t>
            </a:r>
            <a:r>
              <a:rPr lang="en-GB" dirty="0" smtClean="0"/>
              <a:t> son of </a:t>
            </a:r>
            <a:r>
              <a:rPr lang="en-GB" dirty="0" err="1" smtClean="0"/>
              <a:t>Mu’awiyah</a:t>
            </a:r>
            <a:r>
              <a:rPr lang="en-GB" dirty="0" smtClean="0"/>
              <a:t> fought against Husain (a), and </a:t>
            </a:r>
            <a:r>
              <a:rPr lang="en-GB" dirty="0" err="1" smtClean="0"/>
              <a:t>Sufyani</a:t>
            </a:r>
            <a:r>
              <a:rPr lang="en-GB" dirty="0" smtClean="0"/>
              <a:t> will fight against the </a:t>
            </a:r>
            <a:r>
              <a:rPr lang="en-GB" dirty="0" err="1" smtClean="0"/>
              <a:t>Qa’im</a:t>
            </a:r>
            <a:r>
              <a:rPr lang="en-GB" dirty="0" smtClean="0"/>
              <a:t>. </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a:t>
            </a:r>
            <a:r>
              <a:rPr lang="en-GB" dirty="0" smtClean="0"/>
              <a:t>he </a:t>
            </a:r>
            <a:r>
              <a:rPr lang="en-GB" dirty="0" smtClean="0"/>
              <a:t>advent of Yamani</a:t>
            </a:r>
            <a:br>
              <a:rPr lang="en-GB" dirty="0" smtClean="0"/>
            </a:br>
            <a:endParaRPr lang="en-GB" dirty="0"/>
          </a:p>
        </p:txBody>
      </p:sp>
      <p:sp>
        <p:nvSpPr>
          <p:cNvPr id="3" name="Content Placeholder 2"/>
          <p:cNvSpPr>
            <a:spLocks noGrp="1"/>
          </p:cNvSpPr>
          <p:nvPr>
            <p:ph sz="quarter" idx="1"/>
          </p:nvPr>
        </p:nvSpPr>
        <p:spPr>
          <a:xfrm>
            <a:off x="612648" y="1600200"/>
            <a:ext cx="8153400" cy="5257800"/>
          </a:xfrm>
        </p:spPr>
        <p:txBody>
          <a:bodyPr>
            <a:normAutofit fontScale="70000" lnSpcReduction="20000"/>
          </a:bodyPr>
          <a:lstStyle/>
          <a:p>
            <a:pPr>
              <a:buNone/>
            </a:pPr>
            <a:r>
              <a:rPr lang="en-GB" dirty="0" smtClean="0"/>
              <a:t>2- the advent of </a:t>
            </a:r>
            <a:r>
              <a:rPr lang="en-GB" dirty="0" smtClean="0"/>
              <a:t>Yamani</a:t>
            </a:r>
          </a:p>
          <a:p>
            <a:pPr>
              <a:buNone/>
            </a:pPr>
            <a:endParaRPr lang="en-GB" dirty="0" smtClean="0"/>
          </a:p>
          <a:p>
            <a:pPr>
              <a:buNone/>
            </a:pPr>
            <a:r>
              <a:rPr lang="en-GB" dirty="0" smtClean="0"/>
              <a:t>The five definitive signs are the signs which happen immediately before the advent of </a:t>
            </a:r>
            <a:r>
              <a:rPr lang="en-GB" dirty="0" err="1" smtClean="0"/>
              <a:t>Mahdi</a:t>
            </a:r>
            <a:r>
              <a:rPr lang="en-GB" dirty="0" smtClean="0"/>
              <a:t> (a). </a:t>
            </a:r>
          </a:p>
          <a:p>
            <a:pPr>
              <a:buNone/>
            </a:pPr>
            <a:endParaRPr lang="en-GB" dirty="0" smtClean="0"/>
          </a:p>
          <a:p>
            <a:pPr>
              <a:buNone/>
            </a:pPr>
            <a:r>
              <a:rPr lang="en-GB" dirty="0" smtClean="0"/>
              <a:t>Therefore the advent of a man from Yemen would take place simultaneously with the advent of </a:t>
            </a:r>
            <a:r>
              <a:rPr lang="en-GB" dirty="0" err="1" smtClean="0"/>
              <a:t>Sufyani</a:t>
            </a:r>
            <a:r>
              <a:rPr lang="en-GB" dirty="0" smtClean="0"/>
              <a:t>. </a:t>
            </a:r>
          </a:p>
          <a:p>
            <a:pPr>
              <a:buNone/>
            </a:pPr>
            <a:endParaRPr lang="en-GB" dirty="0" smtClean="0"/>
          </a:p>
          <a:p>
            <a:pPr>
              <a:buNone/>
            </a:pPr>
            <a:r>
              <a:rPr lang="en-GB" dirty="0" smtClean="0"/>
              <a:t>Imam al-</a:t>
            </a:r>
            <a:r>
              <a:rPr lang="en-GB" dirty="0" err="1" smtClean="0"/>
              <a:t>Sadiq</a:t>
            </a:r>
            <a:r>
              <a:rPr lang="en-GB" dirty="0" smtClean="0"/>
              <a:t> said: </a:t>
            </a:r>
            <a:endParaRPr lang="en-GB" dirty="0" smtClean="0"/>
          </a:p>
          <a:p>
            <a:pPr algn="r" rtl="1">
              <a:buNone/>
            </a:pPr>
            <a:r>
              <a:rPr lang="ar-SA" dirty="0" smtClean="0"/>
              <a:t>خروج الثلاثه ، الخراسانى و السفيانى و اليمانى فى سنه واحده فى شهر واحد، فى يوم واحد و ليس فيها رايه </a:t>
            </a:r>
            <a:r>
              <a:rPr lang="ar-SA" dirty="0" smtClean="0"/>
              <a:t>باهدى </a:t>
            </a:r>
            <a:r>
              <a:rPr lang="ar-SA" dirty="0" smtClean="0"/>
              <a:t>من رايه اليمانى يهدى الى </a:t>
            </a:r>
            <a:r>
              <a:rPr lang="ar-SA" dirty="0" smtClean="0"/>
              <a:t>الحق</a:t>
            </a:r>
            <a:r>
              <a:rPr lang="en-GB" dirty="0" smtClean="0"/>
              <a:t> </a:t>
            </a:r>
            <a:r>
              <a:rPr lang="ar-SA" dirty="0" smtClean="0"/>
              <a:t> </a:t>
            </a:r>
            <a:r>
              <a:rPr lang="ar-SA" sz="2300" dirty="0" smtClean="0"/>
              <a:t>(كتاب الغيبه، نعمانى</a:t>
            </a:r>
            <a:r>
              <a:rPr lang="fa-IR" sz="2300" dirty="0" smtClean="0"/>
              <a:t>،</a:t>
            </a:r>
            <a:r>
              <a:rPr lang="ar-SA" sz="2300" dirty="0" smtClean="0"/>
              <a:t>  ص 252</a:t>
            </a:r>
            <a:r>
              <a:rPr lang="ar-SA" sz="3200" dirty="0" smtClean="0"/>
              <a:t>)</a:t>
            </a:r>
            <a:r>
              <a:rPr lang="ar-SA" dirty="0" smtClean="0"/>
              <a:t/>
            </a:r>
            <a:br>
              <a:rPr lang="ar-SA" dirty="0" smtClean="0"/>
            </a:br>
            <a:endParaRPr lang="en-GB" dirty="0" smtClean="0"/>
          </a:p>
          <a:p>
            <a:pPr algn="l">
              <a:buNone/>
            </a:pPr>
            <a:r>
              <a:rPr lang="en-GB" dirty="0" smtClean="0"/>
              <a:t>The advent of the three, al-</a:t>
            </a:r>
            <a:r>
              <a:rPr lang="en-GB" dirty="0" err="1" smtClean="0"/>
              <a:t>Khorasani</a:t>
            </a:r>
            <a:r>
              <a:rPr lang="en-GB" dirty="0" smtClean="0"/>
              <a:t>, al-</a:t>
            </a:r>
            <a:r>
              <a:rPr lang="en-GB" dirty="0" err="1" smtClean="0"/>
              <a:t>Sufyani</a:t>
            </a:r>
            <a:r>
              <a:rPr lang="en-GB" dirty="0" smtClean="0"/>
              <a:t> and al-Yamani will take place in the same year, the same month and the same day. And there is no banner closer to guidance  than the banner of Yamani who leads to the truth. </a:t>
            </a:r>
          </a:p>
          <a:p>
            <a:pPr>
              <a:buNone/>
            </a:pPr>
            <a:endParaRPr lang="en-GB" dirty="0" smtClean="0"/>
          </a:p>
          <a:p>
            <a:pPr>
              <a:buNone/>
            </a:pPr>
            <a:endParaRPr lang="en-GB" dirty="0" smtClean="0"/>
          </a:p>
          <a:p>
            <a:pPr>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Murder of the pure soul</a:t>
            </a:r>
            <a:endParaRPr lang="en-GB" dirty="0"/>
          </a:p>
        </p:txBody>
      </p:sp>
      <p:sp>
        <p:nvSpPr>
          <p:cNvPr id="3" name="Content Placeholder 2"/>
          <p:cNvSpPr>
            <a:spLocks noGrp="1"/>
          </p:cNvSpPr>
          <p:nvPr>
            <p:ph sz="quarter" idx="1"/>
          </p:nvPr>
        </p:nvSpPr>
        <p:spPr/>
        <p:txBody>
          <a:bodyPr>
            <a:normAutofit fontScale="85000" lnSpcReduction="20000"/>
          </a:bodyPr>
          <a:lstStyle/>
          <a:p>
            <a:pPr>
              <a:buNone/>
            </a:pPr>
            <a:r>
              <a:rPr lang="en-GB" dirty="0" smtClean="0"/>
              <a:t>The time gap between the advent of these two and the Reappearance of the Imam would be between a year to15 months. </a:t>
            </a:r>
          </a:p>
          <a:p>
            <a:pPr>
              <a:buNone/>
            </a:pPr>
            <a:r>
              <a:rPr lang="en-GB" dirty="0" smtClean="0"/>
              <a:t>While the time between the murder of the pure soul and the advent of the Imam according to a tradition is only 15 days. </a:t>
            </a:r>
          </a:p>
          <a:p>
            <a:pPr>
              <a:buNone/>
            </a:pPr>
            <a:endParaRPr lang="en-GB" dirty="0" smtClean="0"/>
          </a:p>
          <a:p>
            <a:pPr>
              <a:buNone/>
            </a:pPr>
            <a:r>
              <a:rPr lang="en-GB" dirty="0" smtClean="0"/>
              <a:t>3- murder of the pure (al-</a:t>
            </a:r>
            <a:r>
              <a:rPr lang="en-GB" dirty="0" err="1" smtClean="0"/>
              <a:t>nafs</a:t>
            </a:r>
            <a:r>
              <a:rPr lang="en-GB" dirty="0" smtClean="0"/>
              <a:t> al-</a:t>
            </a:r>
            <a:r>
              <a:rPr lang="en-GB" dirty="0" err="1" smtClean="0"/>
              <a:t>zakiyyah</a:t>
            </a:r>
            <a:r>
              <a:rPr lang="en-GB" dirty="0" smtClean="0"/>
              <a:t>)</a:t>
            </a:r>
          </a:p>
          <a:p>
            <a:pPr>
              <a:buNone/>
            </a:pPr>
            <a:endParaRPr lang="en-GB" dirty="0" smtClean="0"/>
          </a:p>
          <a:p>
            <a:pPr>
              <a:buNone/>
            </a:pPr>
            <a:r>
              <a:rPr lang="en-GB" dirty="0" smtClean="0"/>
              <a:t>He is a pure hearted man from the progeny of Imam al-</a:t>
            </a:r>
            <a:r>
              <a:rPr lang="en-GB" dirty="0" err="1" smtClean="0"/>
              <a:t>Hasan</a:t>
            </a:r>
            <a:r>
              <a:rPr lang="en-GB" dirty="0" smtClean="0"/>
              <a:t> (a) who is also known as al-</a:t>
            </a:r>
            <a:r>
              <a:rPr lang="en-GB" dirty="0" err="1" smtClean="0"/>
              <a:t>Sayyed</a:t>
            </a:r>
            <a:r>
              <a:rPr lang="en-GB" dirty="0" smtClean="0"/>
              <a:t> al-</a:t>
            </a:r>
            <a:r>
              <a:rPr lang="en-GB" dirty="0" err="1" smtClean="0"/>
              <a:t>Hasani</a:t>
            </a:r>
            <a:r>
              <a:rPr lang="en-GB" dirty="0" smtClean="0"/>
              <a:t>. In the conflict between the two types of Islam he will be murdered in the.</a:t>
            </a:r>
            <a:r>
              <a:rPr lang="en-GB" i="1" dirty="0" smtClean="0"/>
              <a:t> </a:t>
            </a:r>
            <a:r>
              <a:rPr lang="en-GB" i="1" dirty="0" err="1" smtClean="0"/>
              <a:t>masjid</a:t>
            </a:r>
            <a:r>
              <a:rPr lang="en-GB" i="1" dirty="0" smtClean="0"/>
              <a:t> al-</a:t>
            </a:r>
            <a:r>
              <a:rPr lang="en-GB" i="1" dirty="0" err="1" smtClean="0"/>
              <a:t>haram</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heavenly cry</a:t>
            </a:r>
            <a:endParaRPr lang="en-GB" dirty="0"/>
          </a:p>
        </p:txBody>
      </p:sp>
      <p:sp>
        <p:nvSpPr>
          <p:cNvPr id="3" name="Content Placeholder 2"/>
          <p:cNvSpPr>
            <a:spLocks noGrp="1"/>
          </p:cNvSpPr>
          <p:nvPr>
            <p:ph sz="quarter" idx="1"/>
          </p:nvPr>
        </p:nvSpPr>
        <p:spPr/>
        <p:txBody>
          <a:bodyPr>
            <a:normAutofit fontScale="92500" lnSpcReduction="20000"/>
          </a:bodyPr>
          <a:lstStyle/>
          <a:p>
            <a:pPr>
              <a:buNone/>
            </a:pPr>
            <a:r>
              <a:rPr lang="en-GB" dirty="0" smtClean="0"/>
              <a:t>4- the heavenly </a:t>
            </a:r>
            <a:r>
              <a:rPr lang="en-GB" dirty="0" smtClean="0"/>
              <a:t>cry (</a:t>
            </a:r>
            <a:r>
              <a:rPr lang="en-GB" i="1" dirty="0" err="1" smtClean="0"/>
              <a:t>sayha</a:t>
            </a:r>
            <a:r>
              <a:rPr lang="en-GB" dirty="0" smtClean="0"/>
              <a:t>)</a:t>
            </a:r>
            <a:endParaRPr lang="en-GB" dirty="0" smtClean="0"/>
          </a:p>
          <a:p>
            <a:pPr>
              <a:buNone/>
            </a:pPr>
            <a:endParaRPr lang="en-GB" dirty="0" smtClean="0"/>
          </a:p>
          <a:p>
            <a:pPr>
              <a:buNone/>
            </a:pPr>
            <a:r>
              <a:rPr lang="en-GB" dirty="0" smtClean="0"/>
              <a:t>The quality and the characteristics of this cry is unknown. It is also recorded as </a:t>
            </a:r>
            <a:r>
              <a:rPr lang="en-GB" i="1" dirty="0" smtClean="0"/>
              <a:t>voice</a:t>
            </a:r>
            <a:r>
              <a:rPr lang="en-GB" dirty="0" smtClean="0"/>
              <a:t> (</a:t>
            </a:r>
            <a:r>
              <a:rPr lang="en-GB" i="1" dirty="0" err="1" smtClean="0"/>
              <a:t>sowt</a:t>
            </a:r>
            <a:r>
              <a:rPr lang="en-GB" dirty="0" smtClean="0"/>
              <a:t> </a:t>
            </a:r>
            <a:r>
              <a:rPr lang="ar-SA" dirty="0" smtClean="0"/>
              <a:t>صوت</a:t>
            </a:r>
            <a:r>
              <a:rPr lang="en-GB" dirty="0" smtClean="0"/>
              <a:t>) or </a:t>
            </a:r>
            <a:r>
              <a:rPr lang="en-GB" i="1" dirty="0" smtClean="0"/>
              <a:t>call (</a:t>
            </a:r>
            <a:r>
              <a:rPr lang="en-GB" i="1" dirty="0" err="1" smtClean="0"/>
              <a:t>nida</a:t>
            </a:r>
            <a:r>
              <a:rPr lang="en-GB" i="1" dirty="0" smtClean="0"/>
              <a:t>’ </a:t>
            </a:r>
            <a:r>
              <a:rPr lang="ar-SA" dirty="0" smtClean="0"/>
              <a:t>نداء</a:t>
            </a:r>
            <a:r>
              <a:rPr lang="en-GB" i="1" dirty="0" smtClean="0"/>
              <a:t>) </a:t>
            </a:r>
            <a:r>
              <a:rPr lang="en-GB" dirty="0" smtClean="0"/>
              <a:t>or the horrifying (</a:t>
            </a:r>
            <a:r>
              <a:rPr lang="en-GB" i="1" dirty="0" err="1" smtClean="0"/>
              <a:t>faz’a</a:t>
            </a:r>
            <a:r>
              <a:rPr lang="en-GB" dirty="0" smtClean="0"/>
              <a:t> </a:t>
            </a:r>
            <a:r>
              <a:rPr lang="ar-SA" dirty="0" smtClean="0"/>
              <a:t>فزعه</a:t>
            </a:r>
            <a:r>
              <a:rPr lang="en-GB" dirty="0" smtClean="0"/>
              <a:t>)</a:t>
            </a:r>
            <a:r>
              <a:rPr lang="en-GB" i="1" dirty="0" smtClean="0"/>
              <a:t> . </a:t>
            </a:r>
            <a:r>
              <a:rPr lang="en-GB" dirty="0" smtClean="0"/>
              <a:t>It is something which will be heard by all people when the time comes. </a:t>
            </a:r>
          </a:p>
          <a:p>
            <a:pPr>
              <a:buNone/>
            </a:pPr>
            <a:endParaRPr lang="en-GB" i="1" dirty="0" smtClean="0"/>
          </a:p>
          <a:p>
            <a:pPr algn="r" rtl="1">
              <a:buNone/>
            </a:pPr>
            <a:r>
              <a:rPr lang="ar-SA" dirty="0" smtClean="0"/>
              <a:t>قال الباقر (ع) ينادى </a:t>
            </a:r>
            <a:r>
              <a:rPr lang="ar-SA" dirty="0" smtClean="0"/>
              <a:t>مناد من السماء باسم القائم (ع ) فيسمع من بالمشرق و من </a:t>
            </a:r>
            <a:r>
              <a:rPr lang="ar-SA" dirty="0" smtClean="0"/>
              <a:t>بالمغرب </a:t>
            </a:r>
            <a:r>
              <a:rPr lang="ar-SA" dirty="0" smtClean="0"/>
              <a:t>لايبقى راقد الا استيقظ و لاقائم الا </a:t>
            </a:r>
            <a:r>
              <a:rPr lang="ar-SA" dirty="0" smtClean="0"/>
              <a:t>قعد </a:t>
            </a:r>
            <a:r>
              <a:rPr lang="ar-SA" dirty="0" smtClean="0"/>
              <a:t>و لاقاعد الاقام على رجليه فزعا من ذلك الصوت ، فرحم الله من اعتبر بذلك الصوت فاجاب </a:t>
            </a:r>
            <a:r>
              <a:rPr lang="ar-SA" sz="1900" dirty="0" smtClean="0"/>
              <a:t>(كتاب الغيبه، نعمانى /354)</a:t>
            </a:r>
            <a:endParaRPr lang="en-GB" sz="19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Sinking </a:t>
            </a:r>
            <a:r>
              <a:rPr lang="en-GB" dirty="0" smtClean="0"/>
              <a:t>into the earth in </a:t>
            </a:r>
            <a:r>
              <a:rPr lang="en-GB" dirty="0" err="1" smtClean="0"/>
              <a:t>Bayda</a:t>
            </a:r>
            <a:r>
              <a:rPr lang="en-GB" dirty="0" smtClean="0"/>
              <a:t>’</a:t>
            </a:r>
            <a:br>
              <a:rPr lang="en-GB" dirty="0" smtClean="0"/>
            </a:br>
            <a:endParaRPr lang="en-GB" dirty="0"/>
          </a:p>
        </p:txBody>
      </p:sp>
      <p:sp>
        <p:nvSpPr>
          <p:cNvPr id="3" name="Content Placeholder 2"/>
          <p:cNvSpPr>
            <a:spLocks noGrp="1"/>
          </p:cNvSpPr>
          <p:nvPr>
            <p:ph sz="quarter" idx="1"/>
          </p:nvPr>
        </p:nvSpPr>
        <p:spPr/>
        <p:txBody>
          <a:bodyPr>
            <a:normAutofit fontScale="77500" lnSpcReduction="20000"/>
          </a:bodyPr>
          <a:lstStyle/>
          <a:p>
            <a:pPr>
              <a:buNone/>
            </a:pPr>
            <a:r>
              <a:rPr lang="en-GB" dirty="0" smtClean="0"/>
              <a:t>5- sinking into the earth in </a:t>
            </a:r>
            <a:r>
              <a:rPr lang="en-GB" dirty="0" err="1" smtClean="0"/>
              <a:t>Bayda</a:t>
            </a:r>
            <a:r>
              <a:rPr lang="en-GB" dirty="0" smtClean="0"/>
              <a:t>’</a:t>
            </a:r>
          </a:p>
          <a:p>
            <a:pPr>
              <a:buNone/>
            </a:pPr>
            <a:endParaRPr lang="en-GB" dirty="0" smtClean="0"/>
          </a:p>
          <a:p>
            <a:pPr algn="r" rtl="1">
              <a:lnSpc>
                <a:spcPct val="120000"/>
              </a:lnSpc>
              <a:buNone/>
            </a:pPr>
            <a:r>
              <a:rPr lang="ar-SA" dirty="0" smtClean="0"/>
              <a:t>على (ع ) </a:t>
            </a:r>
            <a:r>
              <a:rPr lang="ar-SA" dirty="0" smtClean="0"/>
              <a:t>في تأويل </a:t>
            </a:r>
            <a:r>
              <a:rPr lang="fa-IR" dirty="0" smtClean="0"/>
              <a:t>«</a:t>
            </a:r>
            <a:r>
              <a:rPr lang="ar-SA" dirty="0" smtClean="0"/>
              <a:t>و </a:t>
            </a:r>
            <a:r>
              <a:rPr lang="ar-SA" dirty="0" smtClean="0"/>
              <a:t>لوترى </a:t>
            </a:r>
            <a:r>
              <a:rPr lang="ar-SA" dirty="0" smtClean="0"/>
              <a:t>اذ فزعوا فلا</a:t>
            </a:r>
            <a:r>
              <a:rPr lang="fa-IR" dirty="0" smtClean="0"/>
              <a:t> </a:t>
            </a:r>
            <a:r>
              <a:rPr lang="ar-SA" dirty="0" smtClean="0"/>
              <a:t>فوت </a:t>
            </a:r>
            <a:r>
              <a:rPr lang="ar-SA" dirty="0" smtClean="0"/>
              <a:t>و </a:t>
            </a:r>
            <a:r>
              <a:rPr lang="ar-SA" dirty="0" smtClean="0"/>
              <a:t>اخذ</a:t>
            </a:r>
            <a:r>
              <a:rPr lang="fa-IR" dirty="0" smtClean="0"/>
              <a:t>وا </a:t>
            </a:r>
            <a:r>
              <a:rPr lang="ar-SA" dirty="0" smtClean="0"/>
              <a:t>من </a:t>
            </a:r>
            <a:r>
              <a:rPr lang="ar-SA" dirty="0" smtClean="0"/>
              <a:t>كان </a:t>
            </a:r>
            <a:r>
              <a:rPr lang="ar-SA" dirty="0" smtClean="0"/>
              <a:t>قريب</a:t>
            </a:r>
            <a:r>
              <a:rPr lang="fa-IR" b="1" dirty="0" smtClean="0"/>
              <a:t>»</a:t>
            </a:r>
            <a:r>
              <a:rPr lang="ar-SA" sz="2200" dirty="0" smtClean="0"/>
              <a:t>34</a:t>
            </a:r>
            <a:r>
              <a:rPr lang="fa-IR" sz="2200" dirty="0" smtClean="0"/>
              <a:t>/51</a:t>
            </a:r>
          </a:p>
          <a:p>
            <a:pPr algn="l">
              <a:lnSpc>
                <a:spcPct val="120000"/>
              </a:lnSpc>
              <a:buNone/>
            </a:pPr>
            <a:r>
              <a:rPr lang="en-GB" sz="3100" dirty="0" smtClean="0"/>
              <a:t>Were you to see when they are stricken with terror [and left] without a escape and are seized from a close quarter.</a:t>
            </a:r>
            <a:endParaRPr lang="fa-IR" sz="3100" dirty="0" smtClean="0"/>
          </a:p>
          <a:p>
            <a:pPr algn="r" rtl="1">
              <a:lnSpc>
                <a:spcPct val="120000"/>
              </a:lnSpc>
              <a:buNone/>
            </a:pPr>
            <a:r>
              <a:rPr lang="ar-SA" dirty="0" smtClean="0"/>
              <a:t/>
            </a:r>
            <a:br>
              <a:rPr lang="ar-SA" dirty="0" smtClean="0"/>
            </a:br>
            <a:r>
              <a:rPr lang="ar-SA" b="1" dirty="0" smtClean="0"/>
              <a:t>((</a:t>
            </a:r>
            <a:r>
              <a:rPr lang="ar-SA" dirty="0" smtClean="0"/>
              <a:t> قبيل قائمنا المهدى يخرج السفيانى .... و ياتى المدينه جيشه حتى اذا انتهى الى البيداء خسف الله </a:t>
            </a:r>
            <a:r>
              <a:rPr lang="ar-SA" dirty="0" smtClean="0"/>
              <a:t> به</a:t>
            </a:r>
            <a:endParaRPr lang="en-GB" dirty="0" smtClean="0"/>
          </a:p>
          <a:p>
            <a:pPr>
              <a:lnSpc>
                <a:spcPct val="120000"/>
              </a:lnSpc>
              <a:buNone/>
            </a:pPr>
            <a:r>
              <a:rPr lang="en-GB" dirty="0" smtClean="0"/>
              <a:t>Jus before our </a:t>
            </a:r>
            <a:r>
              <a:rPr lang="en-GB" dirty="0" err="1" smtClean="0"/>
              <a:t>Qa’im</a:t>
            </a:r>
            <a:r>
              <a:rPr lang="en-GB" dirty="0" smtClean="0"/>
              <a:t> al-</a:t>
            </a:r>
            <a:r>
              <a:rPr lang="en-GB" dirty="0" err="1" smtClean="0"/>
              <a:t>Mahdi</a:t>
            </a:r>
            <a:r>
              <a:rPr lang="en-GB" dirty="0" smtClean="0"/>
              <a:t>  emerges the </a:t>
            </a:r>
            <a:r>
              <a:rPr lang="en-GB" dirty="0" err="1" smtClean="0"/>
              <a:t>Sufyani</a:t>
            </a:r>
            <a:r>
              <a:rPr lang="en-GB" dirty="0" smtClean="0"/>
              <a:t> </a:t>
            </a:r>
            <a:r>
              <a:rPr lang="en-GB" dirty="0" smtClean="0"/>
              <a:t>... Then he moves his army to Medina  until when he arrives at al-</a:t>
            </a:r>
            <a:r>
              <a:rPr lang="en-GB" dirty="0" err="1" smtClean="0"/>
              <a:t>Bayda</a:t>
            </a:r>
            <a:r>
              <a:rPr lang="en-GB" dirty="0" smtClean="0"/>
              <a:t>’, Allah will make the earth to swallow him. </a:t>
            </a:r>
          </a:p>
          <a:p>
            <a:pPr algn="r" rtl="1">
              <a:lnSpc>
                <a:spcPct val="120000"/>
              </a:lnSpc>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Sinking into the earth in </a:t>
            </a:r>
            <a:r>
              <a:rPr lang="en-GB" dirty="0" err="1" smtClean="0"/>
              <a:t>Bayda</a:t>
            </a:r>
            <a:r>
              <a:rPr lang="en-GB" dirty="0" smtClean="0"/>
              <a:t>’</a:t>
            </a:r>
            <a:endParaRPr lang="en-GB" dirty="0"/>
          </a:p>
        </p:txBody>
      </p:sp>
      <p:sp>
        <p:nvSpPr>
          <p:cNvPr id="3" name="Content Placeholder 2"/>
          <p:cNvSpPr>
            <a:spLocks noGrp="1"/>
          </p:cNvSpPr>
          <p:nvPr>
            <p:ph sz="quarter" idx="1"/>
          </p:nvPr>
        </p:nvSpPr>
        <p:spPr/>
        <p:txBody>
          <a:bodyPr>
            <a:normAutofit fontScale="92500" lnSpcReduction="10000"/>
          </a:bodyPr>
          <a:lstStyle/>
          <a:p>
            <a:pPr algn="r" rtl="1">
              <a:buNone/>
            </a:pPr>
            <a:r>
              <a:rPr lang="ar-SA" dirty="0" smtClean="0"/>
              <a:t>و يخرج رجل من اهل بيتى فى الحرم فيبلغ السفيانى ، فيبعث اليه جندا من جنده فيهزمهم فيسير اليه السفيانى بمن معه ، حتى </a:t>
            </a:r>
            <a:r>
              <a:rPr lang="ar-SA" dirty="0" smtClean="0"/>
              <a:t>اذا</a:t>
            </a:r>
            <a:r>
              <a:rPr lang="en-GB" dirty="0" smtClean="0"/>
              <a:t> </a:t>
            </a:r>
            <a:r>
              <a:rPr lang="ar-SA" dirty="0" smtClean="0"/>
              <a:t>جاوزوا </a:t>
            </a:r>
            <a:r>
              <a:rPr lang="ar-SA" dirty="0" smtClean="0"/>
              <a:t>بيداء من الارض ، خسف بهم ، فلاينجوا منهم الا المخبر عنهم </a:t>
            </a:r>
            <a:endParaRPr lang="en-GB" dirty="0" smtClean="0"/>
          </a:p>
          <a:p>
            <a:pPr algn="r" rtl="1">
              <a:buNone/>
            </a:pPr>
            <a:endParaRPr lang="en-GB" dirty="0" smtClean="0"/>
          </a:p>
          <a:p>
            <a:pPr algn="l">
              <a:buNone/>
            </a:pPr>
            <a:r>
              <a:rPr lang="en-GB" dirty="0" smtClean="0"/>
              <a:t>He also said, </a:t>
            </a:r>
          </a:p>
          <a:p>
            <a:pPr algn="l">
              <a:buNone/>
            </a:pPr>
            <a:r>
              <a:rPr lang="en-GB" dirty="0" smtClean="0"/>
              <a:t>And a man from my </a:t>
            </a:r>
            <a:r>
              <a:rPr lang="en-GB" dirty="0" err="1" smtClean="0"/>
              <a:t>Ahl</a:t>
            </a:r>
            <a:r>
              <a:rPr lang="en-GB" dirty="0" smtClean="0"/>
              <a:t> al-</a:t>
            </a:r>
            <a:r>
              <a:rPr lang="en-GB" dirty="0" err="1" smtClean="0"/>
              <a:t>Bayt</a:t>
            </a:r>
            <a:r>
              <a:rPr lang="en-GB" dirty="0" smtClean="0"/>
              <a:t> will emerge in the </a:t>
            </a:r>
            <a:r>
              <a:rPr lang="en-GB" i="1" dirty="0" err="1" smtClean="0"/>
              <a:t>haram</a:t>
            </a:r>
            <a:r>
              <a:rPr lang="en-GB" i="1" dirty="0" smtClean="0"/>
              <a:t>, </a:t>
            </a:r>
            <a:r>
              <a:rPr lang="en-GB" dirty="0" smtClean="0"/>
              <a:t>and his news will </a:t>
            </a:r>
            <a:r>
              <a:rPr lang="en-GB" dirty="0" err="1" smtClean="0"/>
              <a:t>reache</a:t>
            </a:r>
            <a:r>
              <a:rPr lang="en-GB" dirty="0" smtClean="0"/>
              <a:t> the </a:t>
            </a:r>
            <a:r>
              <a:rPr lang="en-GB" dirty="0" err="1" smtClean="0"/>
              <a:t>Sufyani</a:t>
            </a:r>
            <a:r>
              <a:rPr lang="en-GB" dirty="0" smtClean="0"/>
              <a:t>. He will </a:t>
            </a:r>
            <a:r>
              <a:rPr lang="en-GB" dirty="0" err="1" smtClean="0"/>
              <a:t>dispatche</a:t>
            </a:r>
            <a:r>
              <a:rPr lang="en-GB" dirty="0" smtClean="0"/>
              <a:t> an army to fight him but he would defeat them. So </a:t>
            </a:r>
            <a:r>
              <a:rPr lang="en-GB" dirty="0" err="1" smtClean="0"/>
              <a:t>Sufyani</a:t>
            </a:r>
            <a:r>
              <a:rPr lang="en-GB" dirty="0" smtClean="0"/>
              <a:t> will move with all his army and as they pass al-</a:t>
            </a:r>
            <a:r>
              <a:rPr lang="en-GB" dirty="0" err="1" smtClean="0"/>
              <a:t>Bayda</a:t>
            </a:r>
            <a:r>
              <a:rPr lang="en-GB" dirty="0" smtClean="0"/>
              <a:t>’ the earth will swallow them</a:t>
            </a:r>
            <a:r>
              <a:rPr lang="en-GB" dirty="0" smtClean="0"/>
              <a:t>;</a:t>
            </a:r>
            <a:r>
              <a:rPr lang="en-GB" dirty="0" smtClean="0"/>
              <a:t> non of them will be saved except the one </a:t>
            </a:r>
            <a:r>
              <a:rPr lang="en-GB" smtClean="0"/>
              <a:t>who would bring </a:t>
            </a:r>
            <a:r>
              <a:rPr lang="en-GB" dirty="0" smtClean="0"/>
              <a:t>the news. </a:t>
            </a:r>
          </a:p>
          <a:p>
            <a:pPr algn="l">
              <a:buNone/>
            </a:pPr>
            <a:endParaRPr lang="en-GB" dirty="0" smtClean="0"/>
          </a:p>
          <a:p>
            <a:pPr algn="r" rtl="1">
              <a:buNone/>
            </a:pPr>
            <a:endParaRPr lang="en-GB" dirty="0" smtClean="0"/>
          </a:p>
          <a:p>
            <a:pPr algn="r" rtl="1">
              <a:buNone/>
            </a:pPr>
            <a:endParaRPr lang="en-GB" dirty="0" smtClean="0"/>
          </a:p>
          <a:p>
            <a:pPr algn="r" rtl="1">
              <a:buNone/>
            </a:pP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Signs of </a:t>
            </a:r>
            <a:r>
              <a:rPr lang="en-GB" i="1" dirty="0" err="1" smtClean="0"/>
              <a:t>zuhur</a:t>
            </a:r>
            <a:endParaRPr lang="en-GB" dirty="0"/>
          </a:p>
        </p:txBody>
      </p:sp>
      <p:sp>
        <p:nvSpPr>
          <p:cNvPr id="3" name="Content Placeholder 2"/>
          <p:cNvSpPr>
            <a:spLocks noGrp="1"/>
          </p:cNvSpPr>
          <p:nvPr>
            <p:ph sz="quarter" idx="1"/>
          </p:nvPr>
        </p:nvSpPr>
        <p:spPr>
          <a:xfrm>
            <a:off x="612648" y="1600200"/>
            <a:ext cx="8153400" cy="5257800"/>
          </a:xfrm>
        </p:spPr>
        <p:txBody>
          <a:bodyPr>
            <a:normAutofit fontScale="77500" lnSpcReduction="20000"/>
          </a:bodyPr>
          <a:lstStyle/>
          <a:p>
            <a:pPr>
              <a:lnSpc>
                <a:spcPct val="120000"/>
              </a:lnSpc>
              <a:buNone/>
            </a:pPr>
            <a:r>
              <a:rPr lang="en-GB" dirty="0" smtClean="0"/>
              <a:t>No one can ever foretell or predict the time of the Reappearance of Imam </a:t>
            </a:r>
            <a:r>
              <a:rPr lang="en-GB" dirty="0" err="1" smtClean="0"/>
              <a:t>Mahdi</a:t>
            </a:r>
            <a:r>
              <a:rPr lang="en-GB" dirty="0" smtClean="0"/>
              <a:t>.</a:t>
            </a:r>
          </a:p>
          <a:p>
            <a:pPr>
              <a:lnSpc>
                <a:spcPct val="120000"/>
              </a:lnSpc>
              <a:buNone/>
            </a:pPr>
            <a:endParaRPr lang="en-GB" dirty="0" smtClean="0"/>
          </a:p>
          <a:p>
            <a:pPr>
              <a:lnSpc>
                <a:spcPct val="120000"/>
              </a:lnSpc>
              <a:buNone/>
            </a:pPr>
            <a:r>
              <a:rPr lang="en-GB" dirty="0" err="1" smtClean="0"/>
              <a:t>Kumait</a:t>
            </a:r>
            <a:r>
              <a:rPr lang="en-GB" dirty="0" smtClean="0"/>
              <a:t> asked Imam al-</a:t>
            </a:r>
            <a:r>
              <a:rPr lang="en-GB" dirty="0" err="1" smtClean="0"/>
              <a:t>Baqir</a:t>
            </a:r>
            <a:r>
              <a:rPr lang="en-GB" dirty="0" smtClean="0"/>
              <a:t> about the time of </a:t>
            </a:r>
            <a:r>
              <a:rPr lang="en-GB" i="1" dirty="0" err="1" smtClean="0"/>
              <a:t>zuhur</a:t>
            </a:r>
            <a:r>
              <a:rPr lang="en-GB" i="1" dirty="0" smtClean="0"/>
              <a:t>; the Imam answered,</a:t>
            </a:r>
            <a:endParaRPr lang="en-GB" i="1" dirty="0" smtClean="0"/>
          </a:p>
          <a:p>
            <a:pPr algn="r" rtl="1">
              <a:lnSpc>
                <a:spcPct val="120000"/>
              </a:lnSpc>
              <a:buNone/>
            </a:pPr>
            <a:r>
              <a:rPr lang="ar-SA" dirty="0" smtClean="0"/>
              <a:t>لقد سئل رسول الله (ص ) عن ذلك فقال انما مثله كمثل ساعة </a:t>
            </a:r>
            <a:r>
              <a:rPr lang="ar-SA" dirty="0" smtClean="0"/>
              <a:t>لاتأتيكم </a:t>
            </a:r>
            <a:r>
              <a:rPr lang="ar-SA" dirty="0" smtClean="0"/>
              <a:t>الا </a:t>
            </a:r>
            <a:r>
              <a:rPr lang="ar-SA" dirty="0" smtClean="0"/>
              <a:t>بغتة</a:t>
            </a:r>
          </a:p>
          <a:p>
            <a:pPr algn="r" rtl="1">
              <a:lnSpc>
                <a:spcPct val="120000"/>
              </a:lnSpc>
              <a:buNone/>
            </a:pPr>
            <a:endParaRPr lang="ar-SA" dirty="0" smtClean="0"/>
          </a:p>
          <a:p>
            <a:pPr algn="l">
              <a:lnSpc>
                <a:spcPct val="120000"/>
              </a:lnSpc>
              <a:buNone/>
            </a:pPr>
            <a:r>
              <a:rPr lang="en-GB" dirty="0" smtClean="0"/>
              <a:t>The Prophet (s) was asked about this and said, “its example is like the example of the Hour, it does not come but as a surprise. </a:t>
            </a:r>
          </a:p>
          <a:p>
            <a:pPr algn="l">
              <a:lnSpc>
                <a:spcPct val="120000"/>
              </a:lnSpc>
              <a:buNone/>
            </a:pPr>
            <a:endParaRPr lang="en-GB" dirty="0" smtClean="0"/>
          </a:p>
          <a:p>
            <a:pPr algn="l">
              <a:lnSpc>
                <a:spcPct val="120000"/>
              </a:lnSpc>
              <a:buNone/>
            </a:pPr>
            <a:r>
              <a:rPr lang="en-GB" dirty="0" smtClean="0"/>
              <a:t>The Imam is also </a:t>
            </a:r>
            <a:r>
              <a:rPr lang="en-GB" dirty="0" err="1" smtClean="0"/>
              <a:t>reprted</a:t>
            </a:r>
            <a:r>
              <a:rPr lang="en-GB" dirty="0" smtClean="0"/>
              <a:t> to have said, “Those who appoint a time are liars.” </a:t>
            </a:r>
            <a:r>
              <a:rPr lang="ar-SA" dirty="0" smtClean="0"/>
              <a:t>كذب الوقاتون)</a:t>
            </a:r>
            <a:r>
              <a:rPr lang="en-GB" dirty="0" smtClean="0"/>
              <a:t>)</a:t>
            </a:r>
          </a:p>
          <a:p>
            <a:pPr algn="r" rtl="1">
              <a:buNone/>
            </a:pPr>
            <a:endParaRPr lang="en-GB" i="1" dirty="0" smtClean="0"/>
          </a:p>
          <a:p>
            <a:pPr>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Signs of </a:t>
            </a:r>
            <a:r>
              <a:rPr lang="en-GB" i="1" dirty="0" err="1" smtClean="0"/>
              <a:t>zuhur</a:t>
            </a:r>
            <a:endParaRPr lang="en-GB" dirty="0"/>
          </a:p>
        </p:txBody>
      </p:sp>
      <p:sp>
        <p:nvSpPr>
          <p:cNvPr id="3" name="Content Placeholder 2"/>
          <p:cNvSpPr>
            <a:spLocks noGrp="1"/>
          </p:cNvSpPr>
          <p:nvPr>
            <p:ph sz="quarter" idx="1"/>
          </p:nvPr>
        </p:nvSpPr>
        <p:spPr/>
        <p:txBody>
          <a:bodyPr>
            <a:normAutofit fontScale="92500" lnSpcReduction="10000"/>
          </a:bodyPr>
          <a:lstStyle/>
          <a:p>
            <a:pPr>
              <a:buNone/>
            </a:pPr>
            <a:r>
              <a:rPr lang="en-GB" dirty="0" smtClean="0"/>
              <a:t>However, according to the traditions some events would take place before or on the verge of </a:t>
            </a:r>
            <a:r>
              <a:rPr lang="en-GB" dirty="0" err="1" smtClean="0"/>
              <a:t>zuhur</a:t>
            </a:r>
            <a:r>
              <a:rPr lang="en-GB" dirty="0" smtClean="0"/>
              <a:t> which could be regarded as signs for the Reappearance.  </a:t>
            </a:r>
          </a:p>
          <a:p>
            <a:pPr>
              <a:buNone/>
            </a:pPr>
            <a:endParaRPr lang="en-GB" dirty="0" smtClean="0"/>
          </a:p>
          <a:p>
            <a:pPr>
              <a:buNone/>
            </a:pPr>
            <a:r>
              <a:rPr lang="en-GB" dirty="0" smtClean="0"/>
              <a:t>The </a:t>
            </a:r>
            <a:r>
              <a:rPr lang="en-GB" dirty="0" err="1" smtClean="0"/>
              <a:t>zuhur</a:t>
            </a:r>
            <a:r>
              <a:rPr lang="en-GB" dirty="0" smtClean="0"/>
              <a:t> takes place after all the signs are fulfilled and partial fulfilment of the signs is not enough.</a:t>
            </a:r>
          </a:p>
          <a:p>
            <a:pPr>
              <a:buNone/>
            </a:pPr>
            <a:endParaRPr lang="en-GB" dirty="0" smtClean="0"/>
          </a:p>
          <a:p>
            <a:pPr>
              <a:buNone/>
            </a:pPr>
            <a:r>
              <a:rPr lang="en-GB" dirty="0" smtClean="0"/>
              <a:t>These could be divided into two types.</a:t>
            </a:r>
          </a:p>
          <a:p>
            <a:pPr>
              <a:buNone/>
            </a:pPr>
            <a:r>
              <a:rPr lang="en-GB" dirty="0" smtClean="0"/>
              <a:t>1- the general signs</a:t>
            </a:r>
          </a:p>
          <a:p>
            <a:pPr>
              <a:buNone/>
            </a:pPr>
            <a:r>
              <a:rPr lang="en-GB" dirty="0" smtClean="0"/>
              <a:t>2- the particular signs </a:t>
            </a:r>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General signs</a:t>
            </a:r>
            <a:endParaRPr lang="en-GB" dirty="0"/>
          </a:p>
        </p:txBody>
      </p:sp>
      <p:sp>
        <p:nvSpPr>
          <p:cNvPr id="3" name="Content Placeholder 2"/>
          <p:cNvSpPr>
            <a:spLocks noGrp="1"/>
          </p:cNvSpPr>
          <p:nvPr>
            <p:ph sz="quarter" idx="1"/>
          </p:nvPr>
        </p:nvSpPr>
        <p:spPr>
          <a:xfrm>
            <a:off x="612648" y="1600200"/>
            <a:ext cx="8153400" cy="5257800"/>
          </a:xfrm>
        </p:spPr>
        <p:txBody>
          <a:bodyPr>
            <a:normAutofit fontScale="55000" lnSpcReduction="20000"/>
          </a:bodyPr>
          <a:lstStyle/>
          <a:p>
            <a:pPr algn="r" rtl="1">
              <a:buNone/>
            </a:pPr>
            <a:r>
              <a:rPr lang="ar-SA" sz="3200" dirty="0" smtClean="0"/>
              <a:t>قال رسول الله(ص) </a:t>
            </a:r>
            <a:br>
              <a:rPr lang="ar-SA" sz="3200" dirty="0" smtClean="0"/>
            </a:br>
            <a:r>
              <a:rPr lang="ar-SA" sz="3200" dirty="0" smtClean="0"/>
              <a:t>"كيف بكم إذا فسدت نساؤكم، وفسق شبابكم، ولم تأمروا بالمعروف، ولم تنهوا عن المنكر.</a:t>
            </a:r>
            <a:endParaRPr lang="en-GB" sz="3200" dirty="0" smtClean="0"/>
          </a:p>
          <a:p>
            <a:pPr rtl="1">
              <a:buNone/>
            </a:pPr>
            <a:r>
              <a:rPr lang="ar-SA" sz="3200" dirty="0" smtClean="0"/>
              <a:t/>
            </a:r>
            <a:br>
              <a:rPr lang="ar-SA" sz="3200" dirty="0" smtClean="0"/>
            </a:br>
            <a:r>
              <a:rPr lang="en-GB" sz="3200" dirty="0" smtClean="0"/>
              <a:t>How will you do when your women go corrupt and your youth leave faith; and you do not enjoin good and forbid evil?</a:t>
            </a:r>
          </a:p>
          <a:p>
            <a:pPr algn="r" rtl="1">
              <a:buNone/>
            </a:pPr>
            <a:r>
              <a:rPr lang="ar-SA" sz="3200" dirty="0" smtClean="0"/>
              <a:t>فقيل له: ويكون ذلك يا رسول الله؟</a:t>
            </a:r>
            <a:endParaRPr lang="en-GB" sz="3200" dirty="0" smtClean="0"/>
          </a:p>
          <a:p>
            <a:pPr algn="l">
              <a:buNone/>
            </a:pPr>
            <a:r>
              <a:rPr lang="en-GB" sz="3200" dirty="0" smtClean="0"/>
              <a:t>He was told, is this going to happen o Messenger of God?</a:t>
            </a:r>
          </a:p>
          <a:p>
            <a:pPr algn="l">
              <a:buNone/>
            </a:pPr>
            <a:endParaRPr lang="en-GB" sz="3200" dirty="0" smtClean="0"/>
          </a:p>
          <a:p>
            <a:pPr algn="r" rtl="1">
              <a:buNone/>
            </a:pPr>
            <a:r>
              <a:rPr lang="ar-SA" sz="3200" dirty="0" smtClean="0"/>
              <a:t>فقال: نعم وشر من ذلك، فكيف بكم إذا أمرتم بالمنكر ونهيتم عن المعروف.</a:t>
            </a:r>
            <a:endParaRPr lang="en-GB" sz="3200" dirty="0" smtClean="0"/>
          </a:p>
          <a:p>
            <a:pPr algn="l">
              <a:buNone/>
            </a:pPr>
            <a:r>
              <a:rPr lang="ar-SA" sz="3200" dirty="0" smtClean="0"/>
              <a:t/>
            </a:r>
            <a:br>
              <a:rPr lang="ar-SA" sz="3200" dirty="0" smtClean="0"/>
            </a:br>
            <a:r>
              <a:rPr lang="en-GB" sz="3200" dirty="0" smtClean="0"/>
              <a:t>He said yes, and worse than that. How will you do when you enjoin evil and forbid good.</a:t>
            </a:r>
          </a:p>
          <a:p>
            <a:pPr algn="r" rtl="1">
              <a:buNone/>
            </a:pPr>
            <a:r>
              <a:rPr lang="ar-SA" sz="3200" dirty="0" smtClean="0"/>
              <a:t>فقيل له:يا رسول الله ويكون ذلك؟</a:t>
            </a:r>
            <a:endParaRPr lang="en-GB" sz="3200" dirty="0" smtClean="0"/>
          </a:p>
          <a:p>
            <a:pPr algn="l">
              <a:buNone/>
            </a:pPr>
            <a:r>
              <a:rPr lang="en-GB" sz="3200" dirty="0" smtClean="0"/>
              <a:t>He was told, is this going to happen o Messenger of God?</a:t>
            </a:r>
          </a:p>
          <a:p>
            <a:pPr algn="l">
              <a:buNone/>
            </a:pPr>
            <a:endParaRPr lang="en-GB" sz="3200" dirty="0" smtClean="0"/>
          </a:p>
          <a:p>
            <a:pPr algn="r" rtl="1">
              <a:buNone/>
            </a:pPr>
            <a:r>
              <a:rPr lang="ar-SA" sz="3200" dirty="0" smtClean="0"/>
              <a:t>فقال: نعم، وشر من ذلك، فكيف بكم إذا رأيتم المعروف منكراً والمنكر معروفاً”</a:t>
            </a:r>
          </a:p>
          <a:p>
            <a:pPr>
              <a:buNone/>
            </a:pPr>
            <a:r>
              <a:rPr lang="en-GB" sz="3200" dirty="0" smtClean="0"/>
              <a:t>He said yes, and worse than that. How will you do when you see good as evil and evil as good. </a:t>
            </a:r>
          </a:p>
          <a:p>
            <a:pPr algn="l">
              <a:buNone/>
            </a:pPr>
            <a:endParaRPr lang="en-GB"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1000" fill="hold"/>
                                        <p:tgtEl>
                                          <p:spTgt spid="3">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anim calcmode="lin" valueType="num">
                                      <p:cBhvr additive="base">
                                        <p:cTn id="51"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2" dur="10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General signs</a:t>
            </a:r>
            <a:endParaRPr lang="en-GB" dirty="0"/>
          </a:p>
        </p:txBody>
      </p:sp>
      <p:sp>
        <p:nvSpPr>
          <p:cNvPr id="3" name="Content Placeholder 2"/>
          <p:cNvSpPr>
            <a:spLocks noGrp="1"/>
          </p:cNvSpPr>
          <p:nvPr>
            <p:ph sz="quarter" idx="1"/>
          </p:nvPr>
        </p:nvSpPr>
        <p:spPr/>
        <p:txBody>
          <a:bodyPr/>
          <a:lstStyle/>
          <a:p>
            <a:pPr>
              <a:buNone/>
            </a:pPr>
            <a:r>
              <a:rPr lang="en-GB" dirty="0" smtClean="0"/>
              <a:t>This </a:t>
            </a:r>
            <a:r>
              <a:rPr lang="en-GB" dirty="0" err="1" smtClean="0"/>
              <a:t>hadith</a:t>
            </a:r>
            <a:r>
              <a:rPr lang="en-GB" dirty="0" smtClean="0"/>
              <a:t> is reported in al-</a:t>
            </a:r>
            <a:r>
              <a:rPr lang="en-GB" dirty="0" err="1" smtClean="0"/>
              <a:t>Tahdhib</a:t>
            </a:r>
            <a:r>
              <a:rPr lang="en-GB" dirty="0" smtClean="0"/>
              <a:t> of al-Sheikh al-</a:t>
            </a:r>
            <a:r>
              <a:rPr lang="en-GB" dirty="0" err="1" smtClean="0"/>
              <a:t>Tusi</a:t>
            </a:r>
            <a:r>
              <a:rPr lang="en-GB" dirty="0" smtClean="0"/>
              <a:t> from </a:t>
            </a:r>
            <a:r>
              <a:rPr lang="en-GB" dirty="0" err="1" smtClean="0"/>
              <a:t>Shia</a:t>
            </a:r>
            <a:r>
              <a:rPr lang="en-GB" dirty="0" smtClean="0"/>
              <a:t> sources and in </a:t>
            </a:r>
            <a:r>
              <a:rPr lang="en-GB" dirty="0" err="1" smtClean="0"/>
              <a:t>Musnad</a:t>
            </a:r>
            <a:r>
              <a:rPr lang="en-GB" dirty="0" smtClean="0"/>
              <a:t> Abu </a:t>
            </a:r>
            <a:r>
              <a:rPr lang="en-GB" dirty="0" err="1" smtClean="0"/>
              <a:t>Ya’li</a:t>
            </a:r>
            <a:r>
              <a:rPr lang="en-GB" dirty="0" smtClean="0"/>
              <a:t> from Sunni sources.</a:t>
            </a:r>
          </a:p>
          <a:p>
            <a:pPr>
              <a:buNone/>
            </a:pPr>
            <a:endParaRPr lang="en-GB" dirty="0" smtClean="0"/>
          </a:p>
          <a:p>
            <a:pPr>
              <a:buNone/>
            </a:pPr>
            <a:r>
              <a:rPr lang="en-GB" dirty="0" smtClean="0"/>
              <a:t>When these ethos become universal then it is the fulfilment of ‘injustice’ and ‘oppression’ which are two main factors for the Reappearance. </a:t>
            </a:r>
          </a:p>
          <a:p>
            <a:pPr>
              <a:buNone/>
            </a:pP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Particular signs</a:t>
            </a:r>
            <a:endParaRPr lang="en-GB" dirty="0"/>
          </a:p>
        </p:txBody>
      </p:sp>
      <p:sp>
        <p:nvSpPr>
          <p:cNvPr id="3" name="Content Placeholder 2"/>
          <p:cNvSpPr>
            <a:spLocks noGrp="1"/>
          </p:cNvSpPr>
          <p:nvPr>
            <p:ph sz="quarter" idx="1"/>
          </p:nvPr>
        </p:nvSpPr>
        <p:spPr>
          <a:xfrm>
            <a:off x="612648" y="1600200"/>
            <a:ext cx="8153400" cy="5257800"/>
          </a:xfrm>
        </p:spPr>
        <p:txBody>
          <a:bodyPr>
            <a:normAutofit fontScale="77500" lnSpcReduction="20000"/>
          </a:bodyPr>
          <a:lstStyle/>
          <a:p>
            <a:pPr>
              <a:lnSpc>
                <a:spcPct val="120000"/>
              </a:lnSpc>
              <a:buNone/>
            </a:pPr>
            <a:r>
              <a:rPr lang="en-GB" dirty="0" smtClean="0"/>
              <a:t>Before moving to discuss the particular signs two points should be born in mind. </a:t>
            </a:r>
          </a:p>
          <a:p>
            <a:pPr>
              <a:lnSpc>
                <a:spcPct val="120000"/>
              </a:lnSpc>
              <a:buNone/>
            </a:pPr>
            <a:endParaRPr lang="en-GB" dirty="0" smtClean="0"/>
          </a:p>
          <a:p>
            <a:pPr>
              <a:lnSpc>
                <a:spcPct val="120000"/>
              </a:lnSpc>
              <a:buNone/>
            </a:pPr>
            <a:r>
              <a:rPr lang="en-GB" dirty="0" smtClean="0"/>
              <a:t>1- the terms </a:t>
            </a:r>
            <a:r>
              <a:rPr lang="en-GB" i="1" dirty="0" err="1" smtClean="0"/>
              <a:t>faraj</a:t>
            </a:r>
            <a:r>
              <a:rPr lang="en-GB" dirty="0" smtClean="0"/>
              <a:t> (relief) and </a:t>
            </a:r>
            <a:r>
              <a:rPr lang="en-GB" i="1" dirty="0" err="1" smtClean="0"/>
              <a:t>Qa’im</a:t>
            </a:r>
            <a:r>
              <a:rPr lang="en-GB" dirty="0" smtClean="0"/>
              <a:t> are generic terms which are used both for Imam </a:t>
            </a:r>
            <a:r>
              <a:rPr lang="en-GB" dirty="0" err="1" smtClean="0"/>
              <a:t>Mahdi</a:t>
            </a:r>
            <a:r>
              <a:rPr lang="en-GB" dirty="0" smtClean="0"/>
              <a:t> and the relief that he brings; and for other personalities and events which were related to the </a:t>
            </a:r>
            <a:r>
              <a:rPr lang="en-GB" dirty="0" err="1" smtClean="0"/>
              <a:t>Shia</a:t>
            </a:r>
            <a:r>
              <a:rPr lang="en-GB" dirty="0" smtClean="0"/>
              <a:t> community.</a:t>
            </a:r>
          </a:p>
          <a:p>
            <a:pPr>
              <a:lnSpc>
                <a:spcPct val="120000"/>
              </a:lnSpc>
              <a:buNone/>
            </a:pPr>
            <a:endParaRPr lang="en-GB" dirty="0" smtClean="0"/>
          </a:p>
          <a:p>
            <a:pPr>
              <a:lnSpc>
                <a:spcPct val="120000"/>
              </a:lnSpc>
              <a:buNone/>
            </a:pPr>
            <a:r>
              <a:rPr lang="en-GB" dirty="0" smtClean="0"/>
              <a:t>It is reported from Imam al-</a:t>
            </a:r>
            <a:r>
              <a:rPr lang="en-GB" dirty="0" err="1" smtClean="0"/>
              <a:t>Sadiq</a:t>
            </a:r>
            <a:r>
              <a:rPr lang="en-GB" dirty="0" smtClean="0"/>
              <a:t>: </a:t>
            </a:r>
          </a:p>
          <a:p>
            <a:pPr algn="r" rtl="1">
              <a:lnSpc>
                <a:spcPct val="120000"/>
              </a:lnSpc>
              <a:buNone/>
            </a:pPr>
            <a:r>
              <a:rPr lang="ar-SA" dirty="0" smtClean="0"/>
              <a:t>كلنا قائم بأمر الله واحد بعد واحد، حتى يجيئى صاحب السيف ، فاذا جاء صاحب السيف جاء مع امر غير الذى كان</a:t>
            </a:r>
            <a:r>
              <a:rPr lang="en-GB" dirty="0" smtClean="0"/>
              <a:t> </a:t>
            </a:r>
            <a:r>
              <a:rPr lang="ar-SA" sz="2100" dirty="0" smtClean="0"/>
              <a:t>(اصول كافى، </a:t>
            </a:r>
            <a:r>
              <a:rPr lang="ar-SA" sz="2100" dirty="0" smtClean="0"/>
              <a:t>ج 1 </a:t>
            </a:r>
            <a:r>
              <a:rPr lang="en-GB" sz="2100" dirty="0" smtClean="0"/>
              <a:t>6/</a:t>
            </a:r>
            <a:r>
              <a:rPr lang="ar-SA" sz="2100" dirty="0" smtClean="0"/>
              <a:t>37</a:t>
            </a:r>
            <a:r>
              <a:rPr lang="fa-IR" sz="2100" dirty="0" smtClean="0"/>
              <a:t>)</a:t>
            </a:r>
            <a:endParaRPr lang="en-GB" sz="2100" dirty="0" smtClean="0"/>
          </a:p>
          <a:p>
            <a:pPr algn="l">
              <a:lnSpc>
                <a:spcPct val="120000"/>
              </a:lnSpc>
              <a:buNone/>
            </a:pPr>
            <a:r>
              <a:rPr lang="en-GB" dirty="0" smtClean="0"/>
              <a:t>We are all </a:t>
            </a:r>
            <a:r>
              <a:rPr lang="en-GB" dirty="0" err="1" smtClean="0"/>
              <a:t>Qa’im</a:t>
            </a:r>
            <a:r>
              <a:rPr lang="en-GB" dirty="0" smtClean="0"/>
              <a:t> by the command of God, one after anther until the companion of the sword comes; when the companion of the sword comes he will come with a ruling other than what was before. </a:t>
            </a:r>
          </a:p>
          <a:p>
            <a:pPr algn="r" rtl="1">
              <a:lnSpc>
                <a:spcPct val="120000"/>
              </a:lnSpc>
              <a:buNone/>
            </a:pPr>
            <a:endParaRPr lang="en-GB" sz="21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Particular signs</a:t>
            </a:r>
            <a:endParaRPr lang="en-GB" dirty="0"/>
          </a:p>
        </p:txBody>
      </p:sp>
      <p:sp>
        <p:nvSpPr>
          <p:cNvPr id="3" name="Content Placeholder 2"/>
          <p:cNvSpPr>
            <a:spLocks noGrp="1"/>
          </p:cNvSpPr>
          <p:nvPr>
            <p:ph sz="quarter" idx="1"/>
          </p:nvPr>
        </p:nvSpPr>
        <p:spPr>
          <a:xfrm>
            <a:off x="612648" y="1600200"/>
            <a:ext cx="8153400" cy="4953000"/>
          </a:xfrm>
        </p:spPr>
        <p:txBody>
          <a:bodyPr>
            <a:normAutofit fontScale="92500" lnSpcReduction="20000"/>
          </a:bodyPr>
          <a:lstStyle/>
          <a:p>
            <a:pPr>
              <a:buNone/>
            </a:pPr>
            <a:r>
              <a:rPr lang="en-GB" dirty="0" smtClean="0"/>
              <a:t>In a </a:t>
            </a:r>
            <a:r>
              <a:rPr lang="en-GB" dirty="0" err="1" smtClean="0"/>
              <a:t>hadith</a:t>
            </a:r>
            <a:r>
              <a:rPr lang="en-GB" dirty="0" smtClean="0"/>
              <a:t> foretelling the future events  Amir al-</a:t>
            </a:r>
            <a:r>
              <a:rPr lang="en-GB" dirty="0" err="1" smtClean="0"/>
              <a:t>Mu’minin</a:t>
            </a:r>
            <a:r>
              <a:rPr lang="en-GB" dirty="0" smtClean="0"/>
              <a:t> says: </a:t>
            </a:r>
          </a:p>
          <a:p>
            <a:pPr algn="r" rtl="1">
              <a:buNone/>
            </a:pPr>
            <a:r>
              <a:rPr lang="ar-SA" dirty="0" smtClean="0"/>
              <a:t>اذا قام القائم بخراسان و غلب على </a:t>
            </a:r>
            <a:r>
              <a:rPr lang="ar-SA" dirty="0" smtClean="0"/>
              <a:t>أ</a:t>
            </a:r>
            <a:r>
              <a:rPr lang="ar-SA" dirty="0" smtClean="0"/>
              <a:t>رض </a:t>
            </a:r>
            <a:r>
              <a:rPr lang="ar-SA" dirty="0" smtClean="0"/>
              <a:t>كوفان (كرمان ) و الملتان و جاز جزيرة بنى كاوان ، و قام منا قائم بجيلان و اجابته الابر و الديلم ... ثم يقوم القائم </a:t>
            </a:r>
            <a:r>
              <a:rPr lang="ar-SA" dirty="0" smtClean="0"/>
              <a:t>المأمول</a:t>
            </a:r>
            <a:r>
              <a:rPr lang="en-GB" sz="2200" dirty="0" smtClean="0"/>
              <a:t> </a:t>
            </a:r>
            <a:r>
              <a:rPr lang="fa-IR" sz="2200" dirty="0" smtClean="0"/>
              <a:t>(</a:t>
            </a:r>
            <a:r>
              <a:rPr lang="ar-SA" sz="2000" dirty="0" smtClean="0"/>
              <a:t>بحارالاءنوار</a:t>
            </a:r>
            <a:r>
              <a:rPr lang="fa-IR" sz="2000" dirty="0" smtClean="0"/>
              <a:t>،</a:t>
            </a:r>
            <a:r>
              <a:rPr lang="ar-SA" sz="2000" dirty="0" smtClean="0"/>
              <a:t> </a:t>
            </a:r>
            <a:r>
              <a:rPr lang="ar-SA" sz="2000" dirty="0" smtClean="0"/>
              <a:t>ج 52 / 235</a:t>
            </a:r>
            <a:r>
              <a:rPr lang="ar-SA" sz="2000" dirty="0" smtClean="0"/>
              <a:t>.</a:t>
            </a:r>
            <a:r>
              <a:rPr lang="fa-IR" sz="2000" dirty="0" smtClean="0"/>
              <a:t>)</a:t>
            </a:r>
            <a:endParaRPr lang="en-GB" sz="2000" dirty="0" smtClean="0"/>
          </a:p>
          <a:p>
            <a:pPr algn="r" rtl="1">
              <a:buNone/>
            </a:pPr>
            <a:endParaRPr lang="en-GB" sz="2000" dirty="0" smtClean="0"/>
          </a:p>
          <a:p>
            <a:pPr algn="l">
              <a:buNone/>
            </a:pPr>
            <a:r>
              <a:rPr lang="en-GB" sz="2800" dirty="0" smtClean="0"/>
              <a:t>When the </a:t>
            </a:r>
            <a:r>
              <a:rPr lang="en-GB" sz="2800" dirty="0" err="1" smtClean="0"/>
              <a:t>Qa’im</a:t>
            </a:r>
            <a:r>
              <a:rPr lang="en-GB" sz="2800" dirty="0" smtClean="0"/>
              <a:t> rises in </a:t>
            </a:r>
            <a:r>
              <a:rPr lang="en-GB" sz="2800" dirty="0" err="1" smtClean="0"/>
              <a:t>Khorasan</a:t>
            </a:r>
            <a:r>
              <a:rPr lang="en-GB" sz="2800" dirty="0" smtClean="0"/>
              <a:t> and conquers </a:t>
            </a:r>
            <a:r>
              <a:rPr lang="en-GB" sz="2800" dirty="0" err="1" smtClean="0"/>
              <a:t>Kufa</a:t>
            </a:r>
            <a:r>
              <a:rPr lang="en-GB" sz="2800" dirty="0" smtClean="0"/>
              <a:t> and Multan and goes beyond the </a:t>
            </a:r>
            <a:r>
              <a:rPr lang="en-GB" sz="2800" dirty="0" err="1" smtClean="0"/>
              <a:t>Bani</a:t>
            </a:r>
            <a:r>
              <a:rPr lang="en-GB" sz="2800" dirty="0" smtClean="0"/>
              <a:t> </a:t>
            </a:r>
            <a:r>
              <a:rPr lang="en-GB" sz="2800" dirty="0" err="1" smtClean="0"/>
              <a:t>Kavan</a:t>
            </a:r>
            <a:r>
              <a:rPr lang="en-GB" sz="2800" dirty="0" smtClean="0"/>
              <a:t> island (in the Persian Gulf), and when a </a:t>
            </a:r>
            <a:r>
              <a:rPr lang="en-GB" sz="2800" dirty="0" err="1" smtClean="0"/>
              <a:t>Qa’im</a:t>
            </a:r>
            <a:r>
              <a:rPr lang="en-GB" sz="2800" dirty="0" smtClean="0"/>
              <a:t> from us rises from </a:t>
            </a:r>
            <a:r>
              <a:rPr lang="en-GB" sz="2800" dirty="0" err="1" smtClean="0"/>
              <a:t>Jilan</a:t>
            </a:r>
            <a:r>
              <a:rPr lang="en-GB" sz="2800" dirty="0" smtClean="0"/>
              <a:t> and </a:t>
            </a:r>
            <a:r>
              <a:rPr lang="en-GB" sz="2800" dirty="0" err="1" smtClean="0"/>
              <a:t>Abir</a:t>
            </a:r>
            <a:r>
              <a:rPr lang="en-GB" sz="2800" dirty="0" smtClean="0"/>
              <a:t> and </a:t>
            </a:r>
            <a:r>
              <a:rPr lang="en-GB" sz="2800" dirty="0" err="1" smtClean="0"/>
              <a:t>Daylam</a:t>
            </a:r>
            <a:r>
              <a:rPr lang="en-GB" sz="2800" dirty="0" smtClean="0"/>
              <a:t> join him ... Then </a:t>
            </a:r>
            <a:r>
              <a:rPr lang="en-GB" sz="2800" dirty="0" smtClean="0"/>
              <a:t>the awaited </a:t>
            </a:r>
            <a:r>
              <a:rPr lang="en-GB" sz="2800" dirty="0" err="1" smtClean="0"/>
              <a:t>Qa’im</a:t>
            </a:r>
            <a:r>
              <a:rPr lang="en-GB" sz="2800" dirty="0" smtClean="0"/>
              <a:t> will rise. </a:t>
            </a:r>
          </a:p>
          <a:p>
            <a:pPr algn="l">
              <a:buNone/>
            </a:pPr>
            <a:endParaRPr lang="en-GB" sz="2800" dirty="0" smtClean="0"/>
          </a:p>
          <a:p>
            <a:pPr algn="l">
              <a:buNone/>
            </a:pPr>
            <a:r>
              <a:rPr lang="en-GB" sz="2800" dirty="0" smtClean="0"/>
              <a:t>The term </a:t>
            </a:r>
            <a:r>
              <a:rPr lang="en-GB" sz="2800" i="1" dirty="0" err="1" smtClean="0"/>
              <a:t>faraj</a:t>
            </a:r>
            <a:r>
              <a:rPr lang="en-GB" sz="2800" dirty="0" smtClean="0"/>
              <a:t> may also refer to any sort of relief at any given time which reduced pressure from the </a:t>
            </a:r>
            <a:r>
              <a:rPr lang="en-GB" sz="2800" dirty="0" err="1" smtClean="0"/>
              <a:t>Shi’as</a:t>
            </a:r>
            <a:r>
              <a:rPr lang="en-GB" sz="2800" dirty="0" smtClean="0"/>
              <a:t>. </a:t>
            </a:r>
          </a:p>
          <a:p>
            <a:pPr algn="l">
              <a:buNone/>
            </a:pPr>
            <a:endParaRPr lang="en-GB"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Particular signs</a:t>
            </a:r>
            <a:endParaRPr lang="en-GB" dirty="0"/>
          </a:p>
        </p:txBody>
      </p:sp>
      <p:sp>
        <p:nvSpPr>
          <p:cNvPr id="3" name="Content Placeholder 2"/>
          <p:cNvSpPr>
            <a:spLocks noGrp="1"/>
          </p:cNvSpPr>
          <p:nvPr>
            <p:ph sz="quarter" idx="1"/>
          </p:nvPr>
        </p:nvSpPr>
        <p:spPr/>
        <p:txBody>
          <a:bodyPr>
            <a:normAutofit fontScale="92500" lnSpcReduction="20000"/>
          </a:bodyPr>
          <a:lstStyle/>
          <a:p>
            <a:pPr>
              <a:buNone/>
            </a:pPr>
            <a:r>
              <a:rPr lang="en-GB" dirty="0" smtClean="0"/>
              <a:t>It follows that many references to the events taking place during the Umayyad and the Abbasid period as signs of </a:t>
            </a:r>
            <a:r>
              <a:rPr lang="en-GB" i="1" dirty="0" err="1" smtClean="0"/>
              <a:t>faraj</a:t>
            </a:r>
            <a:r>
              <a:rPr lang="en-GB" dirty="0" smtClean="0"/>
              <a:t> or the </a:t>
            </a:r>
            <a:r>
              <a:rPr lang="en-GB" dirty="0" err="1" smtClean="0"/>
              <a:t>Qa’im</a:t>
            </a:r>
            <a:r>
              <a:rPr lang="en-GB" dirty="0" smtClean="0"/>
              <a:t> may not refer to the </a:t>
            </a:r>
            <a:r>
              <a:rPr lang="en-GB" dirty="0" err="1" smtClean="0"/>
              <a:t>Mahdi</a:t>
            </a:r>
            <a:r>
              <a:rPr lang="en-GB" dirty="0" smtClean="0"/>
              <a:t> and the signs of his Reappearance.  They may rather refer to other instances of relief for the </a:t>
            </a:r>
            <a:r>
              <a:rPr lang="en-GB" dirty="0" err="1" smtClean="0"/>
              <a:t>Shia</a:t>
            </a:r>
            <a:r>
              <a:rPr lang="en-GB" dirty="0" smtClean="0"/>
              <a:t> or uprisings sanctioned by the Imams. </a:t>
            </a:r>
          </a:p>
          <a:p>
            <a:pPr>
              <a:buNone/>
            </a:pPr>
            <a:endParaRPr lang="en-GB" dirty="0" smtClean="0"/>
          </a:p>
          <a:p>
            <a:pPr>
              <a:buNone/>
            </a:pPr>
            <a:r>
              <a:rPr lang="en-GB" dirty="0" smtClean="0"/>
              <a:t>2- Many traditions regarding the signs are weak and extremely unreliable. </a:t>
            </a:r>
          </a:p>
          <a:p>
            <a:pPr>
              <a:buNone/>
            </a:pPr>
            <a:r>
              <a:rPr lang="en-GB" dirty="0" smtClean="0"/>
              <a:t>After quoting a tradition regarding the signs in which a redness is forecasted to appear in the sky before the </a:t>
            </a:r>
            <a:r>
              <a:rPr lang="en-GB" i="1" dirty="0" err="1" smtClean="0"/>
              <a:t>zuhur</a:t>
            </a:r>
            <a:r>
              <a:rPr lang="en-GB" dirty="0" smtClean="0"/>
              <a:t>,  </a:t>
            </a:r>
            <a:r>
              <a:rPr lang="en-GB" dirty="0" err="1" smtClean="0"/>
              <a:t>Allamah</a:t>
            </a:r>
            <a:r>
              <a:rPr lang="en-GB" dirty="0" smtClean="0"/>
              <a:t> </a:t>
            </a:r>
            <a:r>
              <a:rPr lang="en-GB" dirty="0" err="1" smtClean="0"/>
              <a:t>Majlisi</a:t>
            </a:r>
            <a:r>
              <a:rPr lang="en-GB" dirty="0" smtClean="0"/>
              <a:t> says,</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Particular signs</a:t>
            </a:r>
            <a:endParaRPr lang="en-GB" dirty="0"/>
          </a:p>
        </p:txBody>
      </p:sp>
      <p:sp>
        <p:nvSpPr>
          <p:cNvPr id="3" name="Content Placeholder 2"/>
          <p:cNvSpPr>
            <a:spLocks noGrp="1"/>
          </p:cNvSpPr>
          <p:nvPr>
            <p:ph sz="quarter" idx="1"/>
          </p:nvPr>
        </p:nvSpPr>
        <p:spPr/>
        <p:txBody>
          <a:bodyPr>
            <a:normAutofit fontScale="85000" lnSpcReduction="10000"/>
          </a:bodyPr>
          <a:lstStyle/>
          <a:p>
            <a:pPr algn="r" rtl="1">
              <a:lnSpc>
                <a:spcPct val="120000"/>
              </a:lnSpc>
              <a:buNone/>
            </a:pPr>
            <a:r>
              <a:rPr lang="ar-SA" dirty="0" smtClean="0"/>
              <a:t>انما اوردت هذا الخبر مع كونه مصحفا مغلوطا و كون سنده منتهيا الى شرخلق الله عمر بن سعد لعنه الله ، </a:t>
            </a:r>
            <a:r>
              <a:rPr lang="ar-SA" dirty="0" smtClean="0"/>
              <a:t>لاشتماله </a:t>
            </a:r>
            <a:r>
              <a:rPr lang="ar-SA" dirty="0" smtClean="0"/>
              <a:t>على الاخبار بالقائم (ع ) ليعلم تواطؤ المخالف و المؤ الف عليه صلوات </a:t>
            </a:r>
            <a:r>
              <a:rPr lang="ar-SA" dirty="0" smtClean="0"/>
              <a:t>الله</a:t>
            </a:r>
            <a:r>
              <a:rPr lang="fa-IR" dirty="0" smtClean="0"/>
              <a:t> </a:t>
            </a:r>
            <a:r>
              <a:rPr lang="fa-IR" sz="1900" dirty="0" smtClean="0"/>
              <a:t>(</a:t>
            </a:r>
            <a:r>
              <a:rPr lang="ar-SA" sz="1900" dirty="0" smtClean="0"/>
              <a:t>بحارالاءنوار</a:t>
            </a:r>
            <a:r>
              <a:rPr lang="fa-IR" sz="1900" dirty="0" smtClean="0"/>
              <a:t>،</a:t>
            </a:r>
            <a:r>
              <a:rPr lang="ar-SA" sz="1900" dirty="0" smtClean="0"/>
              <a:t> </a:t>
            </a:r>
            <a:r>
              <a:rPr lang="ar-SA" sz="1900" dirty="0" smtClean="0"/>
              <a:t>ج 52 / </a:t>
            </a:r>
            <a:r>
              <a:rPr lang="en-GB" sz="1900" dirty="0" smtClean="0"/>
              <a:t>227</a:t>
            </a:r>
            <a:r>
              <a:rPr lang="fa-IR" sz="1900" dirty="0" smtClean="0"/>
              <a:t>)</a:t>
            </a:r>
            <a:endParaRPr lang="en-GB" sz="1900" dirty="0" smtClean="0"/>
          </a:p>
          <a:p>
            <a:pPr algn="r" rtl="1">
              <a:lnSpc>
                <a:spcPct val="120000"/>
              </a:lnSpc>
              <a:buNone/>
            </a:pPr>
            <a:endParaRPr lang="en-GB" dirty="0" smtClean="0"/>
          </a:p>
          <a:p>
            <a:pPr algn="l">
              <a:lnSpc>
                <a:spcPct val="120000"/>
              </a:lnSpc>
              <a:buNone/>
            </a:pPr>
            <a:r>
              <a:rPr lang="en-GB" dirty="0" smtClean="0"/>
              <a:t>I mentioned this report despite its inclusion of mistakes and confused wording, and despite its chain of transmission going back to the most evil creation of God, ‘</a:t>
            </a:r>
            <a:r>
              <a:rPr lang="en-GB" dirty="0" err="1" smtClean="0"/>
              <a:t>Umar</a:t>
            </a:r>
            <a:r>
              <a:rPr lang="en-GB" dirty="0" smtClean="0"/>
              <a:t> b. </a:t>
            </a:r>
            <a:r>
              <a:rPr lang="en-GB" dirty="0" err="1" smtClean="0"/>
              <a:t>Sa’d</a:t>
            </a:r>
            <a:r>
              <a:rPr lang="en-GB" dirty="0" smtClean="0"/>
              <a:t> (may God curse him), because it includes reports about al-</a:t>
            </a:r>
            <a:r>
              <a:rPr lang="en-GB" dirty="0" err="1" smtClean="0"/>
              <a:t>Qa’im</a:t>
            </a:r>
            <a:r>
              <a:rPr lang="en-GB" dirty="0" smtClean="0"/>
              <a:t> (a). I did this to show the consensus of both </a:t>
            </a:r>
            <a:r>
              <a:rPr lang="en-GB" dirty="0" smtClean="0"/>
              <a:t>a</a:t>
            </a:r>
            <a:r>
              <a:rPr lang="en-GB" dirty="0" smtClean="0"/>
              <a:t>llies and opponents on him- may the greetings of God be on him.  </a:t>
            </a:r>
            <a:endParaRPr lang="en-GB" dirty="0"/>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Median">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1541</Words>
  <Application>Microsoft Office PowerPoint</Application>
  <PresentationFormat>On-screen Show (4:3)</PresentationFormat>
  <Paragraphs>130</Paragraphs>
  <Slides>18</Slides>
  <Notes>0</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Office Theme</vt:lpstr>
      <vt:lpstr>1_Equity</vt:lpstr>
      <vt:lpstr>Median</vt:lpstr>
      <vt:lpstr> 'The Concept and the Person of Imam Mahdi (a.s.) in Islam'   </vt:lpstr>
      <vt:lpstr>Signs of zuhur</vt:lpstr>
      <vt:lpstr>Signs of zuhur</vt:lpstr>
      <vt:lpstr>General signs</vt:lpstr>
      <vt:lpstr>General signs</vt:lpstr>
      <vt:lpstr>Particular signs</vt:lpstr>
      <vt:lpstr>Particular signs</vt:lpstr>
      <vt:lpstr>Particular signs</vt:lpstr>
      <vt:lpstr>Particular signs</vt:lpstr>
      <vt:lpstr>Particular signs</vt:lpstr>
      <vt:lpstr>The definitive signs</vt:lpstr>
      <vt:lpstr>The advent of Sufyani </vt:lpstr>
      <vt:lpstr>The advent of Sufyani </vt:lpstr>
      <vt:lpstr>The advent of Yamani </vt:lpstr>
      <vt:lpstr>Murder of the pure soul</vt:lpstr>
      <vt:lpstr>The heavenly cry</vt:lpstr>
      <vt:lpstr>Sinking into the earth in Bayda’ </vt:lpstr>
      <vt:lpstr>Sinking into the earth in Bayda’</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Concept and the Person of Imam Mahdi (a.s.) in Islam'   </dc:title>
  <dc:creator>Saeed</dc:creator>
  <cp:lastModifiedBy>Saeed</cp:lastModifiedBy>
  <cp:revision>48</cp:revision>
  <dcterms:created xsi:type="dcterms:W3CDTF">2006-08-16T00:00:00Z</dcterms:created>
  <dcterms:modified xsi:type="dcterms:W3CDTF">2009-06-19T01:06:15Z</dcterms:modified>
</cp:coreProperties>
</file>