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74" r:id="rId4"/>
    <p:sldId id="275" r:id="rId5"/>
    <p:sldId id="276" r:id="rId6"/>
    <p:sldId id="277" r:id="rId7"/>
    <p:sldId id="268" r:id="rId8"/>
    <p:sldId id="278" r:id="rId9"/>
    <p:sldId id="257" r:id="rId10"/>
    <p:sldId id="261" r:id="rId11"/>
    <p:sldId id="258" r:id="rId12"/>
    <p:sldId id="262" r:id="rId13"/>
    <p:sldId id="267" r:id="rId14"/>
    <p:sldId id="259" r:id="rId15"/>
    <p:sldId id="260" r:id="rId16"/>
    <p:sldId id="263" r:id="rId17"/>
    <p:sldId id="279" r:id="rId18"/>
    <p:sldId id="269" r:id="rId19"/>
    <p:sldId id="280" r:id="rId20"/>
    <p:sldId id="272" r:id="rId21"/>
    <p:sldId id="281" r:id="rId22"/>
    <p:sldId id="270" r:id="rId23"/>
    <p:sldId id="282" r:id="rId24"/>
    <p:sldId id="283"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eed bahmanpour" initials="sb" lastIdx="0" clrIdx="0">
    <p:extLst>
      <p:ext uri="{19B8F6BF-5375-455C-9EA6-DF929625EA0E}">
        <p15:presenceInfo xmlns:p15="http://schemas.microsoft.com/office/powerpoint/2012/main" userId="4ca3a646dfa604a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2562E394-1D19-4973-8117-F8D9387B61D1}" type="datetimeFigureOut">
              <a:rPr lang="en-GB" smtClean="0"/>
              <a:t>07/10/2015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2D9E37-D063-4919-991F-79AA73BC76F2}" type="slidenum">
              <a:rPr lang="en-GB" smtClean="0"/>
              <a:t>‹#›</a:t>
            </a:fld>
            <a:endParaRPr lang="en-GB"/>
          </a:p>
        </p:txBody>
      </p:sp>
    </p:spTree>
    <p:extLst>
      <p:ext uri="{BB962C8B-B14F-4D97-AF65-F5344CB8AC3E}">
        <p14:creationId xmlns:p14="http://schemas.microsoft.com/office/powerpoint/2010/main" val="1861230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562E394-1D19-4973-8117-F8D9387B61D1}" type="datetimeFigureOut">
              <a:rPr lang="en-GB" smtClean="0"/>
              <a:t>07/10/2015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2D9E37-D063-4919-991F-79AA73BC76F2}" type="slidenum">
              <a:rPr lang="en-GB" smtClean="0"/>
              <a:t>‹#›</a:t>
            </a:fld>
            <a:endParaRPr lang="en-GB"/>
          </a:p>
        </p:txBody>
      </p:sp>
    </p:spTree>
    <p:extLst>
      <p:ext uri="{BB962C8B-B14F-4D97-AF65-F5344CB8AC3E}">
        <p14:creationId xmlns:p14="http://schemas.microsoft.com/office/powerpoint/2010/main" val="1163275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562E394-1D19-4973-8117-F8D9387B61D1}" type="datetimeFigureOut">
              <a:rPr lang="en-GB" smtClean="0"/>
              <a:t>07/10/2015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2D9E37-D063-4919-991F-79AA73BC76F2}" type="slidenum">
              <a:rPr lang="en-GB" smtClean="0"/>
              <a:t>‹#›</a:t>
            </a:fld>
            <a:endParaRPr lang="en-GB"/>
          </a:p>
        </p:txBody>
      </p:sp>
    </p:spTree>
    <p:extLst>
      <p:ext uri="{BB962C8B-B14F-4D97-AF65-F5344CB8AC3E}">
        <p14:creationId xmlns:p14="http://schemas.microsoft.com/office/powerpoint/2010/main" val="38657610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10/7/2015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39071942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10/7/2015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33464168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10/7/2015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12719962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solidFill>
                  <a:prstClr val="black">
                    <a:tint val="75000"/>
                  </a:prstClr>
                </a:solidFill>
              </a:rPr>
              <a:pPr/>
              <a:t>10/7/2015</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6FF9F0C5-380F-41C2-899A-BAC0F0927E16}"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4024642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solidFill>
                  <a:prstClr val="black">
                    <a:tint val="75000"/>
                  </a:prstClr>
                </a:solidFill>
              </a:rPr>
              <a:pPr/>
              <a:t>10/7/2015</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10985118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solidFill>
                  <a:prstClr val="black">
                    <a:tint val="75000"/>
                  </a:prstClr>
                </a:solidFill>
              </a:rPr>
              <a:pPr/>
              <a:t>10/7/2015</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257469283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solidFill>
                  <a:prstClr val="black">
                    <a:tint val="75000"/>
                  </a:prstClr>
                </a:solidFill>
              </a:rPr>
              <a:pPr/>
              <a:t>10/7/2015</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66378517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solidFill>
                  <a:prstClr val="black">
                    <a:tint val="75000"/>
                  </a:prstClr>
                </a:solidFill>
              </a:rPr>
              <a:pPr/>
              <a:t>10/7/2015</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519954A3-9DFD-4C44-94BA-B95130A3BA1C}"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3040714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562E394-1D19-4973-8117-F8D9387B61D1}" type="datetimeFigureOut">
              <a:rPr lang="en-GB" smtClean="0"/>
              <a:t>07/10/2015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2D9E37-D063-4919-991F-79AA73BC76F2}" type="slidenum">
              <a:rPr lang="en-GB" smtClean="0"/>
              <a:t>‹#›</a:t>
            </a:fld>
            <a:endParaRPr lang="en-GB"/>
          </a:p>
        </p:txBody>
      </p:sp>
    </p:spTree>
    <p:extLst>
      <p:ext uri="{BB962C8B-B14F-4D97-AF65-F5344CB8AC3E}">
        <p14:creationId xmlns:p14="http://schemas.microsoft.com/office/powerpoint/2010/main" val="316693320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10/7/2015</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122169551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10/7/2015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10128006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10/7/2015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endParaRPr lang="en-US" dirty="0">
              <a:solidFill>
                <a:srgbClr val="90C226">
                  <a:lumMod val="60000"/>
                  <a:lumOff val="40000"/>
                </a:srgbClr>
              </a:solidFill>
              <a:latin typeface="Arial"/>
            </a:endParaRPr>
          </a:p>
        </p:txBody>
      </p:sp>
    </p:spTree>
    <p:extLst>
      <p:ext uri="{BB962C8B-B14F-4D97-AF65-F5344CB8AC3E}">
        <p14:creationId xmlns:p14="http://schemas.microsoft.com/office/powerpoint/2010/main" val="39540812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10/7/2015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64813267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10/7/2015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90C226">
                    <a:lumMod val="60000"/>
                    <a:lumOff val="40000"/>
                  </a:srgbClr>
                </a:solidFill>
                <a:latin typeface="Arial"/>
              </a:rPr>
              <a:t>”</a:t>
            </a:r>
          </a:p>
        </p:txBody>
      </p:sp>
    </p:spTree>
    <p:extLst>
      <p:ext uri="{BB962C8B-B14F-4D97-AF65-F5344CB8AC3E}">
        <p14:creationId xmlns:p14="http://schemas.microsoft.com/office/powerpoint/2010/main" val="159828582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10/7/2015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283498424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solidFill>
                  <a:prstClr val="black">
                    <a:tint val="75000"/>
                  </a:prstClr>
                </a:solidFill>
              </a:rPr>
              <a:pPr/>
              <a:t>10/7/2015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89333C77-0158-454C-844F-B7AB9BD7DAD4}"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94227949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10/7/2015</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dirty="0">
                <a:solidFill>
                  <a:srgbClr val="90C226"/>
                </a:solidFill>
              </a:rPr>
              <a:pPr/>
              <a:t>‹#›</a:t>
            </a:fld>
            <a:endParaRPr lang="en-US" dirty="0">
              <a:solidFill>
                <a:srgbClr val="90C226"/>
              </a:solidFill>
            </a:endParaRPr>
          </a:p>
        </p:txBody>
      </p:sp>
    </p:spTree>
    <p:extLst>
      <p:ext uri="{BB962C8B-B14F-4D97-AF65-F5344CB8AC3E}">
        <p14:creationId xmlns:p14="http://schemas.microsoft.com/office/powerpoint/2010/main" val="23762122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562E394-1D19-4973-8117-F8D9387B61D1}" type="datetimeFigureOut">
              <a:rPr lang="en-GB" smtClean="0"/>
              <a:t>07/10/2015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2D9E37-D063-4919-991F-79AA73BC76F2}" type="slidenum">
              <a:rPr lang="en-GB" smtClean="0"/>
              <a:t>‹#›</a:t>
            </a:fld>
            <a:endParaRPr lang="en-GB"/>
          </a:p>
        </p:txBody>
      </p:sp>
    </p:spTree>
    <p:extLst>
      <p:ext uri="{BB962C8B-B14F-4D97-AF65-F5344CB8AC3E}">
        <p14:creationId xmlns:p14="http://schemas.microsoft.com/office/powerpoint/2010/main" val="1075145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2562E394-1D19-4973-8117-F8D9387B61D1}" type="datetimeFigureOut">
              <a:rPr lang="en-GB" smtClean="0"/>
              <a:t>07/10/2015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A2D9E37-D063-4919-991F-79AA73BC76F2}" type="slidenum">
              <a:rPr lang="en-GB" smtClean="0"/>
              <a:t>‹#›</a:t>
            </a:fld>
            <a:endParaRPr lang="en-GB"/>
          </a:p>
        </p:txBody>
      </p:sp>
    </p:spTree>
    <p:extLst>
      <p:ext uri="{BB962C8B-B14F-4D97-AF65-F5344CB8AC3E}">
        <p14:creationId xmlns:p14="http://schemas.microsoft.com/office/powerpoint/2010/main" val="2965510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2562E394-1D19-4973-8117-F8D9387B61D1}" type="datetimeFigureOut">
              <a:rPr lang="en-GB" smtClean="0"/>
              <a:t>07/10/2015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A2D9E37-D063-4919-991F-79AA73BC76F2}" type="slidenum">
              <a:rPr lang="en-GB" smtClean="0"/>
              <a:t>‹#›</a:t>
            </a:fld>
            <a:endParaRPr lang="en-GB"/>
          </a:p>
        </p:txBody>
      </p:sp>
    </p:spTree>
    <p:extLst>
      <p:ext uri="{BB962C8B-B14F-4D97-AF65-F5344CB8AC3E}">
        <p14:creationId xmlns:p14="http://schemas.microsoft.com/office/powerpoint/2010/main" val="17145369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2562E394-1D19-4973-8117-F8D9387B61D1}" type="datetimeFigureOut">
              <a:rPr lang="en-GB" smtClean="0"/>
              <a:t>07/10/2015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A2D9E37-D063-4919-991F-79AA73BC76F2}" type="slidenum">
              <a:rPr lang="en-GB" smtClean="0"/>
              <a:t>‹#›</a:t>
            </a:fld>
            <a:endParaRPr lang="en-GB"/>
          </a:p>
        </p:txBody>
      </p:sp>
    </p:spTree>
    <p:extLst>
      <p:ext uri="{BB962C8B-B14F-4D97-AF65-F5344CB8AC3E}">
        <p14:creationId xmlns:p14="http://schemas.microsoft.com/office/powerpoint/2010/main" val="1373480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62E394-1D19-4973-8117-F8D9387B61D1}" type="datetimeFigureOut">
              <a:rPr lang="en-GB" smtClean="0"/>
              <a:t>07/10/2015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A2D9E37-D063-4919-991F-79AA73BC76F2}" type="slidenum">
              <a:rPr lang="en-GB" smtClean="0"/>
              <a:t>‹#›</a:t>
            </a:fld>
            <a:endParaRPr lang="en-GB"/>
          </a:p>
        </p:txBody>
      </p:sp>
    </p:spTree>
    <p:extLst>
      <p:ext uri="{BB962C8B-B14F-4D97-AF65-F5344CB8AC3E}">
        <p14:creationId xmlns:p14="http://schemas.microsoft.com/office/powerpoint/2010/main" val="559947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62E394-1D19-4973-8117-F8D9387B61D1}" type="datetimeFigureOut">
              <a:rPr lang="en-GB" smtClean="0"/>
              <a:t>07/10/2015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A2D9E37-D063-4919-991F-79AA73BC76F2}" type="slidenum">
              <a:rPr lang="en-GB" smtClean="0"/>
              <a:t>‹#›</a:t>
            </a:fld>
            <a:endParaRPr lang="en-GB"/>
          </a:p>
        </p:txBody>
      </p:sp>
    </p:spTree>
    <p:extLst>
      <p:ext uri="{BB962C8B-B14F-4D97-AF65-F5344CB8AC3E}">
        <p14:creationId xmlns:p14="http://schemas.microsoft.com/office/powerpoint/2010/main" val="30092801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62E394-1D19-4973-8117-F8D9387B61D1}" type="datetimeFigureOut">
              <a:rPr lang="en-GB" smtClean="0"/>
              <a:t>07/10/2015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A2D9E37-D063-4919-991F-79AA73BC76F2}" type="slidenum">
              <a:rPr lang="en-GB" smtClean="0"/>
              <a:t>‹#›</a:t>
            </a:fld>
            <a:endParaRPr lang="en-GB"/>
          </a:p>
        </p:txBody>
      </p:sp>
    </p:spTree>
    <p:extLst>
      <p:ext uri="{BB962C8B-B14F-4D97-AF65-F5344CB8AC3E}">
        <p14:creationId xmlns:p14="http://schemas.microsoft.com/office/powerpoint/2010/main" val="4156480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62E394-1D19-4973-8117-F8D9387B61D1}" type="datetimeFigureOut">
              <a:rPr lang="en-GB" smtClean="0"/>
              <a:t>07/10/2015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2D9E37-D063-4919-991F-79AA73BC76F2}" type="slidenum">
              <a:rPr lang="en-GB" smtClean="0"/>
              <a:t>‹#›</a:t>
            </a:fld>
            <a:endParaRPr lang="en-GB"/>
          </a:p>
        </p:txBody>
      </p:sp>
    </p:spTree>
    <p:extLst>
      <p:ext uri="{BB962C8B-B14F-4D97-AF65-F5344CB8AC3E}">
        <p14:creationId xmlns:p14="http://schemas.microsoft.com/office/powerpoint/2010/main" val="33020345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B61BEF0D-F0BB-DE4B-95CE-6DB70DBA9567}" type="datetimeFigureOut">
              <a:rPr lang="en-US" dirty="0">
                <a:solidFill>
                  <a:prstClr val="black">
                    <a:tint val="75000"/>
                  </a:prstClr>
                </a:solidFill>
              </a:rPr>
              <a:pPr defTabSz="457200"/>
              <a:t>10/7/2015</a:t>
            </a:fld>
            <a:endParaRPr lang="en-US" dirty="0">
              <a:solidFill>
                <a:prstClr val="black">
                  <a:tint val="75000"/>
                </a:prstClr>
              </a:solidFill>
            </a:endParaRP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en-US" dirty="0">
              <a:solidFill>
                <a:prstClr val="black">
                  <a:tint val="75000"/>
                </a:prstClr>
              </a:solidFill>
            </a:endParaRP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pPr defTabSz="457200"/>
            <a:fld id="{D57F1E4F-1CFF-5643-939E-217C01CDF565}" type="slidenum">
              <a:rPr lang="en-US" dirty="0">
                <a:solidFill>
                  <a:srgbClr val="90C226"/>
                </a:solidFill>
              </a:rPr>
              <a:pPr defTabSz="457200"/>
              <a:t>‹#›</a:t>
            </a:fld>
            <a:endParaRPr lang="en-US" dirty="0">
              <a:solidFill>
                <a:srgbClr val="90C226"/>
              </a:solidFill>
            </a:endParaRPr>
          </a:p>
        </p:txBody>
      </p:sp>
    </p:spTree>
    <p:extLst>
      <p:ext uri="{BB962C8B-B14F-4D97-AF65-F5344CB8AC3E}">
        <p14:creationId xmlns:p14="http://schemas.microsoft.com/office/powerpoint/2010/main" val="17450381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l"/>
            <a:r>
              <a:rPr lang="en-GB" dirty="0" smtClean="0"/>
              <a:t>Imam Mahdi (a)</a:t>
            </a:r>
            <a:br>
              <a:rPr lang="en-GB" dirty="0" smtClean="0"/>
            </a:br>
            <a:r>
              <a:rPr lang="en-GB" sz="4400" dirty="0" smtClean="0"/>
              <a:t>The Position and the Mission</a:t>
            </a:r>
            <a:endParaRPr lang="en-GB" sz="4400" dirty="0"/>
          </a:p>
        </p:txBody>
      </p:sp>
      <p:sp>
        <p:nvSpPr>
          <p:cNvPr id="3" name="Subtitle 2"/>
          <p:cNvSpPr>
            <a:spLocks noGrp="1"/>
          </p:cNvSpPr>
          <p:nvPr>
            <p:ph type="subTitle" idx="1"/>
          </p:nvPr>
        </p:nvSpPr>
        <p:spPr/>
        <p:txBody>
          <a:bodyPr>
            <a:normAutofit/>
          </a:bodyPr>
          <a:lstStyle/>
          <a:p>
            <a:r>
              <a:rPr lang="en-GB" sz="3200" dirty="0" smtClean="0"/>
              <a:t>3- Our Duties In His Absence </a:t>
            </a:r>
            <a:endParaRPr lang="en-GB" sz="3200" dirty="0"/>
          </a:p>
        </p:txBody>
      </p:sp>
    </p:spTree>
    <p:extLst>
      <p:ext uri="{BB962C8B-B14F-4D97-AF65-F5344CB8AC3E}">
        <p14:creationId xmlns:p14="http://schemas.microsoft.com/office/powerpoint/2010/main" val="8946087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743210"/>
          </a:xfrm>
        </p:spPr>
        <p:txBody>
          <a:bodyPr>
            <a:normAutofit/>
          </a:bodyPr>
          <a:lstStyle/>
          <a:p>
            <a:r>
              <a:rPr lang="en-GB" sz="3200" dirty="0"/>
              <a:t>To believe in him</a:t>
            </a:r>
          </a:p>
        </p:txBody>
      </p:sp>
      <p:sp>
        <p:nvSpPr>
          <p:cNvPr id="3" name="Content Placeholder 2"/>
          <p:cNvSpPr>
            <a:spLocks noGrp="1"/>
          </p:cNvSpPr>
          <p:nvPr>
            <p:ph idx="1"/>
          </p:nvPr>
        </p:nvSpPr>
        <p:spPr>
          <a:xfrm>
            <a:off x="677334" y="1390389"/>
            <a:ext cx="8596668" cy="4650973"/>
          </a:xfrm>
        </p:spPr>
        <p:txBody>
          <a:bodyPr>
            <a:normAutofit fontScale="70000" lnSpcReduction="20000"/>
          </a:bodyPr>
          <a:lstStyle/>
          <a:p>
            <a:pPr marL="0" indent="0" algn="r" rtl="1">
              <a:lnSpc>
                <a:spcPct val="130000"/>
              </a:lnSpc>
              <a:spcAft>
                <a:spcPts val="1200"/>
              </a:spcAft>
              <a:buNone/>
            </a:pPr>
            <a:r>
              <a:rPr lang="ar-SA" sz="2400" dirty="0" smtClean="0"/>
              <a:t>فالمراد </a:t>
            </a:r>
            <a:r>
              <a:rPr lang="ar-SA" sz="2400" dirty="0"/>
              <a:t>من هذه الآية مدح المتقين بأنهم يؤمنون بالغيب الذي دل عليه دليل بأن يتفكروا و يستدلوا فيؤمنوا به</a:t>
            </a:r>
          </a:p>
          <a:p>
            <a:pPr marL="0" indent="0">
              <a:lnSpc>
                <a:spcPct val="130000"/>
              </a:lnSpc>
              <a:spcAft>
                <a:spcPts val="1200"/>
              </a:spcAft>
              <a:buNone/>
            </a:pPr>
            <a:r>
              <a:rPr lang="en-GB" sz="2400" dirty="0"/>
              <a:t>He </a:t>
            </a:r>
            <a:r>
              <a:rPr lang="en-GB" sz="2400" dirty="0" smtClean="0"/>
              <a:t>says: This verse means to commend the God-wary because they believe in an unseen for which there is an evidence, in the sense that they reflect and use the evidence then believe in it.</a:t>
            </a:r>
          </a:p>
          <a:p>
            <a:pPr marL="0" indent="0" algn="r" rtl="1">
              <a:lnSpc>
                <a:spcPct val="130000"/>
              </a:lnSpc>
              <a:spcAft>
                <a:spcPts val="1200"/>
              </a:spcAft>
              <a:buNone/>
            </a:pPr>
            <a:r>
              <a:rPr lang="fa-IR" sz="2400" dirty="0" smtClean="0"/>
              <a:t>امام باقر ع : </a:t>
            </a:r>
            <a:r>
              <a:rPr lang="ar-SA" sz="2400" dirty="0" smtClean="0"/>
              <a:t>یَأْتِى </a:t>
            </a:r>
            <a:r>
              <a:rPr lang="ar-SA" sz="2400" dirty="0"/>
              <a:t>عَلَى النّاسِ زَمانٌ یَغِیبُ عَنْهُمْ اِمامُهُمْ فَیاطُوبى لِلثّابِتِینَ عَلى اَمْرِنا فِى ذلِكَ الزَّمانِ اِنَّ اَدْنى ما یَكُونُ لَهُمْ مِنَ الثّوابِ اَنْ یُنادِیَهُمُ الْبارِى‏ءُ عَزَّ وَ جَلَّ عِبادِى آمَنْتُمْ بِسِرّى وَ صَدَّقْتُمْ بِغَیْبى فَأَبْشِرُوا بِحُسْنِ الثَّوابِ مِنّى(.كمال </a:t>
            </a:r>
            <a:r>
              <a:rPr lang="ar-SA" sz="2400" dirty="0" smtClean="0"/>
              <a:t>الدی</a:t>
            </a:r>
            <a:r>
              <a:rPr lang="ar-SA" sz="2400" dirty="0"/>
              <a:t>ن</a:t>
            </a:r>
            <a:r>
              <a:rPr lang="ar-SA" sz="2400" dirty="0" smtClean="0"/>
              <a:t>)</a:t>
            </a:r>
          </a:p>
          <a:p>
            <a:pPr marL="0" indent="0">
              <a:lnSpc>
                <a:spcPct val="130000"/>
              </a:lnSpc>
              <a:spcAft>
                <a:spcPts val="1200"/>
              </a:spcAft>
              <a:buNone/>
            </a:pPr>
            <a:r>
              <a:rPr lang="en-GB" sz="2400" dirty="0" smtClean="0"/>
              <a:t>Imam al-</a:t>
            </a:r>
            <a:r>
              <a:rPr lang="en-GB" sz="2400" dirty="0" err="1"/>
              <a:t>B</a:t>
            </a:r>
            <a:r>
              <a:rPr lang="en-GB" sz="2400" dirty="0" err="1" smtClean="0"/>
              <a:t>aqir</a:t>
            </a:r>
            <a:r>
              <a:rPr lang="en-GB" sz="2400" dirty="0" smtClean="0"/>
              <a:t> (a) said, “A time will pass on people in which their Imam hides from them. How blessed are those who are steadfast </a:t>
            </a:r>
            <a:r>
              <a:rPr lang="en-GB" sz="2400" dirty="0"/>
              <a:t>on our </a:t>
            </a:r>
            <a:r>
              <a:rPr lang="en-GB" sz="2400" dirty="0" smtClean="0"/>
              <a:t>affair during those times. The least reward for them is that the Creator will call them, “O </a:t>
            </a:r>
            <a:r>
              <a:rPr lang="en-GB" sz="2400" dirty="0"/>
              <a:t>M</a:t>
            </a:r>
            <a:r>
              <a:rPr lang="en-GB" sz="2400" dirty="0" smtClean="0"/>
              <a:t>y servants! You believed in My secret and acknowledged my </a:t>
            </a:r>
            <a:r>
              <a:rPr lang="en-GB" sz="2400" i="1" dirty="0" err="1" smtClean="0"/>
              <a:t>ghayb</a:t>
            </a:r>
            <a:r>
              <a:rPr lang="en-GB" sz="2400" dirty="0" smtClean="0"/>
              <a:t>, so rejoice with excellence of reward from me.”</a:t>
            </a:r>
            <a:endParaRPr lang="en-GB" sz="2400" dirty="0"/>
          </a:p>
        </p:txBody>
      </p:sp>
    </p:spTree>
    <p:extLst>
      <p:ext uri="{BB962C8B-B14F-4D97-AF65-F5344CB8AC3E}">
        <p14:creationId xmlns:p14="http://schemas.microsoft.com/office/powerpoint/2010/main" val="1831168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891654"/>
          </a:xfrm>
        </p:spPr>
        <p:txBody>
          <a:bodyPr>
            <a:normAutofit/>
          </a:bodyPr>
          <a:lstStyle/>
          <a:p>
            <a:r>
              <a:rPr lang="en-GB" sz="3200" dirty="0" smtClean="0"/>
              <a:t>To Expect His Return</a:t>
            </a:r>
            <a:endParaRPr lang="en-GB" sz="3200" dirty="0"/>
          </a:p>
        </p:txBody>
      </p:sp>
      <p:sp>
        <p:nvSpPr>
          <p:cNvPr id="3" name="Content Placeholder 2"/>
          <p:cNvSpPr>
            <a:spLocks noGrp="1"/>
          </p:cNvSpPr>
          <p:nvPr>
            <p:ph idx="1"/>
          </p:nvPr>
        </p:nvSpPr>
        <p:spPr>
          <a:xfrm>
            <a:off x="702386" y="1663905"/>
            <a:ext cx="8596668" cy="4389983"/>
          </a:xfrm>
        </p:spPr>
        <p:txBody>
          <a:bodyPr>
            <a:normAutofit fontScale="92500" lnSpcReduction="10000"/>
          </a:bodyPr>
          <a:lstStyle/>
          <a:p>
            <a:pPr marL="0" indent="0">
              <a:lnSpc>
                <a:spcPct val="120000"/>
              </a:lnSpc>
              <a:spcAft>
                <a:spcPts val="1200"/>
              </a:spcAft>
              <a:buNone/>
            </a:pPr>
            <a:r>
              <a:rPr lang="en-GB" sz="2600" dirty="0">
                <a:solidFill>
                  <a:srgbClr val="FF0000"/>
                </a:solidFill>
              </a:rPr>
              <a:t>2- </a:t>
            </a:r>
            <a:r>
              <a:rPr lang="en-GB" sz="2600" dirty="0" smtClean="0">
                <a:solidFill>
                  <a:srgbClr val="FF0000"/>
                </a:solidFill>
              </a:rPr>
              <a:t>To </a:t>
            </a:r>
            <a:r>
              <a:rPr lang="en-GB" sz="2600" dirty="0">
                <a:solidFill>
                  <a:srgbClr val="FF0000"/>
                </a:solidFill>
              </a:rPr>
              <a:t>expect his return</a:t>
            </a:r>
          </a:p>
          <a:p>
            <a:pPr marL="0" indent="0" algn="r" rtl="1">
              <a:lnSpc>
                <a:spcPct val="120000"/>
              </a:lnSpc>
              <a:spcAft>
                <a:spcPts val="1200"/>
              </a:spcAft>
              <a:buNone/>
            </a:pPr>
            <a:r>
              <a:rPr lang="fa-IR" sz="1900" dirty="0"/>
              <a:t>امام </a:t>
            </a:r>
            <a:r>
              <a:rPr lang="fa-IR" sz="1900" dirty="0" smtClean="0"/>
              <a:t>الباقر </a:t>
            </a:r>
            <a:r>
              <a:rPr lang="fa-IR" sz="1900" dirty="0"/>
              <a:t>ع : </a:t>
            </a:r>
            <a:r>
              <a:rPr lang="ar-SA" sz="1900" dirty="0"/>
              <a:t>اَفْضَلُ الْعِبادَةِ انْتِظارُ </a:t>
            </a:r>
            <a:r>
              <a:rPr lang="ar-SA" sz="1900" dirty="0" smtClean="0"/>
              <a:t>الْفَرَجِ</a:t>
            </a:r>
            <a:endParaRPr lang="en-GB" sz="1900" dirty="0"/>
          </a:p>
          <a:p>
            <a:pPr marL="0" indent="0" algn="l">
              <a:lnSpc>
                <a:spcPct val="120000"/>
              </a:lnSpc>
              <a:spcAft>
                <a:spcPts val="1200"/>
              </a:spcAft>
              <a:buNone/>
            </a:pPr>
            <a:r>
              <a:rPr lang="en-GB" sz="2400" dirty="0" smtClean="0"/>
              <a:t>Imam al-</a:t>
            </a:r>
            <a:r>
              <a:rPr lang="en-GB" sz="2400" dirty="0" err="1"/>
              <a:t>B</a:t>
            </a:r>
            <a:r>
              <a:rPr lang="en-GB" sz="2400" dirty="0" err="1" smtClean="0"/>
              <a:t>aqir</a:t>
            </a:r>
            <a:r>
              <a:rPr lang="en-GB" sz="2400" dirty="0" smtClean="0"/>
              <a:t> (a) said, “The best worship is awaiting the </a:t>
            </a:r>
            <a:r>
              <a:rPr lang="en-GB" sz="2400" i="1" dirty="0" smtClean="0"/>
              <a:t>Ease</a:t>
            </a:r>
            <a:r>
              <a:rPr lang="en-GB" sz="2400" dirty="0" smtClean="0"/>
              <a:t>.”</a:t>
            </a:r>
          </a:p>
          <a:p>
            <a:pPr marL="0" indent="0" algn="r" rtl="1">
              <a:lnSpc>
                <a:spcPct val="120000"/>
              </a:lnSpc>
              <a:spcAft>
                <a:spcPts val="1200"/>
              </a:spcAft>
              <a:buNone/>
            </a:pPr>
            <a:r>
              <a:rPr lang="ar-SA" sz="1900" dirty="0"/>
              <a:t>سئل الرضا (ع) عن شيءٍ من الفرج ، فقال : أليس انتظار الفرج من </a:t>
            </a:r>
            <a:r>
              <a:rPr lang="ar-SA" sz="1900" dirty="0" smtClean="0"/>
              <a:t>الفرج؟.. </a:t>
            </a:r>
            <a:r>
              <a:rPr lang="ar-SA" sz="1900" dirty="0"/>
              <a:t>إنّ الله عزّ وجلّ يقول : </a:t>
            </a:r>
            <a:r>
              <a:rPr lang="ar-SA" sz="1900" i="1" dirty="0" smtClean="0"/>
              <a:t>فانتظروا </a:t>
            </a:r>
            <a:r>
              <a:rPr lang="ar-SA" sz="1900" i="1" dirty="0"/>
              <a:t>إني معكم من المنتظرين</a:t>
            </a:r>
            <a:r>
              <a:rPr lang="ar-SA" sz="1900" dirty="0"/>
              <a:t> </a:t>
            </a:r>
            <a:r>
              <a:rPr lang="en-GB" sz="1900" dirty="0" smtClean="0"/>
              <a:t>)</a:t>
            </a:r>
            <a:r>
              <a:rPr lang="ar-SA" sz="1900" dirty="0" smtClean="0"/>
              <a:t>إكمال الدين</a:t>
            </a:r>
            <a:r>
              <a:rPr lang="en-GB" sz="1900" dirty="0" smtClean="0"/>
              <a:t>(</a:t>
            </a:r>
          </a:p>
          <a:p>
            <a:pPr marL="0" indent="0" algn="l">
              <a:lnSpc>
                <a:spcPct val="120000"/>
              </a:lnSpc>
              <a:spcAft>
                <a:spcPts val="1200"/>
              </a:spcAft>
              <a:buNone/>
            </a:pPr>
            <a:r>
              <a:rPr lang="en-GB" sz="2400" dirty="0" smtClean="0"/>
              <a:t>Imam al-</a:t>
            </a:r>
            <a:r>
              <a:rPr lang="en-GB" sz="2400" dirty="0" err="1" smtClean="0"/>
              <a:t>Rida</a:t>
            </a:r>
            <a:r>
              <a:rPr lang="en-GB" sz="2400" dirty="0" smtClean="0"/>
              <a:t> (a) was asked about some aspects of the </a:t>
            </a:r>
            <a:r>
              <a:rPr lang="en-GB" sz="2400" i="1" dirty="0" smtClean="0"/>
              <a:t>Ease</a:t>
            </a:r>
            <a:r>
              <a:rPr lang="en-GB" sz="2400" dirty="0" smtClean="0"/>
              <a:t>; he said, “Is not expecting the Ease from the Ease? Allah the mighty the High says, </a:t>
            </a:r>
            <a:r>
              <a:rPr lang="en-GB" sz="2400" i="1" dirty="0" smtClean="0"/>
              <a:t>So wait; I too am waiting along with you</a:t>
            </a:r>
            <a:r>
              <a:rPr lang="en-GB" sz="2400" dirty="0" smtClean="0"/>
              <a:t>.” </a:t>
            </a:r>
            <a:endParaRPr lang="fa-IR" sz="2400" dirty="0"/>
          </a:p>
          <a:p>
            <a:pPr marL="0" indent="0" algn="r" rtl="1">
              <a:lnSpc>
                <a:spcPct val="120000"/>
              </a:lnSpc>
              <a:spcAft>
                <a:spcPts val="1200"/>
              </a:spcAft>
              <a:buNone/>
            </a:pPr>
            <a:endParaRPr lang="ar-SA" sz="2400" dirty="0"/>
          </a:p>
          <a:p>
            <a:pPr marL="0" indent="0" algn="r" rtl="1">
              <a:lnSpc>
                <a:spcPct val="120000"/>
              </a:lnSpc>
              <a:spcAft>
                <a:spcPts val="1200"/>
              </a:spcAft>
              <a:buNone/>
            </a:pPr>
            <a:endParaRPr lang="en-GB" sz="2400" dirty="0" smtClean="0"/>
          </a:p>
          <a:p>
            <a:pPr marL="0" indent="0" algn="r" rtl="1">
              <a:lnSpc>
                <a:spcPct val="120000"/>
              </a:lnSpc>
              <a:spcAft>
                <a:spcPts val="1200"/>
              </a:spcAft>
              <a:buNone/>
            </a:pPr>
            <a:endParaRPr lang="en-GB" sz="2400" dirty="0"/>
          </a:p>
          <a:p>
            <a:pPr marL="0" indent="0" algn="r" rtl="1">
              <a:buNone/>
            </a:pPr>
            <a:endParaRPr lang="en-GB" dirty="0"/>
          </a:p>
        </p:txBody>
      </p:sp>
    </p:spTree>
    <p:extLst>
      <p:ext uri="{BB962C8B-B14F-4D97-AF65-F5344CB8AC3E}">
        <p14:creationId xmlns:p14="http://schemas.microsoft.com/office/powerpoint/2010/main" val="1831168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891654"/>
          </a:xfrm>
        </p:spPr>
        <p:txBody>
          <a:bodyPr>
            <a:normAutofit/>
          </a:bodyPr>
          <a:lstStyle/>
          <a:p>
            <a:r>
              <a:rPr lang="en-GB" sz="3200" dirty="0" smtClean="0"/>
              <a:t>To Expect His Return</a:t>
            </a:r>
            <a:endParaRPr lang="en-GB" sz="3200" dirty="0"/>
          </a:p>
        </p:txBody>
      </p:sp>
      <p:sp>
        <p:nvSpPr>
          <p:cNvPr id="3" name="Content Placeholder 2"/>
          <p:cNvSpPr>
            <a:spLocks noGrp="1"/>
          </p:cNvSpPr>
          <p:nvPr>
            <p:ph idx="1"/>
          </p:nvPr>
        </p:nvSpPr>
        <p:spPr>
          <a:xfrm>
            <a:off x="677334" y="1651379"/>
            <a:ext cx="8596668" cy="4389983"/>
          </a:xfrm>
        </p:spPr>
        <p:txBody>
          <a:bodyPr>
            <a:normAutofit/>
          </a:bodyPr>
          <a:lstStyle/>
          <a:p>
            <a:pPr marL="0" indent="0" algn="r" rtl="1">
              <a:lnSpc>
                <a:spcPct val="120000"/>
              </a:lnSpc>
              <a:spcAft>
                <a:spcPts val="1200"/>
              </a:spcAft>
              <a:buNone/>
            </a:pPr>
            <a:r>
              <a:rPr lang="ar-SA" sz="2000" dirty="0" smtClean="0"/>
              <a:t>قال </a:t>
            </a:r>
            <a:r>
              <a:rPr lang="ar-SA" sz="2000" dirty="0"/>
              <a:t>الرضا (ع) : ما أحسن الصبر وانتظار الفرج !.. أما سمعت قول الله تعالى </a:t>
            </a:r>
            <a:r>
              <a:rPr lang="ar-SA" sz="2000" dirty="0" smtClean="0"/>
              <a:t>:</a:t>
            </a:r>
            <a:r>
              <a:rPr lang="fa-IR" sz="2000" dirty="0" smtClean="0"/>
              <a:t> </a:t>
            </a:r>
            <a:r>
              <a:rPr lang="ar-SA" sz="2000" i="1" dirty="0" smtClean="0"/>
              <a:t>فارتقبوا </a:t>
            </a:r>
            <a:r>
              <a:rPr lang="ar-SA" sz="2000" i="1" dirty="0"/>
              <a:t>إني معكم </a:t>
            </a:r>
            <a:r>
              <a:rPr lang="ar-SA" sz="2000" i="1" dirty="0" smtClean="0"/>
              <a:t>رقيب </a:t>
            </a:r>
            <a:r>
              <a:rPr lang="ar-SA" sz="2000" dirty="0"/>
              <a:t>، وقوله عزّ وجلّ : </a:t>
            </a:r>
            <a:r>
              <a:rPr lang="ar-SA" sz="2000" i="1" dirty="0" smtClean="0"/>
              <a:t>وانتظروا </a:t>
            </a:r>
            <a:r>
              <a:rPr lang="ar-SA" sz="2000" i="1" dirty="0"/>
              <a:t>إني معكم من </a:t>
            </a:r>
            <a:r>
              <a:rPr lang="ar-SA" sz="2000" i="1" dirty="0" smtClean="0"/>
              <a:t>المنتظرين</a:t>
            </a:r>
            <a:r>
              <a:rPr lang="ar-SA" sz="2000" dirty="0" smtClean="0"/>
              <a:t>؟.. </a:t>
            </a:r>
            <a:r>
              <a:rPr lang="ar-SA" sz="2000" dirty="0"/>
              <a:t>فعليكم بالصبر!.. فإنه إنما يجيئ الفرج على اليأس ، فقد كان الذين من قبلكم أصبر منكم . </a:t>
            </a:r>
            <a:r>
              <a:rPr lang="fa-IR" sz="1600" dirty="0" smtClean="0"/>
              <a:t>(</a:t>
            </a:r>
            <a:r>
              <a:rPr lang="ar-SA" sz="1600" dirty="0" smtClean="0"/>
              <a:t>إكمال الدين</a:t>
            </a:r>
            <a:r>
              <a:rPr lang="fa-IR" sz="1600" dirty="0" smtClean="0"/>
              <a:t>)</a:t>
            </a:r>
          </a:p>
          <a:p>
            <a:pPr marL="0" indent="0">
              <a:lnSpc>
                <a:spcPct val="120000"/>
              </a:lnSpc>
              <a:spcAft>
                <a:spcPts val="1200"/>
              </a:spcAft>
              <a:buNone/>
            </a:pPr>
            <a:r>
              <a:rPr lang="en-GB" sz="2000" dirty="0" smtClean="0"/>
              <a:t>Imam al-</a:t>
            </a:r>
            <a:r>
              <a:rPr lang="en-GB" sz="2000" dirty="0" err="1" smtClean="0"/>
              <a:t>Rida</a:t>
            </a:r>
            <a:r>
              <a:rPr lang="en-GB" sz="2000" dirty="0" smtClean="0"/>
              <a:t> (a) said, “How nice is patience and waiting for the Ease! Have you not heard the Word of God, “</a:t>
            </a:r>
            <a:r>
              <a:rPr lang="en-GB" sz="2000" i="1" dirty="0" smtClean="0"/>
              <a:t>So watch, I too am watching along with</a:t>
            </a:r>
            <a:r>
              <a:rPr lang="en-GB" sz="2000" dirty="0" smtClean="0"/>
              <a:t> </a:t>
            </a:r>
            <a:r>
              <a:rPr lang="en-GB" sz="2000" i="1" dirty="0" smtClean="0"/>
              <a:t>you”,</a:t>
            </a:r>
            <a:r>
              <a:rPr lang="en-GB" sz="2000" dirty="0" smtClean="0"/>
              <a:t> and His Word, “</a:t>
            </a:r>
            <a:r>
              <a:rPr lang="en-GB" sz="2000" i="1" dirty="0" smtClean="0"/>
              <a:t>So </a:t>
            </a:r>
            <a:r>
              <a:rPr lang="en-GB" sz="2000" i="1" dirty="0"/>
              <a:t>wait; I too am waiting along with </a:t>
            </a:r>
            <a:r>
              <a:rPr lang="en-GB" sz="2000" i="1" dirty="0" smtClean="0"/>
              <a:t>you?”” </a:t>
            </a:r>
            <a:endParaRPr lang="en-GB" sz="2000" dirty="0"/>
          </a:p>
          <a:p>
            <a:pPr marL="0" indent="0">
              <a:lnSpc>
                <a:spcPct val="120000"/>
              </a:lnSpc>
              <a:spcBef>
                <a:spcPts val="0"/>
              </a:spcBef>
              <a:spcAft>
                <a:spcPts val="1200"/>
              </a:spcAft>
              <a:buNone/>
            </a:pPr>
            <a:r>
              <a:rPr lang="en-GB" sz="2000" dirty="0" smtClean="0"/>
              <a:t>So I advise you to patience; because the Ease comes at the edge of disappointment;  indeed those who were before you were more patient than you. </a:t>
            </a:r>
            <a:endParaRPr lang="en-GB" sz="2000" dirty="0"/>
          </a:p>
        </p:txBody>
      </p:sp>
    </p:spTree>
    <p:extLst>
      <p:ext uri="{BB962C8B-B14F-4D97-AF65-F5344CB8AC3E}">
        <p14:creationId xmlns:p14="http://schemas.microsoft.com/office/powerpoint/2010/main" val="1831168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782472"/>
          </a:xfrm>
        </p:spPr>
        <p:txBody>
          <a:bodyPr>
            <a:normAutofit/>
          </a:bodyPr>
          <a:lstStyle/>
          <a:p>
            <a:r>
              <a:rPr lang="en-GB" sz="3200" dirty="0"/>
              <a:t>To Expect His Return</a:t>
            </a:r>
          </a:p>
        </p:txBody>
      </p:sp>
      <p:sp>
        <p:nvSpPr>
          <p:cNvPr id="3" name="Content Placeholder 2"/>
          <p:cNvSpPr>
            <a:spLocks noGrp="1"/>
          </p:cNvSpPr>
          <p:nvPr>
            <p:ph idx="1"/>
          </p:nvPr>
        </p:nvSpPr>
        <p:spPr>
          <a:xfrm>
            <a:off x="677334" y="1392073"/>
            <a:ext cx="8596668" cy="4872249"/>
          </a:xfrm>
        </p:spPr>
        <p:txBody>
          <a:bodyPr>
            <a:normAutofit fontScale="85000" lnSpcReduction="20000"/>
          </a:bodyPr>
          <a:lstStyle/>
          <a:p>
            <a:pPr marL="0" indent="0" algn="r" rtl="1">
              <a:lnSpc>
                <a:spcPct val="120000"/>
              </a:lnSpc>
              <a:spcAft>
                <a:spcPts val="1200"/>
              </a:spcAft>
              <a:buNone/>
            </a:pPr>
            <a:r>
              <a:rPr lang="fa-IR" sz="2400" dirty="0" smtClean="0"/>
              <a:t>امام علی ع: </a:t>
            </a:r>
            <a:r>
              <a:rPr lang="ar-SA" sz="2400" dirty="0" smtClean="0"/>
              <a:t>انتظرروا </a:t>
            </a:r>
            <a:r>
              <a:rPr lang="ar-SA" sz="2400" dirty="0"/>
              <a:t>الفرج و لا تیاسوا من روح الله فان احب الاعمال الی الله عزوحل انتظار الفرج . </a:t>
            </a:r>
            <a:r>
              <a:rPr lang="fa-IR" sz="2400" dirty="0" smtClean="0"/>
              <a:t>(</a:t>
            </a:r>
            <a:r>
              <a:rPr lang="ar-SA" sz="2400" dirty="0" smtClean="0"/>
              <a:t>خصال</a:t>
            </a:r>
            <a:r>
              <a:rPr lang="fa-IR" sz="2400" dirty="0" smtClean="0"/>
              <a:t>)</a:t>
            </a:r>
          </a:p>
          <a:p>
            <a:pPr marL="0" indent="0" algn="l">
              <a:lnSpc>
                <a:spcPct val="120000"/>
              </a:lnSpc>
              <a:spcAft>
                <a:spcPts val="1200"/>
              </a:spcAft>
              <a:buNone/>
            </a:pPr>
            <a:r>
              <a:rPr lang="en-GB" sz="2400" dirty="0" smtClean="0"/>
              <a:t>Imam Ali (a) said, “Wait for the Ease and do not disappoint from the mercy of God; indeed the act most loved by God is waiting for the Ease.” </a:t>
            </a:r>
          </a:p>
          <a:p>
            <a:pPr marL="0" indent="0" algn="l">
              <a:lnSpc>
                <a:spcPct val="120000"/>
              </a:lnSpc>
              <a:spcAft>
                <a:spcPts val="1200"/>
              </a:spcAft>
              <a:buNone/>
            </a:pPr>
            <a:r>
              <a:rPr lang="en-GB" sz="2400" dirty="0" smtClean="0">
                <a:solidFill>
                  <a:srgbClr val="FF0000"/>
                </a:solidFill>
              </a:rPr>
              <a:t>Who is a true expectant? </a:t>
            </a:r>
          </a:p>
          <a:p>
            <a:pPr marL="0" indent="0" algn="r" rtl="1">
              <a:lnSpc>
                <a:spcPct val="130000"/>
              </a:lnSpc>
              <a:spcAft>
                <a:spcPts val="1200"/>
              </a:spcAft>
              <a:buNone/>
            </a:pPr>
            <a:r>
              <a:rPr lang="ar-SA" sz="2400" dirty="0" smtClean="0"/>
              <a:t>قال </a:t>
            </a:r>
            <a:r>
              <a:rPr lang="ar-SA" sz="2400" dirty="0"/>
              <a:t>الصادق(ع): ان لنا دولة یجیء اللّه بها اذا شاء ثم قال مَن سُر ان یکون من اصحاب القائم فلینتظر ولیعمل بالورع ومحاسن الاخلاق وهو </a:t>
            </a:r>
            <a:r>
              <a:rPr lang="ar-SA" sz="2400" dirty="0" smtClean="0"/>
              <a:t>منتظر</a:t>
            </a:r>
            <a:endParaRPr lang="en-GB" sz="2400" dirty="0" smtClean="0"/>
          </a:p>
          <a:p>
            <a:pPr marL="0" indent="0" algn="l">
              <a:lnSpc>
                <a:spcPct val="130000"/>
              </a:lnSpc>
              <a:spcAft>
                <a:spcPts val="1200"/>
              </a:spcAft>
              <a:buNone/>
            </a:pPr>
            <a:r>
              <a:rPr lang="en-GB" sz="2400" dirty="0" smtClean="0"/>
              <a:t>Imam al-Sadiq (a) said, “There is an era for us that God will bring it whenever he wishes.” Then he said, “Whoever likes to be among the companions of al-</a:t>
            </a:r>
            <a:r>
              <a:rPr lang="en-GB" sz="2400" dirty="0" err="1" smtClean="0"/>
              <a:t>Qa’im</a:t>
            </a:r>
            <a:r>
              <a:rPr lang="en-GB" sz="2400" dirty="0" smtClean="0"/>
              <a:t> must wait and act righteously and with good </a:t>
            </a:r>
            <a:r>
              <a:rPr lang="en-GB" sz="2400" i="1" dirty="0" err="1" smtClean="0"/>
              <a:t>akhlaq</a:t>
            </a:r>
            <a:r>
              <a:rPr lang="en-GB" sz="2400" dirty="0" smtClean="0"/>
              <a:t>; and he is the one who is truly waiting.” </a:t>
            </a:r>
            <a:endParaRPr lang="ar-SA" sz="2400" dirty="0"/>
          </a:p>
        </p:txBody>
      </p:sp>
    </p:spTree>
    <p:extLst>
      <p:ext uri="{BB962C8B-B14F-4D97-AF65-F5344CB8AC3E}">
        <p14:creationId xmlns:p14="http://schemas.microsoft.com/office/powerpoint/2010/main" val="1831168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27881"/>
          </a:xfrm>
        </p:spPr>
        <p:txBody>
          <a:bodyPr>
            <a:normAutofit/>
          </a:bodyPr>
          <a:lstStyle/>
          <a:p>
            <a:r>
              <a:rPr lang="en-GB" sz="3200" dirty="0" smtClean="0"/>
              <a:t>To Stand Firm on Wilayah</a:t>
            </a:r>
            <a:endParaRPr lang="en-GB" sz="3200" dirty="0"/>
          </a:p>
        </p:txBody>
      </p:sp>
      <p:sp>
        <p:nvSpPr>
          <p:cNvPr id="3" name="Content Placeholder 2"/>
          <p:cNvSpPr>
            <a:spLocks noGrp="1"/>
          </p:cNvSpPr>
          <p:nvPr>
            <p:ph idx="1"/>
          </p:nvPr>
        </p:nvSpPr>
        <p:spPr>
          <a:xfrm>
            <a:off x="677334" y="1487606"/>
            <a:ext cx="8596668" cy="4804011"/>
          </a:xfrm>
        </p:spPr>
        <p:txBody>
          <a:bodyPr>
            <a:normAutofit fontScale="92500" lnSpcReduction="20000"/>
          </a:bodyPr>
          <a:lstStyle/>
          <a:p>
            <a:pPr marL="0" indent="0">
              <a:lnSpc>
                <a:spcPct val="120000"/>
              </a:lnSpc>
              <a:spcAft>
                <a:spcPts val="1200"/>
              </a:spcAft>
              <a:buNone/>
            </a:pPr>
            <a:r>
              <a:rPr lang="fa-IR" sz="2400" u="sng" dirty="0" smtClean="0">
                <a:solidFill>
                  <a:srgbClr val="FF0000"/>
                </a:solidFill>
              </a:rPr>
              <a:t> </a:t>
            </a:r>
            <a:r>
              <a:rPr lang="en-GB" sz="2400" u="sng" dirty="0">
                <a:solidFill>
                  <a:srgbClr val="FF0000"/>
                </a:solidFill>
              </a:rPr>
              <a:t>3- To Stand Firm on </a:t>
            </a:r>
            <a:r>
              <a:rPr lang="en-GB" sz="2400" u="sng" dirty="0" smtClean="0">
                <a:solidFill>
                  <a:srgbClr val="FF0000"/>
                </a:solidFill>
              </a:rPr>
              <a:t>the concept of Wilayah</a:t>
            </a:r>
          </a:p>
          <a:p>
            <a:pPr marL="0" indent="0" algn="r" rtl="1">
              <a:lnSpc>
                <a:spcPct val="140000"/>
              </a:lnSpc>
              <a:spcAft>
                <a:spcPts val="1200"/>
              </a:spcAft>
              <a:buNone/>
            </a:pPr>
            <a:r>
              <a:rPr lang="fa-IR" dirty="0" smtClean="0"/>
              <a:t>قالَ الباقر</a:t>
            </a:r>
            <a:r>
              <a:rPr lang="fa-IR" dirty="0"/>
              <a:t> (عَلَیْه السلام): مَنْ ثَبَتَ عَلى وِلایَتِنا فِی غِیْبَهِ قائِمِنا، أعْطاهُ اللهُ عَزَّ وَجَلَّ اَجْرَ ألْفِ شَهید مِنْ شُهَداءِ بَدْر وَحُنَیْن</a:t>
            </a:r>
            <a:r>
              <a:rPr lang="fa-IR" dirty="0" smtClean="0"/>
              <a:t>.</a:t>
            </a:r>
            <a:endParaRPr lang="en-GB" dirty="0" smtClean="0"/>
          </a:p>
          <a:p>
            <a:pPr marL="0" indent="0" algn="l">
              <a:lnSpc>
                <a:spcPct val="140000"/>
              </a:lnSpc>
              <a:spcAft>
                <a:spcPts val="1200"/>
              </a:spcAft>
              <a:buNone/>
            </a:pPr>
            <a:r>
              <a:rPr lang="en-GB" dirty="0" smtClean="0"/>
              <a:t>Imam al-Baqir (a) said, “Whoever stands firm on our </a:t>
            </a:r>
            <a:r>
              <a:rPr lang="en-GB" i="1" dirty="0" err="1" smtClean="0"/>
              <a:t>wilayah</a:t>
            </a:r>
            <a:r>
              <a:rPr lang="en-GB" dirty="0" smtClean="0"/>
              <a:t> during the absence of our </a:t>
            </a:r>
            <a:r>
              <a:rPr lang="en-GB" dirty="0" err="1" smtClean="0"/>
              <a:t>Qa’im</a:t>
            </a:r>
            <a:r>
              <a:rPr lang="en-GB" dirty="0" smtClean="0"/>
              <a:t>, God will requite him with the reward of one thousand martyr from the martyrs of </a:t>
            </a:r>
            <a:r>
              <a:rPr lang="en-GB" dirty="0" err="1" smtClean="0"/>
              <a:t>Badr</a:t>
            </a:r>
            <a:r>
              <a:rPr lang="en-GB" dirty="0" smtClean="0"/>
              <a:t> and </a:t>
            </a:r>
            <a:r>
              <a:rPr lang="en-GB" dirty="0" err="1" smtClean="0"/>
              <a:t>Hunayn</a:t>
            </a:r>
            <a:r>
              <a:rPr lang="en-GB" dirty="0" smtClean="0"/>
              <a:t>.” </a:t>
            </a:r>
          </a:p>
          <a:p>
            <a:pPr marL="0" indent="0" algn="r" rtl="1">
              <a:lnSpc>
                <a:spcPct val="140000"/>
              </a:lnSpc>
              <a:spcAft>
                <a:spcPts val="1200"/>
              </a:spcAft>
              <a:buNone/>
            </a:pPr>
            <a:r>
              <a:rPr lang="ar-SA" dirty="0" smtClean="0"/>
              <a:t>امام </a:t>
            </a:r>
            <a:r>
              <a:rPr lang="ar-SA" dirty="0"/>
              <a:t>علی (علیه ‌السلام</a:t>
            </a:r>
            <a:r>
              <a:rPr lang="ar-SA" dirty="0" smtClean="0"/>
              <a:t>):</a:t>
            </a:r>
            <a:r>
              <a:rPr lang="en-GB" dirty="0" smtClean="0"/>
              <a:t> </a:t>
            </a:r>
            <a:r>
              <a:rPr lang="ar-SA" dirty="0" smtClean="0"/>
              <a:t>ألا </a:t>
            </a:r>
            <a:r>
              <a:rPr lang="ar-SA" dirty="0"/>
              <a:t>فَمَن ثَبَتَ مِنهُم عَلَی دینِهِ وَ لَم یَقسُ قَلبُهُ لِطولِ أمَدِ غَیبَةِ إمامِهِ فَهو مَعی فی دَرَجَتی یَومَ </a:t>
            </a:r>
            <a:r>
              <a:rPr lang="ar-SA" dirty="0" smtClean="0"/>
              <a:t>القیامَة</a:t>
            </a:r>
            <a:r>
              <a:rPr lang="en-GB" dirty="0" smtClean="0"/>
              <a:t>.</a:t>
            </a:r>
          </a:p>
          <a:p>
            <a:pPr marL="0" indent="0" algn="l">
              <a:lnSpc>
                <a:spcPct val="140000"/>
              </a:lnSpc>
              <a:spcAft>
                <a:spcPts val="1200"/>
              </a:spcAft>
              <a:buNone/>
            </a:pPr>
            <a:r>
              <a:rPr lang="en-GB" dirty="0" smtClean="0"/>
              <a:t>Imam Ali (a) said, “Beware, anyone of them who stands firm on his faith and his heart does not harden due to the long duration of his absence, he will be with me in my level in Paradise.” </a:t>
            </a:r>
          </a:p>
        </p:txBody>
      </p:sp>
    </p:spTree>
    <p:extLst>
      <p:ext uri="{BB962C8B-B14F-4D97-AF65-F5344CB8AC3E}">
        <p14:creationId xmlns:p14="http://schemas.microsoft.com/office/powerpoint/2010/main" val="1831168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041779"/>
          </a:xfrm>
        </p:spPr>
        <p:txBody>
          <a:bodyPr>
            <a:normAutofit/>
          </a:bodyPr>
          <a:lstStyle/>
          <a:p>
            <a:r>
              <a:rPr lang="en-GB" sz="3200" dirty="0" smtClean="0"/>
              <a:t>To Prepare Ourselves for His Coming</a:t>
            </a:r>
            <a:endParaRPr lang="en-GB" sz="3200" dirty="0"/>
          </a:p>
        </p:txBody>
      </p:sp>
      <p:sp>
        <p:nvSpPr>
          <p:cNvPr id="3" name="Content Placeholder 2"/>
          <p:cNvSpPr>
            <a:spLocks noGrp="1"/>
          </p:cNvSpPr>
          <p:nvPr>
            <p:ph idx="1"/>
          </p:nvPr>
        </p:nvSpPr>
        <p:spPr>
          <a:xfrm>
            <a:off x="677334" y="1555845"/>
            <a:ext cx="8596668" cy="4722125"/>
          </a:xfrm>
        </p:spPr>
        <p:txBody>
          <a:bodyPr>
            <a:normAutofit fontScale="92500" lnSpcReduction="20000"/>
          </a:bodyPr>
          <a:lstStyle/>
          <a:p>
            <a:pPr marL="0" indent="0">
              <a:lnSpc>
                <a:spcPct val="120000"/>
              </a:lnSpc>
              <a:spcAft>
                <a:spcPts val="1200"/>
              </a:spcAft>
              <a:buNone/>
            </a:pPr>
            <a:r>
              <a:rPr lang="en-GB" sz="2600" u="sng" dirty="0">
                <a:solidFill>
                  <a:srgbClr val="FF0000"/>
                </a:solidFill>
              </a:rPr>
              <a:t>4</a:t>
            </a:r>
            <a:r>
              <a:rPr lang="en-GB" sz="2600" u="sng" dirty="0" smtClean="0">
                <a:solidFill>
                  <a:srgbClr val="FF0000"/>
                </a:solidFill>
              </a:rPr>
              <a:t>- </a:t>
            </a:r>
            <a:r>
              <a:rPr lang="en-GB" sz="2600" u="sng" dirty="0">
                <a:solidFill>
                  <a:srgbClr val="FF0000"/>
                </a:solidFill>
              </a:rPr>
              <a:t>To Prepare O</a:t>
            </a:r>
            <a:r>
              <a:rPr lang="en-GB" sz="2600" u="sng" dirty="0" smtClean="0">
                <a:solidFill>
                  <a:srgbClr val="FF0000"/>
                </a:solidFill>
              </a:rPr>
              <a:t>urselves for </a:t>
            </a:r>
            <a:r>
              <a:rPr lang="en-GB" sz="2600" u="sng" dirty="0">
                <a:solidFill>
                  <a:srgbClr val="FF0000"/>
                </a:solidFill>
              </a:rPr>
              <a:t>His </a:t>
            </a:r>
            <a:r>
              <a:rPr lang="en-GB" sz="2600" u="sng" dirty="0" smtClean="0">
                <a:solidFill>
                  <a:srgbClr val="FF0000"/>
                </a:solidFill>
              </a:rPr>
              <a:t>Coming</a:t>
            </a:r>
            <a:endParaRPr lang="en-GB" sz="2600" u="sng" dirty="0">
              <a:solidFill>
                <a:srgbClr val="FF0000"/>
              </a:solidFill>
            </a:endParaRPr>
          </a:p>
          <a:p>
            <a:pPr marL="0" indent="0" algn="l">
              <a:lnSpc>
                <a:spcPct val="120000"/>
              </a:lnSpc>
              <a:spcAft>
                <a:spcPts val="1200"/>
              </a:spcAft>
              <a:buNone/>
            </a:pPr>
            <a:r>
              <a:rPr lang="en-GB" sz="2400" dirty="0" smtClean="0"/>
              <a:t>a) by getting closer to the Quran</a:t>
            </a:r>
          </a:p>
          <a:p>
            <a:pPr marL="0" indent="0" algn="l">
              <a:lnSpc>
                <a:spcPct val="120000"/>
              </a:lnSpc>
              <a:spcAft>
                <a:spcPts val="1200"/>
              </a:spcAft>
              <a:buNone/>
            </a:pPr>
            <a:r>
              <a:rPr lang="en-GB" sz="2400" dirty="0" smtClean="0"/>
              <a:t>b) by adding to our faith and good acts</a:t>
            </a:r>
          </a:p>
          <a:p>
            <a:pPr marL="0" indent="0" algn="r" rtl="1">
              <a:lnSpc>
                <a:spcPct val="130000"/>
              </a:lnSpc>
              <a:spcAft>
                <a:spcPts val="1200"/>
              </a:spcAft>
              <a:buNone/>
            </a:pPr>
            <a:r>
              <a:rPr lang="ar-SA" sz="2400" dirty="0"/>
              <a:t>قال الصادق(ع): ان لنا دولة یجیء اللّه بها اذا شاء ثم قال مَن سُر ان یکون من اصحاب القائم فلینتظر ولیعمل بالورع ومحاسن الاخلاق وهو منتظر</a:t>
            </a:r>
            <a:endParaRPr lang="en-GB" sz="2400" dirty="0"/>
          </a:p>
          <a:p>
            <a:pPr marL="0" indent="0">
              <a:lnSpc>
                <a:spcPct val="130000"/>
              </a:lnSpc>
              <a:spcAft>
                <a:spcPts val="1200"/>
              </a:spcAft>
              <a:buNone/>
            </a:pPr>
            <a:r>
              <a:rPr lang="en-GB" sz="2400" dirty="0"/>
              <a:t>Imam al-Sadiq (a) said, “There is an era for us that God will bring it whenever he wishes.” Then he said, “Whoever likes to be among the companions of al-</a:t>
            </a:r>
            <a:r>
              <a:rPr lang="en-GB" sz="2400" dirty="0" err="1"/>
              <a:t>Qa’im</a:t>
            </a:r>
            <a:r>
              <a:rPr lang="en-GB" sz="2400" dirty="0"/>
              <a:t> must wait and act righteously and with good </a:t>
            </a:r>
            <a:r>
              <a:rPr lang="en-GB" sz="2400" i="1" dirty="0" err="1"/>
              <a:t>akhlaq</a:t>
            </a:r>
            <a:r>
              <a:rPr lang="en-GB" sz="2400" dirty="0"/>
              <a:t>; and he is the one who is truly waiting.” </a:t>
            </a:r>
            <a:endParaRPr lang="ar-SA" sz="2400" dirty="0"/>
          </a:p>
          <a:p>
            <a:pPr marL="0" indent="0" algn="l">
              <a:lnSpc>
                <a:spcPct val="120000"/>
              </a:lnSpc>
              <a:spcAft>
                <a:spcPts val="1200"/>
              </a:spcAft>
              <a:buNone/>
            </a:pPr>
            <a:endParaRPr lang="fa-IR" sz="2400" dirty="0" smtClean="0"/>
          </a:p>
          <a:p>
            <a:pPr marL="0" indent="0" algn="l">
              <a:buNone/>
            </a:pPr>
            <a:endParaRPr lang="fa-IR" dirty="0"/>
          </a:p>
        </p:txBody>
      </p:sp>
    </p:spTree>
    <p:extLst>
      <p:ext uri="{BB962C8B-B14F-4D97-AF65-F5344CB8AC3E}">
        <p14:creationId xmlns:p14="http://schemas.microsoft.com/office/powerpoint/2010/main" val="1831168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647700"/>
          </a:xfrm>
        </p:spPr>
        <p:txBody>
          <a:bodyPr>
            <a:normAutofit/>
          </a:bodyPr>
          <a:lstStyle/>
          <a:p>
            <a:r>
              <a:rPr lang="en-GB" sz="3200" dirty="0"/>
              <a:t>Strengthen O</a:t>
            </a:r>
            <a:r>
              <a:rPr lang="en-GB" sz="3200" dirty="0" smtClean="0"/>
              <a:t>ur Awareness </a:t>
            </a:r>
            <a:r>
              <a:rPr lang="en-GB" sz="3200" dirty="0"/>
              <a:t>of </a:t>
            </a:r>
            <a:r>
              <a:rPr lang="en-GB" sz="3200" dirty="0" smtClean="0"/>
              <a:t>Him</a:t>
            </a:r>
            <a:endParaRPr lang="en-GB" sz="3200" dirty="0"/>
          </a:p>
        </p:txBody>
      </p:sp>
      <p:sp>
        <p:nvSpPr>
          <p:cNvPr id="3" name="Content Placeholder 2"/>
          <p:cNvSpPr>
            <a:spLocks noGrp="1"/>
          </p:cNvSpPr>
          <p:nvPr>
            <p:ph idx="1"/>
          </p:nvPr>
        </p:nvSpPr>
        <p:spPr>
          <a:xfrm>
            <a:off x="677334" y="1555845"/>
            <a:ext cx="8596668" cy="4485517"/>
          </a:xfrm>
        </p:spPr>
        <p:txBody>
          <a:bodyPr>
            <a:normAutofit fontScale="92500" lnSpcReduction="20000"/>
          </a:bodyPr>
          <a:lstStyle/>
          <a:p>
            <a:pPr marL="0" indent="0">
              <a:lnSpc>
                <a:spcPct val="120000"/>
              </a:lnSpc>
              <a:spcAft>
                <a:spcPts val="1200"/>
              </a:spcAft>
              <a:buNone/>
            </a:pPr>
            <a:r>
              <a:rPr lang="en-GB" sz="2400" u="sng" dirty="0" smtClean="0">
                <a:solidFill>
                  <a:srgbClr val="FF0000"/>
                </a:solidFill>
              </a:rPr>
              <a:t>5- Strengthen our awareness of him by acts such as</a:t>
            </a:r>
          </a:p>
          <a:p>
            <a:pPr>
              <a:lnSpc>
                <a:spcPct val="120000"/>
              </a:lnSpc>
              <a:spcAft>
                <a:spcPts val="1200"/>
              </a:spcAft>
              <a:buAutoNum type="alphaLcParenR"/>
            </a:pPr>
            <a:r>
              <a:rPr lang="en-GB" u="sng" dirty="0" smtClean="0">
                <a:solidFill>
                  <a:schemeClr val="tx1"/>
                </a:solidFill>
              </a:rPr>
              <a:t>Praying </a:t>
            </a:r>
            <a:r>
              <a:rPr lang="en-GB" u="sng" dirty="0">
                <a:solidFill>
                  <a:schemeClr val="tx1"/>
                </a:solidFill>
              </a:rPr>
              <a:t>for Him and for His </a:t>
            </a:r>
            <a:r>
              <a:rPr lang="en-GB" u="sng" dirty="0" smtClean="0">
                <a:solidFill>
                  <a:schemeClr val="tx1"/>
                </a:solidFill>
              </a:rPr>
              <a:t>Return</a:t>
            </a:r>
          </a:p>
          <a:p>
            <a:pPr>
              <a:lnSpc>
                <a:spcPct val="120000"/>
              </a:lnSpc>
              <a:spcAft>
                <a:spcPts val="1200"/>
              </a:spcAft>
              <a:buAutoNum type="alphaLcParenR"/>
            </a:pPr>
            <a:r>
              <a:rPr lang="en-GB" u="sng" dirty="0" smtClean="0">
                <a:solidFill>
                  <a:schemeClr val="tx1"/>
                </a:solidFill>
              </a:rPr>
              <a:t>Doing acts of charity on his behalf</a:t>
            </a:r>
          </a:p>
          <a:p>
            <a:pPr>
              <a:lnSpc>
                <a:spcPct val="120000"/>
              </a:lnSpc>
              <a:spcAft>
                <a:spcPts val="1200"/>
              </a:spcAft>
              <a:buAutoNum type="alphaLcParenR"/>
            </a:pPr>
            <a:r>
              <a:rPr lang="en-GB" u="sng" dirty="0" smtClean="0">
                <a:solidFill>
                  <a:schemeClr val="tx1"/>
                </a:solidFill>
              </a:rPr>
              <a:t>Renewing pledge with him every day or week</a:t>
            </a:r>
          </a:p>
          <a:p>
            <a:pPr>
              <a:lnSpc>
                <a:spcPct val="120000"/>
              </a:lnSpc>
              <a:spcAft>
                <a:spcPts val="1200"/>
              </a:spcAft>
              <a:buAutoNum type="alphaLcParenR"/>
            </a:pPr>
            <a:r>
              <a:rPr lang="en-GB" dirty="0" smtClean="0"/>
              <a:t>Asking God to give us Knowledge of his position</a:t>
            </a:r>
          </a:p>
          <a:p>
            <a:pPr marL="0" indent="0">
              <a:lnSpc>
                <a:spcPct val="120000"/>
              </a:lnSpc>
              <a:spcAft>
                <a:spcPts val="1200"/>
              </a:spcAft>
              <a:buNone/>
            </a:pPr>
            <a:r>
              <a:rPr lang="en-GB" dirty="0" smtClean="0"/>
              <a:t>Imam al-sadiq (a) told </a:t>
            </a:r>
            <a:r>
              <a:rPr lang="en-GB" dirty="0" err="1" smtClean="0"/>
              <a:t>Zurarah</a:t>
            </a:r>
            <a:r>
              <a:rPr lang="en-GB" dirty="0" smtClean="0"/>
              <a:t>, “Should you witness the time of occultation recite the following </a:t>
            </a:r>
            <a:r>
              <a:rPr lang="en-GB" dirty="0" err="1" smtClean="0"/>
              <a:t>Dua</a:t>
            </a:r>
            <a:endParaRPr lang="en-GB" dirty="0"/>
          </a:p>
          <a:p>
            <a:pPr marL="0" indent="0" algn="ctr" rtl="1">
              <a:lnSpc>
                <a:spcPct val="120000"/>
              </a:lnSpc>
              <a:spcAft>
                <a:spcPts val="1200"/>
              </a:spcAft>
              <a:buNone/>
            </a:pPr>
            <a:r>
              <a:rPr lang="ar-SA" dirty="0" smtClean="0"/>
              <a:t>اللهم </a:t>
            </a:r>
            <a:r>
              <a:rPr lang="ar-SA" dirty="0"/>
              <a:t>عرفنی نفسک فإنک إن لم تعرفنی نفسک لم أعرف نبیک. اللهم عرفنی رسولک فإنک إن لم تعرفنی رسولک لم أعرف حجتک. اللهم عرفنی حجتک فإنک إن لم تعرفنی حجتک ضللت عن </a:t>
            </a:r>
            <a:r>
              <a:rPr lang="ar-SA" dirty="0" smtClean="0"/>
              <a:t>دینی</a:t>
            </a:r>
            <a:endParaRPr lang="en-GB" dirty="0"/>
          </a:p>
        </p:txBody>
      </p:sp>
    </p:spTree>
    <p:extLst>
      <p:ext uri="{BB962C8B-B14F-4D97-AF65-F5344CB8AC3E}">
        <p14:creationId xmlns:p14="http://schemas.microsoft.com/office/powerpoint/2010/main" val="1831168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406400"/>
            <a:ext cx="8596668" cy="823415"/>
          </a:xfrm>
        </p:spPr>
        <p:txBody>
          <a:bodyPr>
            <a:normAutofit/>
          </a:bodyPr>
          <a:lstStyle/>
          <a:p>
            <a:r>
              <a:rPr lang="en-GB" sz="3200" dirty="0" smtClean="0"/>
              <a:t>Patience</a:t>
            </a:r>
            <a:endParaRPr lang="en-GB" sz="3200" dirty="0"/>
          </a:p>
        </p:txBody>
      </p:sp>
      <p:sp>
        <p:nvSpPr>
          <p:cNvPr id="3" name="Content Placeholder 2"/>
          <p:cNvSpPr>
            <a:spLocks noGrp="1"/>
          </p:cNvSpPr>
          <p:nvPr>
            <p:ph idx="1"/>
          </p:nvPr>
        </p:nvSpPr>
        <p:spPr>
          <a:xfrm>
            <a:off x="677334" y="1331415"/>
            <a:ext cx="8596668" cy="5234486"/>
          </a:xfrm>
        </p:spPr>
        <p:txBody>
          <a:bodyPr>
            <a:normAutofit fontScale="55000" lnSpcReduction="20000"/>
          </a:bodyPr>
          <a:lstStyle/>
          <a:p>
            <a:pPr marL="0" indent="0">
              <a:lnSpc>
                <a:spcPct val="140000"/>
              </a:lnSpc>
              <a:spcAft>
                <a:spcPts val="1200"/>
              </a:spcAft>
              <a:buNone/>
            </a:pPr>
            <a:r>
              <a:rPr lang="en-GB" sz="4000" u="sng" dirty="0" smtClean="0">
                <a:solidFill>
                  <a:srgbClr val="FF0000"/>
                </a:solidFill>
              </a:rPr>
              <a:t>6- Patience </a:t>
            </a:r>
          </a:p>
          <a:p>
            <a:pPr marL="0" indent="0" algn="r" rtl="1">
              <a:lnSpc>
                <a:spcPct val="140000"/>
              </a:lnSpc>
              <a:spcAft>
                <a:spcPts val="1200"/>
              </a:spcAft>
              <a:buNone/>
            </a:pPr>
            <a:r>
              <a:rPr lang="ar-SA" sz="3100" dirty="0">
                <a:solidFill>
                  <a:schemeClr val="tx1"/>
                </a:solidFill>
              </a:rPr>
              <a:t>قال الصادق (ع) : فما تمدون أعينكم ؟.. فما تستعجلون ؟.. ألستم آمنين ؟.. أليس الرجل منكم يخرج من بيته فيقضي حوائجه ثم يرجع لم يُختطف </a:t>
            </a:r>
            <a:r>
              <a:rPr lang="ar-SA" sz="3100" dirty="0" smtClean="0">
                <a:solidFill>
                  <a:schemeClr val="tx1"/>
                </a:solidFill>
              </a:rPr>
              <a:t>؟</a:t>
            </a:r>
            <a:endParaRPr lang="en-GB" sz="3100" dirty="0" smtClean="0">
              <a:solidFill>
                <a:schemeClr val="tx1"/>
              </a:solidFill>
            </a:endParaRPr>
          </a:p>
          <a:p>
            <a:pPr marL="0" indent="0" algn="l">
              <a:lnSpc>
                <a:spcPct val="140000"/>
              </a:lnSpc>
              <a:spcAft>
                <a:spcPts val="1200"/>
              </a:spcAft>
              <a:buNone/>
            </a:pPr>
            <a:r>
              <a:rPr lang="en-GB" sz="3100" dirty="0" smtClean="0">
                <a:solidFill>
                  <a:schemeClr val="tx1"/>
                </a:solidFill>
              </a:rPr>
              <a:t>Imam al-Sadiq (a) said, “Why do you gaze at far? Why do you haste? Are you not secure? Wouldn’t any one of you go out of his house, do his business and come back without being kidnapped? </a:t>
            </a:r>
          </a:p>
          <a:p>
            <a:pPr marL="0" indent="0" algn="r" rtl="1">
              <a:lnSpc>
                <a:spcPct val="140000"/>
              </a:lnSpc>
              <a:spcAft>
                <a:spcPts val="1200"/>
              </a:spcAft>
              <a:buNone/>
            </a:pPr>
            <a:r>
              <a:rPr lang="ar-SA" sz="3100" dirty="0">
                <a:solidFill>
                  <a:schemeClr val="tx1"/>
                </a:solidFill>
              </a:rPr>
              <a:t>إن كان من قبلكم على ما أنتم عليه ليؤخذ الرجل منهم فتُقطع يداه ورجلاه ، ويُصلب على جذوع النخل ، ويُنشر بالمنشار ثم لا يعدو ذنب </a:t>
            </a:r>
            <a:r>
              <a:rPr lang="ar-SA" sz="3100" dirty="0" smtClean="0">
                <a:solidFill>
                  <a:schemeClr val="tx1"/>
                </a:solidFill>
              </a:rPr>
              <a:t>نفسه</a:t>
            </a:r>
            <a:endParaRPr lang="en-GB" sz="3100" dirty="0" smtClean="0">
              <a:solidFill>
                <a:schemeClr val="tx1"/>
              </a:solidFill>
            </a:endParaRPr>
          </a:p>
          <a:p>
            <a:pPr marL="0" indent="0" algn="l">
              <a:lnSpc>
                <a:spcPct val="140000"/>
              </a:lnSpc>
              <a:spcAft>
                <a:spcPts val="1200"/>
              </a:spcAft>
              <a:buNone/>
            </a:pPr>
            <a:r>
              <a:rPr lang="en-GB" sz="3100" dirty="0" smtClean="0">
                <a:solidFill>
                  <a:schemeClr val="tx1"/>
                </a:solidFill>
              </a:rPr>
              <a:t>If people before you had the same creed as you have, they would have been arrested and their hands and feet would have been cut off and they would have been crucified on palm trunks and cut by saws. And despite all that they did not care but to remedy their own sins. </a:t>
            </a:r>
          </a:p>
        </p:txBody>
      </p:sp>
    </p:spTree>
    <p:extLst>
      <p:ext uri="{BB962C8B-B14F-4D97-AF65-F5344CB8AC3E}">
        <p14:creationId xmlns:p14="http://schemas.microsoft.com/office/powerpoint/2010/main" val="1831168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711200"/>
          </a:xfrm>
        </p:spPr>
        <p:txBody>
          <a:bodyPr>
            <a:normAutofit/>
          </a:bodyPr>
          <a:lstStyle/>
          <a:p>
            <a:r>
              <a:rPr lang="en-GB" sz="3200" dirty="0"/>
              <a:t>Patience</a:t>
            </a:r>
          </a:p>
        </p:txBody>
      </p:sp>
      <p:sp>
        <p:nvSpPr>
          <p:cNvPr id="3" name="Content Placeholder 2"/>
          <p:cNvSpPr>
            <a:spLocks noGrp="1"/>
          </p:cNvSpPr>
          <p:nvPr>
            <p:ph idx="1"/>
          </p:nvPr>
        </p:nvSpPr>
        <p:spPr>
          <a:xfrm>
            <a:off x="677334" y="1555845"/>
            <a:ext cx="8596668" cy="4485517"/>
          </a:xfrm>
        </p:spPr>
        <p:txBody>
          <a:bodyPr>
            <a:normAutofit fontScale="77500" lnSpcReduction="20000"/>
          </a:bodyPr>
          <a:lstStyle/>
          <a:p>
            <a:pPr marL="0" indent="0" algn="r" rtl="1">
              <a:lnSpc>
                <a:spcPct val="140000"/>
              </a:lnSpc>
              <a:spcAft>
                <a:spcPts val="1200"/>
              </a:spcAft>
              <a:buNone/>
            </a:pPr>
            <a:r>
              <a:rPr lang="ar-SA" sz="2400" dirty="0">
                <a:solidFill>
                  <a:schemeClr val="tx1"/>
                </a:solidFill>
              </a:rPr>
              <a:t>ثم تلا هذه الآية : </a:t>
            </a:r>
          </a:p>
          <a:p>
            <a:pPr marL="0" indent="0" algn="r" rtl="1">
              <a:lnSpc>
                <a:spcPct val="140000"/>
              </a:lnSpc>
              <a:spcAft>
                <a:spcPts val="1200"/>
              </a:spcAft>
              <a:buNone/>
            </a:pPr>
            <a:r>
              <a:rPr lang="ar-SA" sz="2400" dirty="0">
                <a:solidFill>
                  <a:schemeClr val="tx1"/>
                </a:solidFill>
              </a:rPr>
              <a:t> أم حسبتم أن تدخلوا الجنة ولما يأتكم مثل الذين خلوا من قبلكم مستهم البأساء والضراء وزلزلوا حتى يقول الرسول والذين آمنوا معه متى نصر الله ألا إن نصر الله قريب</a:t>
            </a:r>
            <a:r>
              <a:rPr lang="en-GB" sz="2400" dirty="0" smtClean="0">
                <a:solidFill>
                  <a:schemeClr val="tx1"/>
                </a:solidFill>
              </a:rPr>
              <a:t>.</a:t>
            </a:r>
          </a:p>
          <a:p>
            <a:pPr marL="0" indent="0" algn="l">
              <a:lnSpc>
                <a:spcPct val="140000"/>
              </a:lnSpc>
              <a:spcAft>
                <a:spcPts val="1200"/>
              </a:spcAft>
              <a:buNone/>
            </a:pPr>
            <a:r>
              <a:rPr lang="en-GB" sz="2400" dirty="0" smtClean="0">
                <a:solidFill>
                  <a:schemeClr val="tx1"/>
                </a:solidFill>
              </a:rPr>
              <a:t>Then he recited this verse:</a:t>
            </a:r>
          </a:p>
          <a:p>
            <a:pPr marL="0" indent="0">
              <a:lnSpc>
                <a:spcPct val="140000"/>
              </a:lnSpc>
              <a:spcAft>
                <a:spcPts val="1200"/>
              </a:spcAft>
              <a:buNone/>
            </a:pPr>
            <a:r>
              <a:rPr lang="en-GB" sz="2400" dirty="0">
                <a:solidFill>
                  <a:schemeClr val="tx1"/>
                </a:solidFill>
              </a:rPr>
              <a:t>Do you suppose that you shall enter paradise though there has not yet come to you the like </a:t>
            </a:r>
            <a:r>
              <a:rPr lang="en-GB" sz="2400" dirty="0" smtClean="0">
                <a:solidFill>
                  <a:schemeClr val="tx1"/>
                </a:solidFill>
              </a:rPr>
              <a:t>of </a:t>
            </a:r>
            <a:r>
              <a:rPr lang="en-GB" sz="2400" dirty="0">
                <a:solidFill>
                  <a:schemeClr val="tx1"/>
                </a:solidFill>
              </a:rPr>
              <a:t>what befell who went before you? Stress and distress befell them and they were convulsed until the apostle and the faithful who were with him said," When will Allah's </a:t>
            </a:r>
            <a:r>
              <a:rPr lang="en-GB" sz="2400" dirty="0" smtClean="0">
                <a:solidFill>
                  <a:schemeClr val="tx1"/>
                </a:solidFill>
              </a:rPr>
              <a:t>help come?" </a:t>
            </a:r>
            <a:r>
              <a:rPr lang="en-GB" sz="2400" dirty="0">
                <a:solidFill>
                  <a:schemeClr val="tx1"/>
                </a:solidFill>
              </a:rPr>
              <a:t>Look! Allah's help is indeed </a:t>
            </a:r>
            <a:r>
              <a:rPr lang="en-GB" sz="2400" dirty="0" smtClean="0">
                <a:solidFill>
                  <a:schemeClr val="tx1"/>
                </a:solidFill>
              </a:rPr>
              <a:t>near. (2:214)</a:t>
            </a:r>
            <a:endParaRPr lang="ar-SA" sz="2400" dirty="0">
              <a:solidFill>
                <a:schemeClr val="tx1"/>
              </a:solidFill>
            </a:endParaRPr>
          </a:p>
          <a:p>
            <a:pPr marL="0" indent="0">
              <a:lnSpc>
                <a:spcPct val="140000"/>
              </a:lnSpc>
              <a:spcAft>
                <a:spcPts val="1200"/>
              </a:spcAft>
              <a:buNone/>
            </a:pPr>
            <a:endParaRPr lang="ar-SA" sz="2400" dirty="0">
              <a:solidFill>
                <a:schemeClr val="tx1"/>
              </a:solidFill>
            </a:endParaRPr>
          </a:p>
        </p:txBody>
      </p:sp>
    </p:spTree>
    <p:extLst>
      <p:ext uri="{BB962C8B-B14F-4D97-AF65-F5344CB8AC3E}">
        <p14:creationId xmlns:p14="http://schemas.microsoft.com/office/powerpoint/2010/main" val="1831168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23415"/>
          </a:xfrm>
        </p:spPr>
        <p:txBody>
          <a:bodyPr>
            <a:normAutofit/>
          </a:bodyPr>
          <a:lstStyle/>
          <a:p>
            <a:r>
              <a:rPr lang="en-GB" sz="3200" dirty="0"/>
              <a:t>Patience</a:t>
            </a:r>
          </a:p>
        </p:txBody>
      </p:sp>
      <p:sp>
        <p:nvSpPr>
          <p:cNvPr id="3" name="Content Placeholder 2"/>
          <p:cNvSpPr>
            <a:spLocks noGrp="1"/>
          </p:cNvSpPr>
          <p:nvPr>
            <p:ph idx="1"/>
          </p:nvPr>
        </p:nvSpPr>
        <p:spPr>
          <a:xfrm>
            <a:off x="677334" y="1555845"/>
            <a:ext cx="8596668" cy="4485517"/>
          </a:xfrm>
        </p:spPr>
        <p:txBody>
          <a:bodyPr>
            <a:normAutofit/>
          </a:bodyPr>
          <a:lstStyle/>
          <a:p>
            <a:pPr marL="0" indent="0" algn="r" rtl="1">
              <a:lnSpc>
                <a:spcPct val="140000"/>
              </a:lnSpc>
              <a:spcAft>
                <a:spcPts val="1200"/>
              </a:spcAft>
              <a:buNone/>
            </a:pPr>
            <a:r>
              <a:rPr lang="ar-SA" sz="2400" dirty="0">
                <a:solidFill>
                  <a:schemeClr val="tx1"/>
                </a:solidFill>
              </a:rPr>
              <a:t>قلت للصادق (ع) : جعلت فداك !.. متى الفرج ؟.. فقال : يا أبا بصير !.. أنت ممن يريد الدنيا ؟.. من عرف هذا الأمر فقد فُرّج عنه بانتظاره . </a:t>
            </a:r>
            <a:endParaRPr lang="en-GB" sz="2400" dirty="0" smtClean="0">
              <a:solidFill>
                <a:schemeClr val="tx1"/>
              </a:solidFill>
            </a:endParaRPr>
          </a:p>
          <a:p>
            <a:pPr marL="0" indent="0" algn="l">
              <a:lnSpc>
                <a:spcPct val="140000"/>
              </a:lnSpc>
              <a:spcAft>
                <a:spcPts val="1200"/>
              </a:spcAft>
              <a:buNone/>
            </a:pPr>
            <a:r>
              <a:rPr lang="en-GB" sz="2400" dirty="0" smtClean="0">
                <a:solidFill>
                  <a:schemeClr val="tx1"/>
                </a:solidFill>
              </a:rPr>
              <a:t>Abu </a:t>
            </a:r>
            <a:r>
              <a:rPr lang="en-GB" sz="2400" dirty="0" err="1" smtClean="0">
                <a:solidFill>
                  <a:schemeClr val="tx1"/>
                </a:solidFill>
              </a:rPr>
              <a:t>Basir</a:t>
            </a:r>
            <a:r>
              <a:rPr lang="en-GB" sz="2400" dirty="0" smtClean="0">
                <a:solidFill>
                  <a:schemeClr val="tx1"/>
                </a:solidFill>
              </a:rPr>
              <a:t> Says, I asked Imam al-Sadiq (a) when will be the Ease? He said, “O Abu </a:t>
            </a:r>
            <a:r>
              <a:rPr lang="en-GB" sz="2400" dirty="0" err="1" smtClean="0">
                <a:solidFill>
                  <a:schemeClr val="tx1"/>
                </a:solidFill>
              </a:rPr>
              <a:t>Basir</a:t>
            </a:r>
            <a:r>
              <a:rPr lang="en-GB" sz="2400" dirty="0" smtClean="0">
                <a:solidFill>
                  <a:schemeClr val="tx1"/>
                </a:solidFill>
              </a:rPr>
              <a:t> you seek this world. Whoever knows this matter is given ease by his waiting.” </a:t>
            </a:r>
            <a:endParaRPr lang="en-GB" sz="2400" dirty="0">
              <a:solidFill>
                <a:schemeClr val="tx1"/>
              </a:solidFill>
            </a:endParaRPr>
          </a:p>
        </p:txBody>
      </p:sp>
    </p:spTree>
    <p:extLst>
      <p:ext uri="{BB962C8B-B14F-4D97-AF65-F5344CB8AC3E}">
        <p14:creationId xmlns:p14="http://schemas.microsoft.com/office/powerpoint/2010/main" val="1831168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714232"/>
          </a:xfrm>
        </p:spPr>
        <p:txBody>
          <a:bodyPr>
            <a:normAutofit/>
          </a:bodyPr>
          <a:lstStyle/>
          <a:p>
            <a:r>
              <a:rPr lang="en-GB" sz="2800" dirty="0" smtClean="0"/>
              <a:t>Merits of </a:t>
            </a:r>
            <a:r>
              <a:rPr lang="en-GB" sz="2800" dirty="0"/>
              <a:t>T</a:t>
            </a:r>
            <a:r>
              <a:rPr lang="en-GB" sz="2800" dirty="0" smtClean="0"/>
              <a:t>hose </a:t>
            </a:r>
            <a:r>
              <a:rPr lang="en-GB" sz="2800" dirty="0"/>
              <a:t>L</a:t>
            </a:r>
            <a:r>
              <a:rPr lang="en-GB" sz="2800" dirty="0" smtClean="0"/>
              <a:t>iving at the Time of Occultation</a:t>
            </a:r>
            <a:endParaRPr lang="en-GB" sz="2800" dirty="0"/>
          </a:p>
        </p:txBody>
      </p:sp>
      <p:sp>
        <p:nvSpPr>
          <p:cNvPr id="3" name="Content Placeholder 2"/>
          <p:cNvSpPr>
            <a:spLocks noGrp="1"/>
          </p:cNvSpPr>
          <p:nvPr>
            <p:ph idx="1"/>
          </p:nvPr>
        </p:nvSpPr>
        <p:spPr>
          <a:xfrm>
            <a:off x="677334" y="1323833"/>
            <a:ext cx="8596668" cy="4717529"/>
          </a:xfrm>
        </p:spPr>
        <p:txBody>
          <a:bodyPr>
            <a:normAutofit fontScale="85000" lnSpcReduction="20000"/>
          </a:bodyPr>
          <a:lstStyle/>
          <a:p>
            <a:pPr marL="0" indent="0" algn="r" rtl="1">
              <a:lnSpc>
                <a:spcPct val="120000"/>
              </a:lnSpc>
              <a:spcAft>
                <a:spcPts val="1200"/>
              </a:spcAft>
              <a:buNone/>
            </a:pPr>
            <a:r>
              <a:rPr lang="ar-SA" sz="2400" dirty="0"/>
              <a:t>قال النبي (ص) لعلي (ع) : </a:t>
            </a:r>
            <a:r>
              <a:rPr lang="ar-SA" sz="2400" dirty="0" smtClean="0"/>
              <a:t>أنّ </a:t>
            </a:r>
            <a:r>
              <a:rPr lang="ar-SA" sz="2400" dirty="0"/>
              <a:t>أعظم الناس يقيناً قومٌ يكونون في آخر الزمان ، لم يلحقوا النبي وحُجب عنهم الحجة ، فآمنوا بسواد في بياض . </a:t>
            </a:r>
            <a:r>
              <a:rPr lang="en-GB" sz="2100" dirty="0" smtClean="0"/>
              <a:t>)</a:t>
            </a:r>
            <a:r>
              <a:rPr lang="ar-SA" sz="2100" dirty="0" smtClean="0"/>
              <a:t>إكمال الدين</a:t>
            </a:r>
            <a:r>
              <a:rPr lang="en-GB" sz="2400" dirty="0" smtClean="0"/>
              <a:t>(</a:t>
            </a:r>
          </a:p>
          <a:p>
            <a:pPr marL="0" indent="0" algn="l">
              <a:lnSpc>
                <a:spcPct val="120000"/>
              </a:lnSpc>
              <a:spcAft>
                <a:spcPts val="1200"/>
              </a:spcAft>
              <a:buNone/>
            </a:pPr>
            <a:r>
              <a:rPr lang="en-GB" sz="2400" dirty="0" smtClean="0"/>
              <a:t>The people of greatest certitude are a people who will be at the end of the time; they have did not catch up with the Prophet and the </a:t>
            </a:r>
            <a:r>
              <a:rPr lang="en-GB" sz="2400" dirty="0" err="1" smtClean="0"/>
              <a:t>Hujjah</a:t>
            </a:r>
            <a:r>
              <a:rPr lang="en-GB" sz="2400" dirty="0" smtClean="0"/>
              <a:t> was veiled from them. So they believed in some black on white. </a:t>
            </a:r>
            <a:endParaRPr lang="en-GB" sz="2400" dirty="0"/>
          </a:p>
          <a:p>
            <a:pPr marL="0" indent="0" algn="r" rtl="1">
              <a:lnSpc>
                <a:spcPct val="120000"/>
              </a:lnSpc>
              <a:spcAft>
                <a:spcPts val="1200"/>
              </a:spcAft>
              <a:buNone/>
            </a:pPr>
            <a:r>
              <a:rPr lang="ar-SA" sz="2400" dirty="0"/>
              <a:t>قيل للصادق (ع) : ما تقول فيمن مات على هذا الأمر منتظراً له ؟.. قال : هو بمنزلة من كان مع القائم في فسطاطه ، ثم سكت هنيئةً ، ثم قال : هو كمن كان مع رسول الله (ص) . </a:t>
            </a:r>
            <a:r>
              <a:rPr lang="fa-IR" sz="2100" dirty="0" smtClean="0"/>
              <a:t>(ا</a:t>
            </a:r>
            <a:r>
              <a:rPr lang="ar-SA" sz="2100" dirty="0" smtClean="0"/>
              <a:t>لمحاسن</a:t>
            </a:r>
            <a:r>
              <a:rPr lang="en-GB" sz="2100" dirty="0" smtClean="0"/>
              <a:t>(</a:t>
            </a:r>
            <a:endParaRPr lang="fa-IR" sz="2100" dirty="0" smtClean="0"/>
          </a:p>
          <a:p>
            <a:pPr marL="0" indent="0" algn="l">
              <a:lnSpc>
                <a:spcPct val="120000"/>
              </a:lnSpc>
              <a:spcAft>
                <a:spcPts val="1200"/>
              </a:spcAft>
              <a:buNone/>
            </a:pPr>
            <a:r>
              <a:rPr lang="en-GB" sz="2400" dirty="0" smtClean="0"/>
              <a:t>Imam al-Sadiq (a) was asked, what is your opinion about someone who dies on this conviction waiting for it? He said, “He is like the one who is with the </a:t>
            </a:r>
            <a:r>
              <a:rPr lang="en-GB" sz="2400" dirty="0" err="1" smtClean="0"/>
              <a:t>Qa’im</a:t>
            </a:r>
            <a:r>
              <a:rPr lang="en-GB" sz="2400" dirty="0" smtClean="0"/>
              <a:t> in his very tent.” Then he paused for a moment and said, “He is like someone who was with the Messenger of God.”</a:t>
            </a:r>
            <a:endParaRPr lang="ar-SA" sz="2400" dirty="0"/>
          </a:p>
        </p:txBody>
      </p:sp>
    </p:spTree>
    <p:extLst>
      <p:ext uri="{BB962C8B-B14F-4D97-AF65-F5344CB8AC3E}">
        <p14:creationId xmlns:p14="http://schemas.microsoft.com/office/powerpoint/2010/main" val="19741991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23415"/>
          </a:xfrm>
        </p:spPr>
        <p:txBody>
          <a:bodyPr>
            <a:normAutofit fontScale="90000"/>
          </a:bodyPr>
          <a:lstStyle/>
          <a:p>
            <a:pPr>
              <a:lnSpc>
                <a:spcPct val="140000"/>
              </a:lnSpc>
              <a:spcAft>
                <a:spcPts val="1200"/>
              </a:spcAft>
            </a:pPr>
            <a:r>
              <a:rPr lang="en-GB" dirty="0"/>
              <a:t>Seeking </a:t>
            </a:r>
            <a:r>
              <a:rPr lang="en-GB" dirty="0" smtClean="0"/>
              <a:t>Help From </a:t>
            </a:r>
            <a:r>
              <a:rPr lang="en-GB" dirty="0"/>
              <a:t>God</a:t>
            </a:r>
          </a:p>
        </p:txBody>
      </p:sp>
      <p:sp>
        <p:nvSpPr>
          <p:cNvPr id="3" name="Content Placeholder 2"/>
          <p:cNvSpPr>
            <a:spLocks noGrp="1"/>
          </p:cNvSpPr>
          <p:nvPr>
            <p:ph idx="1"/>
          </p:nvPr>
        </p:nvSpPr>
        <p:spPr>
          <a:xfrm>
            <a:off x="677334" y="1555845"/>
            <a:ext cx="8596668" cy="4997355"/>
          </a:xfrm>
        </p:spPr>
        <p:txBody>
          <a:bodyPr>
            <a:normAutofit fontScale="70000" lnSpcReduction="20000"/>
          </a:bodyPr>
          <a:lstStyle/>
          <a:p>
            <a:pPr marL="0" indent="0">
              <a:lnSpc>
                <a:spcPct val="140000"/>
              </a:lnSpc>
              <a:spcAft>
                <a:spcPts val="1200"/>
              </a:spcAft>
              <a:buNone/>
            </a:pPr>
            <a:r>
              <a:rPr lang="en-GB" sz="2900" u="sng" dirty="0" smtClean="0">
                <a:solidFill>
                  <a:srgbClr val="FF0000"/>
                </a:solidFill>
              </a:rPr>
              <a:t>7- Seeking help from God</a:t>
            </a:r>
            <a:endParaRPr lang="en-GB" sz="2900" u="sng" dirty="0">
              <a:solidFill>
                <a:srgbClr val="FF0000"/>
              </a:solidFill>
            </a:endParaRPr>
          </a:p>
          <a:p>
            <a:pPr marL="0" indent="0" algn="r" rtl="1">
              <a:lnSpc>
                <a:spcPct val="140000"/>
              </a:lnSpc>
              <a:spcAft>
                <a:spcPts val="1200"/>
              </a:spcAft>
              <a:buNone/>
            </a:pPr>
            <a:r>
              <a:rPr lang="ar-SA" sz="2400" dirty="0">
                <a:solidFill>
                  <a:schemeClr val="tx1"/>
                </a:solidFill>
              </a:rPr>
              <a:t>قال الصادق (ع) : ستصيبكم شبهةٌ فتبقون بلا علم يُرى ولا إمام هدى ، لا ينجو منها إلا من دعا بدعاء الغريق ، قلت : وكيف دعاء الغريق ؟.. قال : تقول : </a:t>
            </a:r>
            <a:endParaRPr lang="en-GB" sz="2400" dirty="0" smtClean="0">
              <a:solidFill>
                <a:schemeClr val="tx1"/>
              </a:solidFill>
            </a:endParaRPr>
          </a:p>
          <a:p>
            <a:pPr marL="0" indent="0" algn="l">
              <a:lnSpc>
                <a:spcPct val="140000"/>
              </a:lnSpc>
              <a:spcAft>
                <a:spcPts val="1200"/>
              </a:spcAft>
              <a:buNone/>
            </a:pPr>
            <a:r>
              <a:rPr lang="en-GB" sz="2400" dirty="0" smtClean="0">
                <a:solidFill>
                  <a:schemeClr val="tx1"/>
                </a:solidFill>
              </a:rPr>
              <a:t>Imam al-Sadiq (a) said, “Soon you will be inflicted by confusion and will remain with no signpost to be seen and no Imam to guide. No one is saved from that except the one who recites the </a:t>
            </a:r>
            <a:r>
              <a:rPr lang="en-GB" sz="2400" dirty="0" err="1" smtClean="0">
                <a:solidFill>
                  <a:schemeClr val="tx1"/>
                </a:solidFill>
              </a:rPr>
              <a:t>dua</a:t>
            </a:r>
            <a:r>
              <a:rPr lang="en-GB" sz="2400" dirty="0" smtClean="0">
                <a:solidFill>
                  <a:schemeClr val="tx1"/>
                </a:solidFill>
              </a:rPr>
              <a:t> of the drowned.” I asked, “How is the </a:t>
            </a:r>
            <a:r>
              <a:rPr lang="en-GB" sz="2400" dirty="0" err="1" smtClean="0">
                <a:solidFill>
                  <a:schemeClr val="tx1"/>
                </a:solidFill>
              </a:rPr>
              <a:t>dua</a:t>
            </a:r>
            <a:r>
              <a:rPr lang="en-GB" sz="2400" dirty="0" smtClean="0">
                <a:solidFill>
                  <a:schemeClr val="tx1"/>
                </a:solidFill>
              </a:rPr>
              <a:t> of the droned?” He said, say, </a:t>
            </a:r>
            <a:endParaRPr lang="ar-SA" sz="2400" dirty="0">
              <a:solidFill>
                <a:schemeClr val="tx1"/>
              </a:solidFill>
            </a:endParaRPr>
          </a:p>
          <a:p>
            <a:pPr marL="0" indent="0" algn="ctr" rtl="1">
              <a:lnSpc>
                <a:spcPct val="140000"/>
              </a:lnSpc>
              <a:spcAft>
                <a:spcPts val="1200"/>
              </a:spcAft>
              <a:buNone/>
            </a:pPr>
            <a:r>
              <a:rPr lang="ar-SA" sz="2400" b="1" dirty="0">
                <a:solidFill>
                  <a:schemeClr val="tx1"/>
                </a:solidFill>
              </a:rPr>
              <a:t>يا الله !.. يا رحمن !.. يا رحيم !.. يا مقلّب القلوب !.. ثبّت قلبي على دينك ، </a:t>
            </a:r>
            <a:endParaRPr lang="en-GB" sz="2400" b="1" dirty="0" smtClean="0">
              <a:solidFill>
                <a:schemeClr val="tx1"/>
              </a:solidFill>
            </a:endParaRPr>
          </a:p>
          <a:p>
            <a:pPr marL="0" indent="0" algn="ctr" rtl="1">
              <a:lnSpc>
                <a:spcPct val="140000"/>
              </a:lnSpc>
              <a:spcAft>
                <a:spcPts val="1200"/>
              </a:spcAft>
              <a:buNone/>
            </a:pPr>
            <a:r>
              <a:rPr lang="ar-SA" sz="2400" b="1" dirty="0" smtClean="0">
                <a:solidFill>
                  <a:schemeClr val="tx1"/>
                </a:solidFill>
              </a:rPr>
              <a:t>فقلت </a:t>
            </a:r>
            <a:r>
              <a:rPr lang="ar-SA" sz="2400" b="1" dirty="0">
                <a:solidFill>
                  <a:schemeClr val="tx1"/>
                </a:solidFill>
              </a:rPr>
              <a:t>: يا مقلّب القلوب والأبصار!.. ثبّت قلبي على دينك ، </a:t>
            </a:r>
            <a:endParaRPr lang="en-GB" sz="2400" b="1" dirty="0" smtClean="0">
              <a:solidFill>
                <a:schemeClr val="tx1"/>
              </a:solidFill>
            </a:endParaRPr>
          </a:p>
          <a:p>
            <a:pPr marL="0" indent="0" algn="ctr" rtl="1">
              <a:lnSpc>
                <a:spcPct val="140000"/>
              </a:lnSpc>
              <a:spcAft>
                <a:spcPts val="1200"/>
              </a:spcAft>
              <a:buNone/>
            </a:pPr>
            <a:r>
              <a:rPr lang="ar-SA" sz="2400" b="1" dirty="0" smtClean="0">
                <a:solidFill>
                  <a:schemeClr val="tx1"/>
                </a:solidFill>
              </a:rPr>
              <a:t>فقال </a:t>
            </a:r>
            <a:r>
              <a:rPr lang="ar-SA" sz="2400" b="1" dirty="0">
                <a:solidFill>
                  <a:schemeClr val="tx1"/>
                </a:solidFill>
              </a:rPr>
              <a:t>: إنّ الله عزّ وجلّ مقلّب القلوب والأبصار ، ولكن قل كما أقول : </a:t>
            </a:r>
            <a:r>
              <a:rPr lang="ar-SA" sz="2400" b="1" dirty="0" smtClean="0">
                <a:solidFill>
                  <a:schemeClr val="tx1"/>
                </a:solidFill>
              </a:rPr>
              <a:t>يا </a:t>
            </a:r>
            <a:r>
              <a:rPr lang="ar-SA" sz="2400" b="1" dirty="0">
                <a:solidFill>
                  <a:schemeClr val="tx1"/>
                </a:solidFill>
              </a:rPr>
              <a:t>مقلّب القلوب !.. ثبّت قلبي على </a:t>
            </a:r>
            <a:r>
              <a:rPr lang="ar-SA" sz="2400" b="1" dirty="0" smtClean="0">
                <a:solidFill>
                  <a:schemeClr val="tx1"/>
                </a:solidFill>
              </a:rPr>
              <a:t>دينك</a:t>
            </a:r>
            <a:endParaRPr lang="en-GB" sz="2400" b="1" dirty="0">
              <a:solidFill>
                <a:schemeClr val="tx1"/>
              </a:solidFill>
            </a:endParaRPr>
          </a:p>
        </p:txBody>
      </p:sp>
    </p:spTree>
    <p:extLst>
      <p:ext uri="{BB962C8B-B14F-4D97-AF65-F5344CB8AC3E}">
        <p14:creationId xmlns:p14="http://schemas.microsoft.com/office/powerpoint/2010/main" val="1831168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23415"/>
          </a:xfrm>
        </p:spPr>
        <p:txBody>
          <a:bodyPr>
            <a:normAutofit/>
          </a:bodyPr>
          <a:lstStyle/>
          <a:p>
            <a:r>
              <a:rPr lang="en-GB" sz="3200" dirty="0" smtClean="0"/>
              <a:t>Some Good News For Us</a:t>
            </a:r>
            <a:endParaRPr lang="en-GB" sz="3200" dirty="0"/>
          </a:p>
        </p:txBody>
      </p:sp>
      <p:sp>
        <p:nvSpPr>
          <p:cNvPr id="3" name="Content Placeholder 2"/>
          <p:cNvSpPr>
            <a:spLocks noGrp="1"/>
          </p:cNvSpPr>
          <p:nvPr>
            <p:ph idx="1"/>
          </p:nvPr>
        </p:nvSpPr>
        <p:spPr>
          <a:xfrm>
            <a:off x="677334" y="1555845"/>
            <a:ext cx="8596668" cy="4485517"/>
          </a:xfrm>
        </p:spPr>
        <p:txBody>
          <a:bodyPr>
            <a:normAutofit fontScale="77500" lnSpcReduction="20000"/>
          </a:bodyPr>
          <a:lstStyle/>
          <a:p>
            <a:pPr marL="0" indent="0">
              <a:lnSpc>
                <a:spcPct val="120000"/>
              </a:lnSpc>
              <a:spcAft>
                <a:spcPts val="1200"/>
              </a:spcAft>
              <a:buNone/>
            </a:pPr>
            <a:r>
              <a:rPr lang="en-GB" sz="2800" u="sng" dirty="0" smtClean="0">
                <a:solidFill>
                  <a:srgbClr val="FF0000"/>
                </a:solidFill>
              </a:rPr>
              <a:t>Some good news for us</a:t>
            </a:r>
            <a:endParaRPr lang="en-GB" sz="2800" u="sng" dirty="0">
              <a:solidFill>
                <a:srgbClr val="FF0000"/>
              </a:solidFill>
            </a:endParaRPr>
          </a:p>
          <a:p>
            <a:pPr marL="0" indent="0" algn="r" rtl="1">
              <a:lnSpc>
                <a:spcPct val="120000"/>
              </a:lnSpc>
              <a:spcAft>
                <a:spcPts val="1200"/>
              </a:spcAft>
              <a:buNone/>
            </a:pPr>
            <a:r>
              <a:rPr lang="ar-SA" sz="2400" dirty="0">
                <a:solidFill>
                  <a:schemeClr val="tx1"/>
                </a:solidFill>
              </a:rPr>
              <a:t>قال الباقر (ع) : يأتي على الناس زمانٌ يغيب عنهم إمامهم ، فيا طوبى للثابتين على أمرنا في ذلك الزمان!.. إنّ أدنى ما يكون لهم من الثواب أن يناديهم الباري عزّ وجل : </a:t>
            </a:r>
            <a:endParaRPr lang="en-GB" sz="2400" dirty="0" smtClean="0">
              <a:solidFill>
                <a:schemeClr val="tx1"/>
              </a:solidFill>
            </a:endParaRPr>
          </a:p>
          <a:p>
            <a:pPr marL="0" indent="0" algn="l">
              <a:lnSpc>
                <a:spcPct val="120000"/>
              </a:lnSpc>
              <a:spcAft>
                <a:spcPts val="1200"/>
              </a:spcAft>
              <a:buNone/>
            </a:pPr>
            <a:r>
              <a:rPr lang="en-GB" sz="2400" dirty="0" smtClean="0">
                <a:solidFill>
                  <a:schemeClr val="tx1"/>
                </a:solidFill>
              </a:rPr>
              <a:t>A time will pass on people in which their Imam goes to hiding from them; how blessed are those who are firm on our matter in that time. The least reward for them is that the Creator the Mighty the High will call them </a:t>
            </a:r>
            <a:r>
              <a:rPr lang="en-GB" sz="2400" dirty="0" err="1" smtClean="0">
                <a:solidFill>
                  <a:schemeClr val="tx1"/>
                </a:solidFill>
              </a:rPr>
              <a:t>saing</a:t>
            </a:r>
            <a:r>
              <a:rPr lang="en-GB" sz="2400" dirty="0" smtClean="0">
                <a:solidFill>
                  <a:schemeClr val="tx1"/>
                </a:solidFill>
              </a:rPr>
              <a:t>,</a:t>
            </a:r>
            <a:endParaRPr lang="ar-SA" sz="2400" dirty="0">
              <a:solidFill>
                <a:schemeClr val="tx1"/>
              </a:solidFill>
            </a:endParaRPr>
          </a:p>
          <a:p>
            <a:pPr marL="0" indent="0" algn="r" rtl="1">
              <a:lnSpc>
                <a:spcPct val="120000"/>
              </a:lnSpc>
              <a:spcAft>
                <a:spcPts val="1200"/>
              </a:spcAft>
              <a:buNone/>
            </a:pPr>
            <a:r>
              <a:rPr lang="ar-SA" sz="2400" dirty="0">
                <a:solidFill>
                  <a:schemeClr val="tx1"/>
                </a:solidFill>
              </a:rPr>
              <a:t>عبادي !.. آمنتم بسرّي ، وصدقتم بغيبي ، فأبشروا بحسن الثواب مني !.. فأنتم عبادي وإمائي حقا ، </a:t>
            </a:r>
            <a:endParaRPr lang="en-GB" sz="2400" dirty="0" smtClean="0">
              <a:solidFill>
                <a:schemeClr val="tx1"/>
              </a:solidFill>
            </a:endParaRPr>
          </a:p>
          <a:p>
            <a:pPr marL="0" indent="0" rtl="1">
              <a:lnSpc>
                <a:spcPct val="120000"/>
              </a:lnSpc>
              <a:spcAft>
                <a:spcPts val="1200"/>
              </a:spcAft>
              <a:buNone/>
            </a:pPr>
            <a:r>
              <a:rPr lang="en-GB" sz="2400" dirty="0" smtClean="0">
                <a:solidFill>
                  <a:schemeClr val="tx1"/>
                </a:solidFill>
              </a:rPr>
              <a:t>O my servants, you believed in my secret and acknowledged my </a:t>
            </a:r>
            <a:r>
              <a:rPr lang="en-GB" sz="2400" i="1" dirty="0" err="1" smtClean="0">
                <a:solidFill>
                  <a:schemeClr val="tx1"/>
                </a:solidFill>
              </a:rPr>
              <a:t>ghayb</a:t>
            </a:r>
            <a:r>
              <a:rPr lang="en-GB" sz="2400" dirty="0" smtClean="0">
                <a:solidFill>
                  <a:schemeClr val="tx1"/>
                </a:solidFill>
              </a:rPr>
              <a:t>, so rejoice good reward from me. You are truly my servants. </a:t>
            </a:r>
            <a:endParaRPr lang="ar-SA" sz="2400" dirty="0">
              <a:solidFill>
                <a:schemeClr val="tx1"/>
              </a:solidFill>
            </a:endParaRPr>
          </a:p>
        </p:txBody>
      </p:sp>
    </p:spTree>
    <p:extLst>
      <p:ext uri="{BB962C8B-B14F-4D97-AF65-F5344CB8AC3E}">
        <p14:creationId xmlns:p14="http://schemas.microsoft.com/office/powerpoint/2010/main" val="1831168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23415"/>
          </a:xfrm>
        </p:spPr>
        <p:txBody>
          <a:bodyPr>
            <a:normAutofit/>
          </a:bodyPr>
          <a:lstStyle/>
          <a:p>
            <a:r>
              <a:rPr lang="en-GB" sz="3200" dirty="0" smtClean="0"/>
              <a:t>Some Good News For Us</a:t>
            </a:r>
            <a:endParaRPr lang="en-GB" sz="3200" dirty="0"/>
          </a:p>
        </p:txBody>
      </p:sp>
      <p:sp>
        <p:nvSpPr>
          <p:cNvPr id="3" name="Content Placeholder 2"/>
          <p:cNvSpPr>
            <a:spLocks noGrp="1"/>
          </p:cNvSpPr>
          <p:nvPr>
            <p:ph idx="1"/>
          </p:nvPr>
        </p:nvSpPr>
        <p:spPr>
          <a:xfrm>
            <a:off x="677334" y="1433015"/>
            <a:ext cx="8596668" cy="4891585"/>
          </a:xfrm>
        </p:spPr>
        <p:txBody>
          <a:bodyPr>
            <a:normAutofit fontScale="77500" lnSpcReduction="20000"/>
          </a:bodyPr>
          <a:lstStyle/>
          <a:p>
            <a:pPr marL="0" indent="0">
              <a:lnSpc>
                <a:spcPct val="140000"/>
              </a:lnSpc>
              <a:spcAft>
                <a:spcPts val="1200"/>
              </a:spcAft>
              <a:buNone/>
            </a:pPr>
            <a:r>
              <a:rPr lang="en-GB" sz="3100" dirty="0" smtClean="0">
                <a:solidFill>
                  <a:srgbClr val="FF0000"/>
                </a:solidFill>
              </a:rPr>
              <a:t>Finally:</a:t>
            </a:r>
          </a:p>
          <a:p>
            <a:pPr marL="0" indent="0">
              <a:lnSpc>
                <a:spcPct val="140000"/>
              </a:lnSpc>
              <a:spcAft>
                <a:spcPts val="1200"/>
              </a:spcAft>
              <a:buNone/>
            </a:pPr>
            <a:r>
              <a:rPr lang="en-GB" sz="2400" dirty="0" smtClean="0">
                <a:solidFill>
                  <a:schemeClr val="tx1"/>
                </a:solidFill>
              </a:rPr>
              <a:t>If you follow all the above you will be like those who will be with the 12</a:t>
            </a:r>
            <a:r>
              <a:rPr lang="en-GB" sz="2400" baseline="30000" dirty="0" smtClean="0">
                <a:solidFill>
                  <a:schemeClr val="tx1"/>
                </a:solidFill>
              </a:rPr>
              <a:t>th</a:t>
            </a:r>
            <a:r>
              <a:rPr lang="en-GB" sz="2400" dirty="0" smtClean="0">
                <a:solidFill>
                  <a:schemeClr val="tx1"/>
                </a:solidFill>
              </a:rPr>
              <a:t> Imam:</a:t>
            </a:r>
          </a:p>
          <a:p>
            <a:pPr marL="0" indent="0" algn="r" rtl="1">
              <a:lnSpc>
                <a:spcPct val="140000"/>
              </a:lnSpc>
              <a:spcAft>
                <a:spcPts val="1200"/>
              </a:spcAft>
              <a:buNone/>
            </a:pPr>
            <a:r>
              <a:rPr lang="ar-SA" sz="2400" dirty="0" smtClean="0">
                <a:solidFill>
                  <a:schemeClr val="tx1"/>
                </a:solidFill>
              </a:rPr>
              <a:t>لما قتل أمير المؤمنين (ع) الخوارج يوم النهروان ، قام إليه رجلٌ فقال : يا أمير المؤمنين !.. طوبى لنا إذ شهدنا معك هذا الموقف ، وقتلنا معك هؤلاء الخوارج ، فقال أمير المؤمنين (ع) :</a:t>
            </a:r>
            <a:endParaRPr lang="en-GB" sz="2400" dirty="0" smtClean="0">
              <a:solidFill>
                <a:schemeClr val="tx1"/>
              </a:solidFill>
            </a:endParaRPr>
          </a:p>
          <a:p>
            <a:pPr marL="0" indent="0" algn="l">
              <a:lnSpc>
                <a:spcPct val="140000"/>
              </a:lnSpc>
              <a:spcAft>
                <a:spcPts val="1200"/>
              </a:spcAft>
              <a:buNone/>
            </a:pPr>
            <a:r>
              <a:rPr lang="en-GB" sz="2400" dirty="0" smtClean="0">
                <a:solidFill>
                  <a:schemeClr val="tx1"/>
                </a:solidFill>
              </a:rPr>
              <a:t>When Amir al-</a:t>
            </a:r>
            <a:r>
              <a:rPr lang="en-GB" sz="2400" dirty="0" err="1" smtClean="0">
                <a:solidFill>
                  <a:schemeClr val="tx1"/>
                </a:solidFill>
              </a:rPr>
              <a:t>M’uminin</a:t>
            </a:r>
            <a:r>
              <a:rPr lang="en-GB" sz="2400" dirty="0" smtClean="0">
                <a:solidFill>
                  <a:schemeClr val="tx1"/>
                </a:solidFill>
              </a:rPr>
              <a:t> killed the </a:t>
            </a:r>
            <a:r>
              <a:rPr lang="en-GB" sz="2400" dirty="0" err="1" smtClean="0">
                <a:solidFill>
                  <a:schemeClr val="tx1"/>
                </a:solidFill>
              </a:rPr>
              <a:t>Khawarij</a:t>
            </a:r>
            <a:r>
              <a:rPr lang="en-GB" sz="2400" dirty="0" smtClean="0">
                <a:solidFill>
                  <a:schemeClr val="tx1"/>
                </a:solidFill>
              </a:rPr>
              <a:t> in </a:t>
            </a:r>
            <a:r>
              <a:rPr lang="en-GB" sz="2400" dirty="0" err="1" smtClean="0">
                <a:solidFill>
                  <a:schemeClr val="tx1"/>
                </a:solidFill>
              </a:rPr>
              <a:t>Nahrawan</a:t>
            </a:r>
            <a:r>
              <a:rPr lang="en-GB" sz="2400" dirty="0" smtClean="0">
                <a:solidFill>
                  <a:schemeClr val="tx1"/>
                </a:solidFill>
              </a:rPr>
              <a:t> a man went to him and said, “O Amir al-</a:t>
            </a:r>
            <a:r>
              <a:rPr lang="en-GB" sz="2400" dirty="0" err="1" smtClean="0">
                <a:solidFill>
                  <a:schemeClr val="tx1"/>
                </a:solidFill>
              </a:rPr>
              <a:t>Mu’minin</a:t>
            </a:r>
            <a:r>
              <a:rPr lang="en-GB" sz="2400" dirty="0" smtClean="0">
                <a:solidFill>
                  <a:schemeClr val="tx1"/>
                </a:solidFill>
              </a:rPr>
              <a:t> how blessed are we that we witnessed with you such an occasion and killed with you these </a:t>
            </a:r>
            <a:r>
              <a:rPr lang="en-GB" sz="2400" dirty="0" err="1" smtClean="0">
                <a:solidFill>
                  <a:schemeClr val="tx1"/>
                </a:solidFill>
              </a:rPr>
              <a:t>Kharijites</a:t>
            </a:r>
            <a:r>
              <a:rPr lang="en-GB" sz="2400" dirty="0" smtClean="0">
                <a:solidFill>
                  <a:schemeClr val="tx1"/>
                </a:solidFill>
              </a:rPr>
              <a:t>.”</a:t>
            </a:r>
          </a:p>
          <a:p>
            <a:pPr marL="0" indent="0" algn="l">
              <a:lnSpc>
                <a:spcPct val="140000"/>
              </a:lnSpc>
              <a:spcAft>
                <a:spcPts val="1200"/>
              </a:spcAft>
              <a:buNone/>
            </a:pPr>
            <a:r>
              <a:rPr lang="en-GB" sz="2400" dirty="0" smtClean="0">
                <a:solidFill>
                  <a:schemeClr val="tx1"/>
                </a:solidFill>
              </a:rPr>
              <a:t>Amir al-</a:t>
            </a:r>
            <a:r>
              <a:rPr lang="en-GB" sz="2400" dirty="0" err="1" smtClean="0">
                <a:solidFill>
                  <a:schemeClr val="tx1"/>
                </a:solidFill>
              </a:rPr>
              <a:t>Mu’minin</a:t>
            </a:r>
            <a:r>
              <a:rPr lang="en-GB" sz="2400" dirty="0" smtClean="0">
                <a:solidFill>
                  <a:schemeClr val="tx1"/>
                </a:solidFill>
              </a:rPr>
              <a:t> said, </a:t>
            </a:r>
            <a:endParaRPr lang="ar-SA" sz="2400" dirty="0" smtClean="0">
              <a:solidFill>
                <a:schemeClr val="tx1"/>
              </a:solidFill>
            </a:endParaRPr>
          </a:p>
        </p:txBody>
      </p:sp>
    </p:spTree>
    <p:extLst>
      <p:ext uri="{BB962C8B-B14F-4D97-AF65-F5344CB8AC3E}">
        <p14:creationId xmlns:p14="http://schemas.microsoft.com/office/powerpoint/2010/main" val="1831168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23415"/>
          </a:xfrm>
        </p:spPr>
        <p:txBody>
          <a:bodyPr>
            <a:normAutofit/>
          </a:bodyPr>
          <a:lstStyle/>
          <a:p>
            <a:r>
              <a:rPr lang="en-GB" sz="3200" dirty="0" smtClean="0"/>
              <a:t>Some Good News For Us</a:t>
            </a:r>
            <a:endParaRPr lang="en-GB" sz="3200" dirty="0"/>
          </a:p>
        </p:txBody>
      </p:sp>
      <p:sp>
        <p:nvSpPr>
          <p:cNvPr id="3" name="Content Placeholder 2"/>
          <p:cNvSpPr>
            <a:spLocks noGrp="1"/>
          </p:cNvSpPr>
          <p:nvPr>
            <p:ph idx="1"/>
          </p:nvPr>
        </p:nvSpPr>
        <p:spPr>
          <a:xfrm>
            <a:off x="677334" y="1585415"/>
            <a:ext cx="8596668" cy="4485517"/>
          </a:xfrm>
        </p:spPr>
        <p:txBody>
          <a:bodyPr>
            <a:normAutofit fontScale="70000" lnSpcReduction="20000"/>
          </a:bodyPr>
          <a:lstStyle/>
          <a:p>
            <a:pPr marL="0" indent="0" algn="r" rtl="1">
              <a:lnSpc>
                <a:spcPct val="140000"/>
              </a:lnSpc>
              <a:spcAft>
                <a:spcPts val="1200"/>
              </a:spcAft>
              <a:buNone/>
            </a:pPr>
            <a:r>
              <a:rPr lang="ar-SA" sz="2400" dirty="0">
                <a:solidFill>
                  <a:schemeClr val="tx1"/>
                </a:solidFill>
              </a:rPr>
              <a:t>والذي فلق الحبة وبرأ النسمة !.. لقد شهدَنا في هذا الموقف أناسٌ لم يخلق الله آباءهم ولا أجدادهم بعد ، فقال الرجل : وكيف يشهدنا قومٌ لم يُخلقوا </a:t>
            </a:r>
            <a:r>
              <a:rPr lang="ar-SA" sz="2400" dirty="0" smtClean="0">
                <a:solidFill>
                  <a:schemeClr val="tx1"/>
                </a:solidFill>
              </a:rPr>
              <a:t>؟</a:t>
            </a:r>
          </a:p>
          <a:p>
            <a:pPr marL="0" indent="0">
              <a:lnSpc>
                <a:spcPct val="140000"/>
              </a:lnSpc>
              <a:spcAft>
                <a:spcPts val="1200"/>
              </a:spcAft>
              <a:buNone/>
            </a:pPr>
            <a:r>
              <a:rPr lang="en-GB" sz="2400" dirty="0" smtClean="0">
                <a:solidFill>
                  <a:schemeClr val="tx1"/>
                </a:solidFill>
              </a:rPr>
              <a:t>“By the One who split the seed and created man, a people have witnessed </a:t>
            </a:r>
            <a:r>
              <a:rPr lang="en-GB" sz="2400" dirty="0">
                <a:solidFill>
                  <a:schemeClr val="tx1"/>
                </a:solidFill>
              </a:rPr>
              <a:t>with us </a:t>
            </a:r>
            <a:r>
              <a:rPr lang="en-GB" sz="2400" dirty="0" smtClean="0">
                <a:solidFill>
                  <a:schemeClr val="tx1"/>
                </a:solidFill>
              </a:rPr>
              <a:t>this occasion that God has not yet created their fathers and grandfathers.” The man said, “How a people who are not yet created could be here with us?”  </a:t>
            </a:r>
            <a:r>
              <a:rPr lang="ar-SA" sz="2400" dirty="0" smtClean="0">
                <a:solidFill>
                  <a:schemeClr val="tx1"/>
                </a:solidFill>
              </a:rPr>
              <a:t> </a:t>
            </a:r>
            <a:endParaRPr lang="ar-SA" sz="2400" dirty="0">
              <a:solidFill>
                <a:schemeClr val="tx1"/>
              </a:solidFill>
            </a:endParaRPr>
          </a:p>
          <a:p>
            <a:pPr marL="0" indent="0" algn="r" rtl="1">
              <a:lnSpc>
                <a:spcPct val="140000"/>
              </a:lnSpc>
              <a:spcAft>
                <a:spcPts val="1200"/>
              </a:spcAft>
              <a:buNone/>
            </a:pPr>
            <a:r>
              <a:rPr lang="ar-SA" sz="2400" dirty="0">
                <a:solidFill>
                  <a:schemeClr val="tx1"/>
                </a:solidFill>
              </a:rPr>
              <a:t>قال : بلى ، قومٌ يكونون في آخر الزمان يشركوننا فيما نحن فيه ، ويسلّمون لنا ، فأولئك شركاؤنا فيما كنا فيه حقّاً حقّاً </a:t>
            </a:r>
            <a:r>
              <a:rPr lang="ar-SA" sz="2400" dirty="0" smtClean="0">
                <a:solidFill>
                  <a:schemeClr val="tx1"/>
                </a:solidFill>
              </a:rPr>
              <a:t>.</a:t>
            </a:r>
            <a:endParaRPr lang="en-GB" sz="2400" dirty="0" smtClean="0">
              <a:solidFill>
                <a:schemeClr val="tx1"/>
              </a:solidFill>
            </a:endParaRPr>
          </a:p>
          <a:p>
            <a:pPr marL="0" indent="0" algn="l">
              <a:lnSpc>
                <a:spcPct val="140000"/>
              </a:lnSpc>
              <a:spcAft>
                <a:spcPts val="1200"/>
              </a:spcAft>
              <a:buNone/>
            </a:pPr>
            <a:r>
              <a:rPr lang="en-GB" sz="2400" dirty="0" smtClean="0">
                <a:solidFill>
                  <a:schemeClr val="tx1"/>
                </a:solidFill>
              </a:rPr>
              <a:t>He said, “yes, they are a people who will be at the end of the time who share with us what we are experiencing and submit to us; they are truly </a:t>
            </a:r>
            <a:r>
              <a:rPr lang="en-GB" sz="2400" dirty="0" err="1" smtClean="0">
                <a:solidFill>
                  <a:schemeClr val="tx1"/>
                </a:solidFill>
              </a:rPr>
              <a:t>truly</a:t>
            </a:r>
            <a:r>
              <a:rPr lang="en-GB" sz="2400" dirty="0" smtClean="0">
                <a:solidFill>
                  <a:schemeClr val="tx1"/>
                </a:solidFill>
              </a:rPr>
              <a:t> our partners in what we were doing.”</a:t>
            </a:r>
            <a:endParaRPr lang="ar-SA" sz="2400" dirty="0">
              <a:solidFill>
                <a:schemeClr val="tx1"/>
              </a:solidFill>
            </a:endParaRPr>
          </a:p>
          <a:p>
            <a:pPr marL="0" indent="0">
              <a:buNone/>
            </a:pPr>
            <a:endParaRPr lang="en-GB" sz="2400" dirty="0">
              <a:solidFill>
                <a:schemeClr val="tx1"/>
              </a:solidFill>
            </a:endParaRPr>
          </a:p>
        </p:txBody>
      </p:sp>
    </p:spTree>
    <p:extLst>
      <p:ext uri="{BB962C8B-B14F-4D97-AF65-F5344CB8AC3E}">
        <p14:creationId xmlns:p14="http://schemas.microsoft.com/office/powerpoint/2010/main" val="1831168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645993"/>
          </a:xfrm>
        </p:spPr>
        <p:txBody>
          <a:bodyPr>
            <a:normAutofit/>
          </a:bodyPr>
          <a:lstStyle/>
          <a:p>
            <a:r>
              <a:rPr lang="en-GB" sz="2800" dirty="0" smtClean="0"/>
              <a:t>Merits of Those </a:t>
            </a:r>
            <a:r>
              <a:rPr lang="en-GB" sz="2800" dirty="0"/>
              <a:t>L</a:t>
            </a:r>
            <a:r>
              <a:rPr lang="en-GB" sz="2800" dirty="0" smtClean="0"/>
              <a:t>iving at the Time of Occultation</a:t>
            </a:r>
            <a:endParaRPr lang="en-GB" sz="2800" dirty="0"/>
          </a:p>
        </p:txBody>
      </p:sp>
      <p:sp>
        <p:nvSpPr>
          <p:cNvPr id="3" name="Content Placeholder 2"/>
          <p:cNvSpPr>
            <a:spLocks noGrp="1"/>
          </p:cNvSpPr>
          <p:nvPr>
            <p:ph idx="1"/>
          </p:nvPr>
        </p:nvSpPr>
        <p:spPr>
          <a:xfrm>
            <a:off x="677334" y="1378424"/>
            <a:ext cx="8596668" cy="4926842"/>
          </a:xfrm>
        </p:spPr>
        <p:txBody>
          <a:bodyPr>
            <a:normAutofit fontScale="70000" lnSpcReduction="20000"/>
          </a:bodyPr>
          <a:lstStyle/>
          <a:p>
            <a:pPr marL="0" indent="0" algn="r" rtl="1">
              <a:lnSpc>
                <a:spcPct val="140000"/>
              </a:lnSpc>
              <a:spcAft>
                <a:spcPts val="1200"/>
              </a:spcAft>
              <a:buNone/>
            </a:pPr>
            <a:r>
              <a:rPr lang="fa-IR" sz="2400" dirty="0"/>
              <a:t>ق</a:t>
            </a:r>
            <a:r>
              <a:rPr lang="ar-SA" sz="2400" dirty="0" smtClean="0"/>
              <a:t>لت </a:t>
            </a:r>
            <a:r>
              <a:rPr lang="ar-SA" sz="2400" dirty="0"/>
              <a:t>للصادق (ع) : العبادة مع الإمام منكم المستتر في السرّ في دولة الباطل </a:t>
            </a:r>
            <a:r>
              <a:rPr lang="ar-SA" sz="2400" dirty="0" smtClean="0"/>
              <a:t>أفضل </a:t>
            </a:r>
            <a:r>
              <a:rPr lang="ar-SA" sz="2400" dirty="0"/>
              <a:t>أم العبادة في ظهور الحقّ ودولته مع الإمام الظاهر منكم </a:t>
            </a:r>
            <a:r>
              <a:rPr lang="ar-SA" sz="2400" dirty="0" smtClean="0"/>
              <a:t>؟</a:t>
            </a:r>
            <a:endParaRPr lang="en-GB" sz="2400" dirty="0" smtClean="0"/>
          </a:p>
          <a:p>
            <a:pPr marL="0" indent="0" algn="l">
              <a:lnSpc>
                <a:spcPct val="140000"/>
              </a:lnSpc>
              <a:spcAft>
                <a:spcPts val="1200"/>
              </a:spcAft>
              <a:buNone/>
            </a:pPr>
            <a:r>
              <a:rPr lang="en-GB" sz="2400" dirty="0" smtClean="0"/>
              <a:t>I said to al-Sadiq (a), worshipping God with an Imam from among you who is concealed in secret during the reign of </a:t>
            </a:r>
            <a:r>
              <a:rPr lang="en-GB" sz="2400" i="1" dirty="0" err="1"/>
              <a:t>b</a:t>
            </a:r>
            <a:r>
              <a:rPr lang="en-GB" sz="2400" i="1" dirty="0" err="1" smtClean="0"/>
              <a:t>atil</a:t>
            </a:r>
            <a:r>
              <a:rPr lang="en-GB" sz="2400" dirty="0" smtClean="0"/>
              <a:t> is better or worshipping God with a manifest Imam from among you when the </a:t>
            </a:r>
            <a:r>
              <a:rPr lang="en-GB" sz="2400" i="1" dirty="0" err="1" smtClean="0"/>
              <a:t>haaq</a:t>
            </a:r>
            <a:r>
              <a:rPr lang="en-GB" sz="2400" dirty="0" smtClean="0"/>
              <a:t> rules and is manifest?</a:t>
            </a:r>
            <a:endParaRPr lang="ar-SA" sz="2400" dirty="0"/>
          </a:p>
          <a:p>
            <a:pPr marL="0" indent="0" algn="r" rtl="1">
              <a:lnSpc>
                <a:spcPct val="140000"/>
              </a:lnSpc>
              <a:spcAft>
                <a:spcPts val="1200"/>
              </a:spcAft>
              <a:buNone/>
            </a:pPr>
            <a:r>
              <a:rPr lang="ar-SA" sz="2400" dirty="0"/>
              <a:t>فقال : يا عمار !.. الصدقة في السرّ والله أفضل من الصدقة في العلانية ، وكذلك عبادتكم في السرّ مع إمامكم المستتر في دولة الباطل </a:t>
            </a:r>
            <a:r>
              <a:rPr lang="ar-SA" sz="2400" dirty="0" smtClean="0"/>
              <a:t>أفضل </a:t>
            </a:r>
            <a:r>
              <a:rPr lang="en-GB" sz="2400" dirty="0" smtClean="0"/>
              <a:t>…</a:t>
            </a:r>
            <a:r>
              <a:rPr lang="en-GB" sz="2400" dirty="0"/>
              <a:t> </a:t>
            </a:r>
            <a:r>
              <a:rPr lang="ar-SA" sz="2400" dirty="0" smtClean="0"/>
              <a:t>وليس </a:t>
            </a:r>
            <a:r>
              <a:rPr lang="ar-SA" sz="2400" dirty="0"/>
              <a:t>العبادة مع الخوف في دولة الباطل مثل العبادة مع الأمن في دولة الحقّ . </a:t>
            </a:r>
            <a:endParaRPr lang="en-GB" sz="2400" dirty="0" smtClean="0"/>
          </a:p>
          <a:p>
            <a:pPr marL="0" indent="0" algn="l">
              <a:lnSpc>
                <a:spcPct val="140000"/>
              </a:lnSpc>
              <a:spcAft>
                <a:spcPts val="1200"/>
              </a:spcAft>
              <a:buNone/>
            </a:pPr>
            <a:r>
              <a:rPr lang="en-GB" sz="2400" dirty="0" smtClean="0"/>
              <a:t>He said, O Ammar! By God charity in secret is better than manifest charity. In the same manner your worship in secret with your concealed Imam during the reign pf </a:t>
            </a:r>
            <a:r>
              <a:rPr lang="en-GB" sz="2400" i="1" dirty="0" err="1" smtClean="0"/>
              <a:t>batil</a:t>
            </a:r>
            <a:r>
              <a:rPr lang="en-GB" sz="2400" dirty="0" smtClean="0"/>
              <a:t> is better … the worship with fear during the reign of </a:t>
            </a:r>
            <a:r>
              <a:rPr lang="en-GB" sz="2400" i="1" dirty="0" err="1" smtClean="0"/>
              <a:t>batil</a:t>
            </a:r>
            <a:r>
              <a:rPr lang="en-GB" sz="2400" dirty="0" smtClean="0"/>
              <a:t> is not like the worship with security during the reign of </a:t>
            </a:r>
            <a:r>
              <a:rPr lang="en-GB" sz="2400" i="1" dirty="0" err="1" smtClean="0"/>
              <a:t>haqq</a:t>
            </a:r>
            <a:r>
              <a:rPr lang="en-GB" sz="2400" dirty="0" smtClean="0"/>
              <a:t>. </a:t>
            </a:r>
            <a:endParaRPr lang="ar-SA" sz="2400" dirty="0"/>
          </a:p>
        </p:txBody>
      </p:sp>
    </p:spTree>
    <p:extLst>
      <p:ext uri="{BB962C8B-B14F-4D97-AF65-F5344CB8AC3E}">
        <p14:creationId xmlns:p14="http://schemas.microsoft.com/office/powerpoint/2010/main" val="3207826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891654"/>
          </a:xfrm>
        </p:spPr>
        <p:txBody>
          <a:bodyPr>
            <a:normAutofit/>
          </a:bodyPr>
          <a:lstStyle/>
          <a:p>
            <a:r>
              <a:rPr lang="en-GB" sz="2800" dirty="0"/>
              <a:t>Merits of Those Living at the Time of Occultation</a:t>
            </a:r>
          </a:p>
        </p:txBody>
      </p:sp>
      <p:sp>
        <p:nvSpPr>
          <p:cNvPr id="3" name="Content Placeholder 2"/>
          <p:cNvSpPr>
            <a:spLocks noGrp="1"/>
          </p:cNvSpPr>
          <p:nvPr>
            <p:ph idx="1"/>
          </p:nvPr>
        </p:nvSpPr>
        <p:spPr>
          <a:xfrm>
            <a:off x="677334" y="1501255"/>
            <a:ext cx="8596668" cy="4649024"/>
          </a:xfrm>
        </p:spPr>
        <p:txBody>
          <a:bodyPr>
            <a:normAutofit/>
          </a:bodyPr>
          <a:lstStyle/>
          <a:p>
            <a:pPr marL="0" indent="0" algn="r" rtl="1">
              <a:lnSpc>
                <a:spcPct val="120000"/>
              </a:lnSpc>
              <a:spcAft>
                <a:spcPts val="1200"/>
              </a:spcAft>
              <a:buNone/>
            </a:pPr>
            <a:r>
              <a:rPr lang="ar-SA" dirty="0"/>
              <a:t>فقلت : جعلت فداك !.. فما نتمنى إذاً أن نكون من أصحاب القائم (ع) في ظهور الحق ؟.. ونحن اليوم في إمامتك وطاعتك أفضل أعمالاً من أعمال أصحاب دولة الحق </a:t>
            </a:r>
            <a:r>
              <a:rPr lang="ar-SA" dirty="0" smtClean="0"/>
              <a:t>؟</a:t>
            </a:r>
            <a:endParaRPr lang="en-GB" dirty="0" smtClean="0"/>
          </a:p>
          <a:p>
            <a:pPr marL="0" indent="0" algn="l">
              <a:lnSpc>
                <a:spcPct val="120000"/>
              </a:lnSpc>
              <a:spcAft>
                <a:spcPts val="1200"/>
              </a:spcAft>
              <a:buNone/>
            </a:pPr>
            <a:r>
              <a:rPr lang="en-GB" dirty="0" smtClean="0"/>
              <a:t>I said, may I be your ransom, if that is the case then we do not like to be from the companions of al-</a:t>
            </a:r>
            <a:r>
              <a:rPr lang="en-GB" dirty="0" err="1" smtClean="0"/>
              <a:t>Qa’im</a:t>
            </a:r>
            <a:r>
              <a:rPr lang="en-GB" dirty="0" smtClean="0"/>
              <a:t> in the days of </a:t>
            </a:r>
            <a:r>
              <a:rPr lang="en-GB" i="1" dirty="0" err="1" smtClean="0"/>
              <a:t>haqq</a:t>
            </a:r>
            <a:r>
              <a:rPr lang="en-GB" dirty="0" smtClean="0"/>
              <a:t>; because today under your </a:t>
            </a:r>
            <a:r>
              <a:rPr lang="en-GB" i="1" dirty="0" err="1" smtClean="0"/>
              <a:t>imamah</a:t>
            </a:r>
            <a:r>
              <a:rPr lang="en-GB" dirty="0" smtClean="0"/>
              <a:t> and in your obedience our acts counts more than those living in the era of </a:t>
            </a:r>
            <a:r>
              <a:rPr lang="en-GB" i="1" dirty="0" err="1" smtClean="0"/>
              <a:t>haqq</a:t>
            </a:r>
            <a:r>
              <a:rPr lang="en-GB" dirty="0" smtClean="0"/>
              <a:t>.</a:t>
            </a:r>
          </a:p>
          <a:p>
            <a:pPr marL="0" indent="0" algn="r" rtl="1">
              <a:lnSpc>
                <a:spcPct val="120000"/>
              </a:lnSpc>
              <a:spcAft>
                <a:spcPts val="1200"/>
              </a:spcAft>
              <a:buNone/>
            </a:pPr>
            <a:r>
              <a:rPr lang="ar-SA" dirty="0"/>
              <a:t>فقال : سبحان الله !.. أما تحبون أن يُظهر الله عزّ وجل الحقّ والعدل في البلاد ، ويحسّن حال عامة الناس ، ويجمع الله الكلمة ، ويؤلف بين القلوب المختلفة ، </a:t>
            </a:r>
            <a:endParaRPr lang="en-GB" dirty="0" smtClean="0"/>
          </a:p>
          <a:p>
            <a:pPr marL="0" indent="0" algn="l">
              <a:lnSpc>
                <a:spcPct val="120000"/>
              </a:lnSpc>
              <a:spcAft>
                <a:spcPts val="1200"/>
              </a:spcAft>
              <a:buNone/>
            </a:pPr>
            <a:r>
              <a:rPr lang="en-GB" dirty="0" smtClean="0"/>
              <a:t>He said, </a:t>
            </a:r>
            <a:r>
              <a:rPr lang="en-GB" i="1" dirty="0" err="1" smtClean="0"/>
              <a:t>Subhanallah</a:t>
            </a:r>
            <a:r>
              <a:rPr lang="en-GB" dirty="0" smtClean="0"/>
              <a:t>! Do you not like God to manifest the truth and justice in cities, to improve the situation of human beings, to  unify the faith, to reconcile between diverse hearts?</a:t>
            </a:r>
          </a:p>
        </p:txBody>
      </p:sp>
    </p:spTree>
    <p:extLst>
      <p:ext uri="{BB962C8B-B14F-4D97-AF65-F5344CB8AC3E}">
        <p14:creationId xmlns:p14="http://schemas.microsoft.com/office/powerpoint/2010/main" val="30502772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891654"/>
          </a:xfrm>
        </p:spPr>
        <p:txBody>
          <a:bodyPr>
            <a:normAutofit/>
          </a:bodyPr>
          <a:lstStyle/>
          <a:p>
            <a:r>
              <a:rPr lang="en-GB" sz="2800" dirty="0"/>
              <a:t>Merits of Those Living at the Time of Occultation</a:t>
            </a:r>
          </a:p>
        </p:txBody>
      </p:sp>
      <p:sp>
        <p:nvSpPr>
          <p:cNvPr id="3" name="Content Placeholder 2"/>
          <p:cNvSpPr>
            <a:spLocks noGrp="1"/>
          </p:cNvSpPr>
          <p:nvPr>
            <p:ph idx="1"/>
          </p:nvPr>
        </p:nvSpPr>
        <p:spPr>
          <a:xfrm>
            <a:off x="677334" y="1501255"/>
            <a:ext cx="8596668" cy="4649024"/>
          </a:xfrm>
        </p:spPr>
        <p:txBody>
          <a:bodyPr>
            <a:normAutofit/>
          </a:bodyPr>
          <a:lstStyle/>
          <a:p>
            <a:pPr marL="0" indent="0" algn="r" rtl="1">
              <a:lnSpc>
                <a:spcPct val="120000"/>
              </a:lnSpc>
              <a:spcAft>
                <a:spcPts val="1200"/>
              </a:spcAft>
              <a:buNone/>
            </a:pPr>
            <a:r>
              <a:rPr lang="ar-SA" dirty="0"/>
              <a:t>ولا يُعصى الله في أرضه ، ويُقام حدود الله في خلقه ، ويُردّ الحقّ إلى أهله ، فيظهروه حتى لا يستخفي بشيءٍ من الحقّ مخافة أحدٍ من الخلق ؟</a:t>
            </a:r>
            <a:endParaRPr lang="en-GB" dirty="0"/>
          </a:p>
          <a:p>
            <a:pPr marL="0" indent="0" algn="l">
              <a:lnSpc>
                <a:spcPct val="120000"/>
              </a:lnSpc>
              <a:spcAft>
                <a:spcPts val="1200"/>
              </a:spcAft>
              <a:buNone/>
            </a:pPr>
            <a:r>
              <a:rPr lang="en-GB" dirty="0" smtClean="0"/>
              <a:t>Do you not like that God is not disobeyed on earth, that the </a:t>
            </a:r>
            <a:r>
              <a:rPr lang="en-GB" i="1" dirty="0" err="1" smtClean="0"/>
              <a:t>hudud</a:t>
            </a:r>
            <a:r>
              <a:rPr lang="en-GB" dirty="0" smtClean="0"/>
              <a:t> of Allah are implemented on people, that the right is returned to its folks and they can manifest it and not hide any part of </a:t>
            </a:r>
            <a:r>
              <a:rPr lang="en-GB" i="1" dirty="0" err="1" smtClean="0"/>
              <a:t>haqq</a:t>
            </a:r>
            <a:r>
              <a:rPr lang="en-GB" dirty="0" smtClean="0"/>
              <a:t> out of fear from anyone of his creation? </a:t>
            </a:r>
          </a:p>
          <a:p>
            <a:pPr marL="0" indent="0" algn="r" rtl="1">
              <a:lnSpc>
                <a:spcPct val="120000"/>
              </a:lnSpc>
              <a:spcAft>
                <a:spcPts val="1200"/>
              </a:spcAft>
              <a:buNone/>
            </a:pPr>
            <a:r>
              <a:rPr lang="ar-SA" dirty="0"/>
              <a:t>أما والله يا عمار !.. لا يموت منكم ميّتٌ على الحال التي أنتم عليها ، إلا كان أفضل عند الله عزّ وجلّ من كثير ممن شهد بدراً وأُحداً ، فأبشروا</a:t>
            </a:r>
            <a:r>
              <a:rPr lang="en-GB" dirty="0"/>
              <a:t>!</a:t>
            </a:r>
            <a:r>
              <a:rPr lang="ar-SA" dirty="0"/>
              <a:t> </a:t>
            </a:r>
            <a:r>
              <a:rPr lang="en-GB" sz="1400" dirty="0"/>
              <a:t>)</a:t>
            </a:r>
            <a:r>
              <a:rPr lang="ar-SA" sz="1400" dirty="0"/>
              <a:t>إكمال الدين</a:t>
            </a:r>
            <a:r>
              <a:rPr lang="en-GB" sz="1400" dirty="0"/>
              <a:t>(</a:t>
            </a:r>
            <a:r>
              <a:rPr lang="ar-SA" sz="1400" dirty="0"/>
              <a:t> </a:t>
            </a:r>
            <a:endParaRPr lang="en-GB" sz="1400" dirty="0" smtClean="0"/>
          </a:p>
          <a:p>
            <a:pPr marL="0" indent="0" algn="l">
              <a:lnSpc>
                <a:spcPct val="120000"/>
              </a:lnSpc>
              <a:spcAft>
                <a:spcPts val="1200"/>
              </a:spcAft>
              <a:buNone/>
            </a:pPr>
            <a:r>
              <a:rPr lang="en-GB" dirty="0" smtClean="0"/>
              <a:t>By God </a:t>
            </a:r>
            <a:r>
              <a:rPr lang="en-GB" dirty="0" err="1" smtClean="0"/>
              <a:t>Ya</a:t>
            </a:r>
            <a:r>
              <a:rPr lang="en-GB" dirty="0" smtClean="0"/>
              <a:t> </a:t>
            </a:r>
            <a:r>
              <a:rPr lang="en-GB" dirty="0" err="1" smtClean="0"/>
              <a:t>Ammar</a:t>
            </a:r>
            <a:r>
              <a:rPr lang="en-GB" dirty="0" smtClean="0"/>
              <a:t>! </a:t>
            </a:r>
            <a:r>
              <a:rPr lang="en-GB" dirty="0" err="1" smtClean="0"/>
              <a:t>Bewrare</a:t>
            </a:r>
            <a:r>
              <a:rPr lang="en-GB" dirty="0" smtClean="0"/>
              <a:t>, no one of you would die in the circumstances which you are enduring unless they are higher in the eyes of God than the martyrs of </a:t>
            </a:r>
            <a:r>
              <a:rPr lang="en-GB" dirty="0" err="1" smtClean="0"/>
              <a:t>Badr</a:t>
            </a:r>
            <a:r>
              <a:rPr lang="en-GB" dirty="0" smtClean="0"/>
              <a:t> and </a:t>
            </a:r>
            <a:r>
              <a:rPr lang="en-GB" dirty="0" err="1" smtClean="0"/>
              <a:t>Uhud</a:t>
            </a:r>
            <a:r>
              <a:rPr lang="en-GB" dirty="0" smtClean="0"/>
              <a:t>. So rejoice! </a:t>
            </a:r>
            <a:endParaRPr lang="en-GB" dirty="0"/>
          </a:p>
          <a:p>
            <a:pPr marL="0" indent="0" algn="r" rtl="1">
              <a:lnSpc>
                <a:spcPct val="120000"/>
              </a:lnSpc>
              <a:spcAft>
                <a:spcPts val="1200"/>
              </a:spcAft>
              <a:buNone/>
            </a:pPr>
            <a:endParaRPr lang="en-GB" dirty="0"/>
          </a:p>
        </p:txBody>
      </p:sp>
    </p:spTree>
    <p:extLst>
      <p:ext uri="{BB962C8B-B14F-4D97-AF65-F5344CB8AC3E}">
        <p14:creationId xmlns:p14="http://schemas.microsoft.com/office/powerpoint/2010/main" val="3050277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891654"/>
          </a:xfrm>
        </p:spPr>
        <p:txBody>
          <a:bodyPr>
            <a:normAutofit/>
          </a:bodyPr>
          <a:lstStyle/>
          <a:p>
            <a:r>
              <a:rPr lang="en-GB" sz="2800" dirty="0"/>
              <a:t>Merits of Those Living at the Time of Occultation</a:t>
            </a:r>
          </a:p>
        </p:txBody>
      </p:sp>
      <p:sp>
        <p:nvSpPr>
          <p:cNvPr id="3" name="Content Placeholder 2"/>
          <p:cNvSpPr>
            <a:spLocks noGrp="1"/>
          </p:cNvSpPr>
          <p:nvPr>
            <p:ph idx="1"/>
          </p:nvPr>
        </p:nvSpPr>
        <p:spPr>
          <a:xfrm>
            <a:off x="677334" y="1501255"/>
            <a:ext cx="8596668" cy="4540107"/>
          </a:xfrm>
        </p:spPr>
        <p:txBody>
          <a:bodyPr>
            <a:normAutofit/>
          </a:bodyPr>
          <a:lstStyle/>
          <a:p>
            <a:pPr marL="0" indent="0" algn="r" rtl="1">
              <a:lnSpc>
                <a:spcPct val="150000"/>
              </a:lnSpc>
              <a:spcAft>
                <a:spcPts val="1200"/>
              </a:spcAft>
              <a:buNone/>
            </a:pPr>
            <a:r>
              <a:rPr lang="ar-SA" dirty="0" smtClean="0"/>
              <a:t>قال </a:t>
            </a:r>
            <a:r>
              <a:rPr lang="ar-SA" dirty="0"/>
              <a:t>رسول الله (ص) : سيأتي قومٌ من بعدكم ، الرجل الواحد منهم له أجر خمسين منكم ، قالوا : يا رسول الله !.. نحن كنا معك ببدر وأُحد وحنين ، ونزل فينا القرآن !.. فقال : إنكم لو تحمّلوا </a:t>
            </a:r>
            <a:r>
              <a:rPr lang="ar-SA" dirty="0" smtClean="0"/>
              <a:t>ما </a:t>
            </a:r>
            <a:r>
              <a:rPr lang="ar-SA" dirty="0"/>
              <a:t>حُمّلوا لم تصبروا </a:t>
            </a:r>
            <a:r>
              <a:rPr lang="ar-SA" dirty="0" smtClean="0"/>
              <a:t>صبرهم</a:t>
            </a:r>
            <a:r>
              <a:rPr lang="en-GB" dirty="0" smtClean="0"/>
              <a:t> </a:t>
            </a:r>
            <a:r>
              <a:rPr lang="ar-SA" sz="1600" dirty="0" smtClean="0"/>
              <a:t>(غيبة الشيخ)</a:t>
            </a:r>
            <a:r>
              <a:rPr lang="ar-SA" dirty="0" smtClean="0"/>
              <a:t> </a:t>
            </a:r>
          </a:p>
          <a:p>
            <a:pPr marL="0" indent="0" algn="l">
              <a:lnSpc>
                <a:spcPct val="120000"/>
              </a:lnSpc>
              <a:spcAft>
                <a:spcPts val="1200"/>
              </a:spcAft>
              <a:buNone/>
            </a:pPr>
            <a:r>
              <a:rPr lang="en-GB" sz="2000" dirty="0" smtClean="0"/>
              <a:t>The Prophet said to his companions, “After you will come a people that a man among them will have the reward of fifty of you.” They said, “O Messenger of God! “We were with you in </a:t>
            </a:r>
            <a:r>
              <a:rPr lang="en-GB" sz="2000" dirty="0" err="1" smtClean="0"/>
              <a:t>Badr</a:t>
            </a:r>
            <a:r>
              <a:rPr lang="en-GB" sz="2000" dirty="0" smtClean="0"/>
              <a:t> and </a:t>
            </a:r>
            <a:r>
              <a:rPr lang="en-GB" sz="2000" dirty="0" err="1"/>
              <a:t>U</a:t>
            </a:r>
            <a:r>
              <a:rPr lang="en-GB" sz="2000" dirty="0" err="1" smtClean="0"/>
              <a:t>hud</a:t>
            </a:r>
            <a:r>
              <a:rPr lang="en-GB" sz="2000" dirty="0" smtClean="0"/>
              <a:t> and the Quran was sent down amongst us!” He said, “If you were to be burdened with what they will be burdened, you would not have their patience. </a:t>
            </a:r>
            <a:endParaRPr lang="ar-SA" sz="2000" dirty="0"/>
          </a:p>
        </p:txBody>
      </p:sp>
    </p:spTree>
    <p:extLst>
      <p:ext uri="{BB962C8B-B14F-4D97-AF65-F5344CB8AC3E}">
        <p14:creationId xmlns:p14="http://schemas.microsoft.com/office/powerpoint/2010/main" val="1831168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891654"/>
          </a:xfrm>
        </p:spPr>
        <p:txBody>
          <a:bodyPr>
            <a:normAutofit/>
          </a:bodyPr>
          <a:lstStyle/>
          <a:p>
            <a:r>
              <a:rPr lang="en-GB" sz="2800" dirty="0"/>
              <a:t>Merits of Those Living at the Time of Occultation</a:t>
            </a:r>
          </a:p>
        </p:txBody>
      </p:sp>
      <p:sp>
        <p:nvSpPr>
          <p:cNvPr id="3" name="Content Placeholder 2"/>
          <p:cNvSpPr>
            <a:spLocks noGrp="1"/>
          </p:cNvSpPr>
          <p:nvPr>
            <p:ph idx="1"/>
          </p:nvPr>
        </p:nvSpPr>
        <p:spPr>
          <a:xfrm>
            <a:off x="677334" y="1501255"/>
            <a:ext cx="8596668" cy="4540107"/>
          </a:xfrm>
        </p:spPr>
        <p:txBody>
          <a:bodyPr>
            <a:normAutofit/>
          </a:bodyPr>
          <a:lstStyle/>
          <a:p>
            <a:pPr marL="0" indent="0" algn="r" rtl="1">
              <a:lnSpc>
                <a:spcPct val="120000"/>
              </a:lnSpc>
              <a:spcAft>
                <a:spcPts val="1200"/>
              </a:spcAft>
              <a:buNone/>
            </a:pPr>
            <a:r>
              <a:rPr lang="ar-SA" dirty="0"/>
              <a:t>(وفيه) عن عليّ بن الحسين عليه السلام قال: تمتدّ الغيبة بولي اللّه الثاني عشر </a:t>
            </a:r>
            <a:r>
              <a:rPr lang="en-GB" dirty="0" smtClean="0"/>
              <a:t> …</a:t>
            </a:r>
            <a:r>
              <a:rPr lang="ar-SA" dirty="0" smtClean="0"/>
              <a:t>يا أباخالد </a:t>
            </a:r>
            <a:r>
              <a:rPr lang="ar-SA" dirty="0"/>
              <a:t>ان أهل زمان غيبته القائلون بإمامته المنتظرون لظهوره أفضل أهل كل زمان لأن اللّه تعالى ذكره أعطاهم من العقول والأفهام والمعونة ما صارت به الغيبة عندهم بمنزلة المشاهدة ، وجعلهم في ذلك الزمان بمنزلة المجاهدين بين يدي رسول اللّه صلّى اللّه عليه وآله بالسيف، أولئك المخلصون حقّاً وشيعتنا صدقاً </a:t>
            </a:r>
            <a:r>
              <a:rPr lang="ar-SA" dirty="0" smtClean="0"/>
              <a:t>،</a:t>
            </a:r>
            <a:endParaRPr lang="en-GB" dirty="0" smtClean="0"/>
          </a:p>
          <a:p>
            <a:pPr marL="0" indent="0">
              <a:lnSpc>
                <a:spcPct val="120000"/>
              </a:lnSpc>
              <a:spcAft>
                <a:spcPts val="1200"/>
              </a:spcAft>
              <a:buNone/>
            </a:pPr>
            <a:r>
              <a:rPr lang="ar-SA" dirty="0" smtClean="0"/>
              <a:t> </a:t>
            </a:r>
            <a:r>
              <a:rPr lang="en-GB" dirty="0" smtClean="0"/>
              <a:t>Imam al-</a:t>
            </a:r>
            <a:r>
              <a:rPr lang="en-GB" dirty="0" err="1" smtClean="0"/>
              <a:t>Sajjad</a:t>
            </a:r>
            <a:r>
              <a:rPr lang="en-GB" dirty="0" smtClean="0"/>
              <a:t> said, “</a:t>
            </a:r>
            <a:r>
              <a:rPr lang="en-GB" dirty="0"/>
              <a:t>O Aba </a:t>
            </a:r>
            <a:r>
              <a:rPr lang="en-GB" dirty="0" smtClean="0"/>
              <a:t>Khalid, the occultation will last long for the twelfth </a:t>
            </a:r>
            <a:r>
              <a:rPr lang="en-GB" i="1" dirty="0" err="1" smtClean="0"/>
              <a:t>waliullah</a:t>
            </a:r>
            <a:r>
              <a:rPr lang="en-GB" i="1" dirty="0" smtClean="0"/>
              <a:t> …</a:t>
            </a:r>
            <a:r>
              <a:rPr lang="en-GB" dirty="0" smtClean="0"/>
              <a:t>, the people of the time of his occultation who believe in his </a:t>
            </a:r>
            <a:r>
              <a:rPr lang="en-GB" i="1" dirty="0" err="1" smtClean="0"/>
              <a:t>imamah</a:t>
            </a:r>
            <a:r>
              <a:rPr lang="en-GB" dirty="0" smtClean="0"/>
              <a:t> and await his reappearance are above the people of all other times. Because Allah </a:t>
            </a:r>
            <a:r>
              <a:rPr lang="en-GB" dirty="0" err="1" smtClean="0"/>
              <a:t>Ta’ala</a:t>
            </a:r>
            <a:r>
              <a:rPr lang="en-GB" dirty="0" smtClean="0"/>
              <a:t> has given them such intellect, understanding and ability that absence for them becomes like witnessing. He regards them in that time as those who fought in presence of the Prophet. They are truly the sincere ones and are truthfully our </a:t>
            </a:r>
            <a:r>
              <a:rPr lang="en-GB" dirty="0"/>
              <a:t>S</a:t>
            </a:r>
            <a:r>
              <a:rPr lang="en-GB" dirty="0" smtClean="0"/>
              <a:t>hi’a.” </a:t>
            </a:r>
            <a:endParaRPr lang="en-GB" dirty="0"/>
          </a:p>
          <a:p>
            <a:pPr marL="0" indent="0" algn="r" rtl="1">
              <a:lnSpc>
                <a:spcPct val="120000"/>
              </a:lnSpc>
              <a:spcAft>
                <a:spcPts val="1200"/>
              </a:spcAft>
              <a:buNone/>
            </a:pPr>
            <a:endParaRPr lang="en-GB" dirty="0"/>
          </a:p>
        </p:txBody>
      </p:sp>
    </p:spTree>
    <p:extLst>
      <p:ext uri="{BB962C8B-B14F-4D97-AF65-F5344CB8AC3E}">
        <p14:creationId xmlns:p14="http://schemas.microsoft.com/office/powerpoint/2010/main" val="1831168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568657"/>
            <a:ext cx="8596668" cy="809767"/>
          </a:xfrm>
        </p:spPr>
        <p:txBody>
          <a:bodyPr>
            <a:normAutofit/>
          </a:bodyPr>
          <a:lstStyle/>
          <a:p>
            <a:r>
              <a:rPr lang="en-GB" sz="2800" dirty="0"/>
              <a:t>Our Duties In His Absence</a:t>
            </a:r>
          </a:p>
        </p:txBody>
      </p:sp>
      <p:sp>
        <p:nvSpPr>
          <p:cNvPr id="3" name="Content Placeholder 2"/>
          <p:cNvSpPr>
            <a:spLocks noGrp="1"/>
          </p:cNvSpPr>
          <p:nvPr>
            <p:ph idx="1"/>
          </p:nvPr>
        </p:nvSpPr>
        <p:spPr>
          <a:xfrm>
            <a:off x="677334" y="1378424"/>
            <a:ext cx="8596668" cy="5090615"/>
          </a:xfrm>
        </p:spPr>
        <p:txBody>
          <a:bodyPr>
            <a:normAutofit fontScale="77500" lnSpcReduction="20000"/>
          </a:bodyPr>
          <a:lstStyle/>
          <a:p>
            <a:pPr marL="0" indent="0" algn="l">
              <a:lnSpc>
                <a:spcPct val="120000"/>
              </a:lnSpc>
              <a:spcAft>
                <a:spcPts val="1200"/>
              </a:spcAft>
              <a:buNone/>
            </a:pPr>
            <a:r>
              <a:rPr lang="en-GB" sz="2900" u="sng" dirty="0" smtClean="0">
                <a:solidFill>
                  <a:srgbClr val="FF0000"/>
                </a:solidFill>
              </a:rPr>
              <a:t>1- To believe in him</a:t>
            </a:r>
          </a:p>
          <a:p>
            <a:pPr marL="0" indent="0" algn="l">
              <a:lnSpc>
                <a:spcPct val="120000"/>
              </a:lnSpc>
              <a:spcAft>
                <a:spcPts val="1200"/>
              </a:spcAft>
              <a:buNone/>
            </a:pPr>
            <a:r>
              <a:rPr lang="en-GB" sz="2400" dirty="0" smtClean="0"/>
              <a:t>This is part of </a:t>
            </a:r>
            <a:r>
              <a:rPr lang="en-GB" sz="2400" i="1" dirty="0" err="1" smtClean="0"/>
              <a:t>iman</a:t>
            </a:r>
            <a:r>
              <a:rPr lang="en-GB" sz="2400" i="1" dirty="0" smtClean="0"/>
              <a:t> bi al-</a:t>
            </a:r>
            <a:r>
              <a:rPr lang="en-GB" sz="2400" i="1" dirty="0" err="1" smtClean="0"/>
              <a:t>ghayb</a:t>
            </a:r>
            <a:endParaRPr lang="en-GB" sz="2400" i="1" dirty="0" smtClean="0"/>
          </a:p>
          <a:p>
            <a:pPr marL="0" indent="0" algn="r" rtl="1">
              <a:lnSpc>
                <a:spcPct val="120000"/>
              </a:lnSpc>
              <a:spcAft>
                <a:spcPts val="1200"/>
              </a:spcAft>
              <a:buNone/>
            </a:pPr>
            <a:r>
              <a:rPr lang="fa-IR" sz="2400" dirty="0" smtClean="0"/>
              <a:t>الذین یومنون بالغیب</a:t>
            </a:r>
          </a:p>
          <a:p>
            <a:pPr marL="0" indent="0" algn="r" rtl="1">
              <a:lnSpc>
                <a:spcPct val="120000"/>
              </a:lnSpc>
              <a:spcAft>
                <a:spcPts val="1200"/>
              </a:spcAft>
              <a:buNone/>
            </a:pPr>
            <a:r>
              <a:rPr lang="fa-IR" sz="2400" dirty="0" smtClean="0"/>
              <a:t>بما </a:t>
            </a:r>
            <a:r>
              <a:rPr lang="fa-IR" sz="2400" dirty="0"/>
              <a:t>غاب عن حواسهم من توحيد اللَّه و نبوة الأنبياء و قيام القائم و الرجعة و البعث و الحساب و الجنّة و النار و سائر الأمور التي يلزمهم الايمان بها مما لا يعرف بالمشاهدة و إنما يعرف بدلائل نصبها اللَّه عز و جل </a:t>
            </a:r>
            <a:r>
              <a:rPr lang="fa-IR" sz="2400" dirty="0" smtClean="0"/>
              <a:t>عليه</a:t>
            </a:r>
            <a:r>
              <a:rPr lang="en-GB" sz="2400" dirty="0" smtClean="0"/>
              <a:t>.</a:t>
            </a:r>
          </a:p>
          <a:p>
            <a:pPr marL="0" indent="0">
              <a:lnSpc>
                <a:spcPct val="120000"/>
              </a:lnSpc>
              <a:spcAft>
                <a:spcPts val="1200"/>
              </a:spcAft>
              <a:buNone/>
            </a:pPr>
            <a:r>
              <a:rPr lang="en-GB" sz="2400" dirty="0" err="1" smtClean="0"/>
              <a:t>Fayd</a:t>
            </a:r>
            <a:r>
              <a:rPr lang="en-GB" sz="2400" dirty="0" smtClean="0"/>
              <a:t> </a:t>
            </a:r>
            <a:r>
              <a:rPr lang="en-GB" sz="2400" dirty="0" err="1" smtClean="0"/>
              <a:t>Kashani</a:t>
            </a:r>
            <a:r>
              <a:rPr lang="en-GB" sz="2400" dirty="0"/>
              <a:t> says </a:t>
            </a:r>
            <a:r>
              <a:rPr lang="en-GB" sz="2400" dirty="0" smtClean="0"/>
              <a:t>in </a:t>
            </a:r>
            <a:r>
              <a:rPr lang="en-GB" sz="2400" dirty="0" err="1"/>
              <a:t>T</a:t>
            </a:r>
            <a:r>
              <a:rPr lang="en-GB" sz="2400" dirty="0" err="1" smtClean="0"/>
              <a:t>afsir</a:t>
            </a:r>
            <a:r>
              <a:rPr lang="en-GB" sz="2400" dirty="0" smtClean="0"/>
              <a:t> Safi about this verse:</a:t>
            </a:r>
          </a:p>
          <a:p>
            <a:pPr marL="0" indent="0" algn="l">
              <a:lnSpc>
                <a:spcPct val="120000"/>
              </a:lnSpc>
              <a:spcAft>
                <a:spcPts val="1200"/>
              </a:spcAft>
              <a:buNone/>
            </a:pPr>
            <a:r>
              <a:rPr lang="en-GB" sz="2400" dirty="0" smtClean="0"/>
              <a:t>They believe in whatever is hidden from their senses including the </a:t>
            </a:r>
            <a:r>
              <a:rPr lang="en-GB" sz="2400" i="1" dirty="0" err="1" smtClean="0"/>
              <a:t>tawhid</a:t>
            </a:r>
            <a:r>
              <a:rPr lang="en-GB" sz="2400" dirty="0" smtClean="0"/>
              <a:t> of Allah, the </a:t>
            </a:r>
            <a:r>
              <a:rPr lang="en-GB" sz="2400" dirty="0" err="1" smtClean="0"/>
              <a:t>Prophethood</a:t>
            </a:r>
            <a:r>
              <a:rPr lang="en-GB" sz="2400" dirty="0" smtClean="0"/>
              <a:t> of the Prophets, </a:t>
            </a:r>
            <a:r>
              <a:rPr lang="en-GB" sz="2400" b="1" dirty="0" smtClean="0"/>
              <a:t>the rising of al-</a:t>
            </a:r>
            <a:r>
              <a:rPr lang="en-GB" sz="2400" b="1" dirty="0" err="1" smtClean="0"/>
              <a:t>Qa’im</a:t>
            </a:r>
            <a:r>
              <a:rPr lang="en-GB" sz="2400" dirty="0" smtClean="0"/>
              <a:t>, the </a:t>
            </a:r>
            <a:r>
              <a:rPr lang="en-GB" sz="2400" i="1" dirty="0" err="1" smtClean="0"/>
              <a:t>raj’ah</a:t>
            </a:r>
            <a:r>
              <a:rPr lang="en-GB" sz="2400" dirty="0" smtClean="0"/>
              <a:t>, resurrection, accounting, Paradise and Hell, and other issues in which they have to have faith but cannot be seen and can be known only through the evidence placed by God. </a:t>
            </a:r>
            <a:endParaRPr lang="fa-IR" sz="2400" dirty="0" smtClean="0"/>
          </a:p>
        </p:txBody>
      </p:sp>
    </p:spTree>
    <p:extLst>
      <p:ext uri="{BB962C8B-B14F-4D97-AF65-F5344CB8AC3E}">
        <p14:creationId xmlns:p14="http://schemas.microsoft.com/office/powerpoint/2010/main" val="1831168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568657"/>
            <a:ext cx="8596668" cy="1041779"/>
          </a:xfrm>
        </p:spPr>
        <p:txBody>
          <a:bodyPr>
            <a:normAutofit/>
          </a:bodyPr>
          <a:lstStyle/>
          <a:p>
            <a:r>
              <a:rPr lang="en-GB" sz="3200" dirty="0" smtClean="0"/>
              <a:t>To believe in him</a:t>
            </a:r>
            <a:endParaRPr lang="en-GB" sz="3200" dirty="0"/>
          </a:p>
        </p:txBody>
      </p:sp>
      <p:sp>
        <p:nvSpPr>
          <p:cNvPr id="3" name="Content Placeholder 2"/>
          <p:cNvSpPr>
            <a:spLocks noGrp="1"/>
          </p:cNvSpPr>
          <p:nvPr>
            <p:ph idx="1"/>
          </p:nvPr>
        </p:nvSpPr>
        <p:spPr>
          <a:xfrm>
            <a:off x="677334" y="1378425"/>
            <a:ext cx="8596668" cy="4662938"/>
          </a:xfrm>
        </p:spPr>
        <p:txBody>
          <a:bodyPr>
            <a:normAutofit fontScale="92500" lnSpcReduction="20000"/>
          </a:bodyPr>
          <a:lstStyle/>
          <a:p>
            <a:pPr marL="0" indent="0" algn="l">
              <a:lnSpc>
                <a:spcPct val="120000"/>
              </a:lnSpc>
              <a:spcAft>
                <a:spcPts val="1200"/>
              </a:spcAft>
              <a:buNone/>
            </a:pPr>
            <a:r>
              <a:rPr lang="en-GB" dirty="0" smtClean="0"/>
              <a:t>In some narrations the </a:t>
            </a:r>
            <a:r>
              <a:rPr lang="en-GB" i="1" dirty="0" err="1" smtClean="0"/>
              <a:t>ta’wil</a:t>
            </a:r>
            <a:r>
              <a:rPr lang="en-GB" dirty="0" smtClean="0"/>
              <a:t> of this verse is given as having faith in the rising of al-</a:t>
            </a:r>
            <a:r>
              <a:rPr lang="en-GB" dirty="0" err="1" smtClean="0"/>
              <a:t>Qa’im</a:t>
            </a:r>
            <a:endParaRPr lang="fa-IR" dirty="0"/>
          </a:p>
          <a:p>
            <a:pPr marL="0" indent="0" algn="r" rtl="1">
              <a:lnSpc>
                <a:spcPct val="120000"/>
              </a:lnSpc>
              <a:spcAft>
                <a:spcPts val="1200"/>
              </a:spcAft>
              <a:buNone/>
            </a:pPr>
            <a:r>
              <a:rPr lang="fa-IR" dirty="0" smtClean="0"/>
              <a:t> </a:t>
            </a:r>
            <a:r>
              <a:rPr lang="fa-IR" dirty="0"/>
              <a:t>في كتاب كمال الدين و تمام النعمة باسناده الى ابى عبد الله عليه السلام في قول الله عز و جل «هُدىً لِلْمُتَّقِينَ الَّذِينَ يُؤْمِنُونَ بِالْغَيْبِ» قال: من أقر بقيام القائم عليه السلام انه </a:t>
            </a:r>
            <a:r>
              <a:rPr lang="fa-IR" dirty="0" smtClean="0"/>
              <a:t>حق</a:t>
            </a:r>
            <a:endParaRPr lang="en-GB" dirty="0" smtClean="0"/>
          </a:p>
          <a:p>
            <a:pPr marL="0" indent="0" algn="l">
              <a:lnSpc>
                <a:spcPct val="120000"/>
              </a:lnSpc>
              <a:spcAft>
                <a:spcPts val="1200"/>
              </a:spcAft>
              <a:buNone/>
            </a:pPr>
            <a:r>
              <a:rPr lang="en-GB" dirty="0" smtClean="0"/>
              <a:t>Imam </a:t>
            </a:r>
            <a:r>
              <a:rPr lang="en-GB" dirty="0"/>
              <a:t>a</a:t>
            </a:r>
            <a:r>
              <a:rPr lang="en-GB" dirty="0" smtClean="0"/>
              <a:t>l-</a:t>
            </a:r>
            <a:r>
              <a:rPr lang="en-GB" dirty="0" err="1" smtClean="0"/>
              <a:t>Sadiq</a:t>
            </a:r>
            <a:r>
              <a:rPr lang="en-GB" dirty="0" smtClean="0"/>
              <a:t> (a) said about </a:t>
            </a:r>
            <a:r>
              <a:rPr lang="en-GB" i="1" dirty="0" smtClean="0"/>
              <a:t>“It is guidance for the God-wary; those who believe in the unseen,”</a:t>
            </a:r>
            <a:r>
              <a:rPr lang="en-GB" dirty="0" smtClean="0"/>
              <a:t> it means those who acknowledge that rising of the </a:t>
            </a:r>
            <a:r>
              <a:rPr lang="en-GB" dirty="0" err="1" smtClean="0"/>
              <a:t>Qa’im</a:t>
            </a:r>
            <a:r>
              <a:rPr lang="en-GB" dirty="0" smtClean="0"/>
              <a:t> is </a:t>
            </a:r>
            <a:r>
              <a:rPr lang="en-GB" i="1" dirty="0" err="1" smtClean="0"/>
              <a:t>haqq</a:t>
            </a:r>
            <a:r>
              <a:rPr lang="en-GB" dirty="0" smtClean="0"/>
              <a:t>. </a:t>
            </a:r>
            <a:endParaRPr lang="en-GB" dirty="0"/>
          </a:p>
          <a:p>
            <a:pPr marL="0" indent="0" algn="l">
              <a:lnSpc>
                <a:spcPct val="120000"/>
              </a:lnSpc>
              <a:spcAft>
                <a:spcPts val="1200"/>
              </a:spcAft>
              <a:buNone/>
            </a:pPr>
            <a:r>
              <a:rPr lang="en-GB" dirty="0" smtClean="0">
                <a:solidFill>
                  <a:srgbClr val="FF0000"/>
                </a:solidFill>
              </a:rPr>
              <a:t>Wouldn’t faith in the unseen lead to superstition?  </a:t>
            </a:r>
            <a:endParaRPr lang="fa-IR" dirty="0">
              <a:solidFill>
                <a:srgbClr val="FF0000"/>
              </a:solidFill>
            </a:endParaRPr>
          </a:p>
          <a:p>
            <a:pPr marL="0" indent="0" algn="l">
              <a:lnSpc>
                <a:spcPct val="120000"/>
              </a:lnSpc>
              <a:spcAft>
                <a:spcPts val="1200"/>
              </a:spcAft>
              <a:buNone/>
            </a:pPr>
            <a:r>
              <a:rPr lang="en-GB" dirty="0" err="1" smtClean="0"/>
              <a:t>Fakhr</a:t>
            </a:r>
            <a:r>
              <a:rPr lang="en-GB" dirty="0" smtClean="0"/>
              <a:t> al-Din al-</a:t>
            </a:r>
            <a:r>
              <a:rPr lang="en-GB" dirty="0" err="1" smtClean="0"/>
              <a:t>Razi</a:t>
            </a:r>
            <a:r>
              <a:rPr lang="en-GB" dirty="0" smtClean="0"/>
              <a:t> divides faith in the unseen into two types:</a:t>
            </a:r>
          </a:p>
          <a:p>
            <a:pPr marL="0" indent="0" algn="l">
              <a:lnSpc>
                <a:spcPct val="120000"/>
              </a:lnSpc>
              <a:spcAft>
                <a:spcPts val="1200"/>
              </a:spcAft>
              <a:buNone/>
            </a:pPr>
            <a:r>
              <a:rPr lang="en-GB" dirty="0" smtClean="0"/>
              <a:t>The unseen for which we have evidence</a:t>
            </a:r>
          </a:p>
          <a:p>
            <a:pPr marL="0" indent="0" algn="l">
              <a:lnSpc>
                <a:spcPct val="120000"/>
              </a:lnSpc>
              <a:spcAft>
                <a:spcPts val="1200"/>
              </a:spcAft>
              <a:buNone/>
            </a:pPr>
            <a:r>
              <a:rPr lang="en-GB" dirty="0" smtClean="0"/>
              <a:t>The unseen for which we do not have any evidence</a:t>
            </a:r>
            <a:endParaRPr lang="fa-IR" dirty="0"/>
          </a:p>
          <a:p>
            <a:pPr marL="0" indent="0" algn="l">
              <a:lnSpc>
                <a:spcPct val="120000"/>
              </a:lnSpc>
              <a:spcAft>
                <a:spcPts val="1200"/>
              </a:spcAft>
              <a:buNone/>
            </a:pPr>
            <a:endParaRPr lang="en-GB" dirty="0"/>
          </a:p>
          <a:p>
            <a:pPr marL="0" indent="0" algn="l">
              <a:buNone/>
            </a:pPr>
            <a:endParaRPr lang="en-GB" dirty="0"/>
          </a:p>
        </p:txBody>
      </p:sp>
    </p:spTree>
    <p:extLst>
      <p:ext uri="{BB962C8B-B14F-4D97-AF65-F5344CB8AC3E}">
        <p14:creationId xmlns:p14="http://schemas.microsoft.com/office/powerpoint/2010/main" val="1831168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otalTime>8980</TotalTime>
  <Words>3034</Words>
  <Application>Microsoft Office PowerPoint</Application>
  <PresentationFormat>Widescreen</PresentationFormat>
  <Paragraphs>124</Paragraphs>
  <Slides>23</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23</vt:i4>
      </vt:variant>
    </vt:vector>
  </HeadingPairs>
  <TitlesOfParts>
    <vt:vector size="31" baseType="lpstr">
      <vt:lpstr>Arial</vt:lpstr>
      <vt:lpstr>Calibri</vt:lpstr>
      <vt:lpstr>Calibri Light</vt:lpstr>
      <vt:lpstr>Tahoma</vt:lpstr>
      <vt:lpstr>Trebuchet MS</vt:lpstr>
      <vt:lpstr>Wingdings 3</vt:lpstr>
      <vt:lpstr>Office Theme</vt:lpstr>
      <vt:lpstr>Facet</vt:lpstr>
      <vt:lpstr>Imam Mahdi (a) The Position and the Mission</vt:lpstr>
      <vt:lpstr>Merits of Those Living at the Time of Occultation</vt:lpstr>
      <vt:lpstr>Merits of Those Living at the Time of Occultation</vt:lpstr>
      <vt:lpstr>Merits of Those Living at the Time of Occultation</vt:lpstr>
      <vt:lpstr>Merits of Those Living at the Time of Occultation</vt:lpstr>
      <vt:lpstr>Merits of Those Living at the Time of Occultation</vt:lpstr>
      <vt:lpstr>Merits of Those Living at the Time of Occultation</vt:lpstr>
      <vt:lpstr>Our Duties In His Absence</vt:lpstr>
      <vt:lpstr>To believe in him</vt:lpstr>
      <vt:lpstr>To believe in him</vt:lpstr>
      <vt:lpstr>To Expect His Return</vt:lpstr>
      <vt:lpstr>To Expect His Return</vt:lpstr>
      <vt:lpstr>To Expect His Return</vt:lpstr>
      <vt:lpstr>To Stand Firm on Wilayah</vt:lpstr>
      <vt:lpstr>To Prepare Ourselves for His Coming</vt:lpstr>
      <vt:lpstr>Strengthen Our Awareness of Him</vt:lpstr>
      <vt:lpstr>Patience</vt:lpstr>
      <vt:lpstr>Patience</vt:lpstr>
      <vt:lpstr>Patience</vt:lpstr>
      <vt:lpstr>Seeking Help From God</vt:lpstr>
      <vt:lpstr>Some Good News For Us</vt:lpstr>
      <vt:lpstr>Some Good News For Us</vt:lpstr>
      <vt:lpstr>Some Good News For Us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Imam Mahdi (a) The Position and the Mission</dc:title>
  <dc:creator>saeed bahmanpour</dc:creator>
  <cp:lastModifiedBy>saeed bahmanpour</cp:lastModifiedBy>
  <cp:revision>50</cp:revision>
  <dcterms:created xsi:type="dcterms:W3CDTF">2015-09-14T16:17:44Z</dcterms:created>
  <dcterms:modified xsi:type="dcterms:W3CDTF">2015-10-07T00:40:36Z</dcterms:modified>
</cp:coreProperties>
</file>