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4"/>
  </p:notesMasterIdLst>
  <p:handoutMasterIdLst>
    <p:handoutMasterId r:id="rId35"/>
  </p:handoutMasterIdLst>
  <p:sldIdLst>
    <p:sldId id="265" r:id="rId3"/>
    <p:sldId id="277" r:id="rId4"/>
    <p:sldId id="278" r:id="rId5"/>
    <p:sldId id="279" r:id="rId6"/>
    <p:sldId id="282" r:id="rId7"/>
    <p:sldId id="283" r:id="rId8"/>
    <p:sldId id="287" r:id="rId9"/>
    <p:sldId id="289" r:id="rId10"/>
    <p:sldId id="256" r:id="rId11"/>
    <p:sldId id="285" r:id="rId12"/>
    <p:sldId id="257" r:id="rId13"/>
    <p:sldId id="272" r:id="rId14"/>
    <p:sldId id="273" r:id="rId15"/>
    <p:sldId id="271" r:id="rId16"/>
    <p:sldId id="258" r:id="rId17"/>
    <p:sldId id="269" r:id="rId18"/>
    <p:sldId id="268" r:id="rId19"/>
    <p:sldId id="259" r:id="rId20"/>
    <p:sldId id="275" r:id="rId21"/>
    <p:sldId id="280" r:id="rId22"/>
    <p:sldId id="267" r:id="rId23"/>
    <p:sldId id="260" r:id="rId24"/>
    <p:sldId id="261" r:id="rId25"/>
    <p:sldId id="262" r:id="rId26"/>
    <p:sldId id="270" r:id="rId27"/>
    <p:sldId id="263" r:id="rId28"/>
    <p:sldId id="284" r:id="rId29"/>
    <p:sldId id="264" r:id="rId30"/>
    <p:sldId id="274" r:id="rId31"/>
    <p:sldId id="266" r:id="rId32"/>
    <p:sldId id="281"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eed bahmanpour" initials="sb" lastIdx="9" clrIdx="0">
    <p:extLst>
      <p:ext uri="{19B8F6BF-5375-455C-9EA6-DF929625EA0E}">
        <p15:presenceInfo xmlns:p15="http://schemas.microsoft.com/office/powerpoint/2012/main" userId="4ca3a646dfa604a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5" d="100"/>
          <a:sy n="75" d="100"/>
        </p:scale>
        <p:origin x="54" y="-25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7" d="100"/>
          <a:sy n="57" d="100"/>
        </p:scale>
        <p:origin x="2832" y="7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 Id="rId8" Type="http://schemas.openxmlformats.org/officeDocument/2006/relationships/slide" Target="slides/slide6.xml"/><Relationship Id="rId3" Type="http://schemas.openxmlformats.org/officeDocument/2006/relationships/slide" Target="slides/slid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5-09-14T14:09:13.802" idx="8">
    <p:pos x="5285" y="1975"/>
    <p:text>اسم به معنای نشانه است. اسم لفظی، نشان و راهنمای مفاهیم ذهنی و مفاهیم ذهنی، اسم برای حقایق عینی و حقایق عینی اعم ازغیب و شهود، اسم و نشان از آفریننده خود دارند. حال باید دید اسمای خداوند که در این آیه به انسان تعلیم داده شد، کدام قسم از این اسم هاست، آیا الفاظ مراد است یا مفاهیم ذهنی و یا حقایق عینی؟</p:text>
    <p:extLst>
      <p:ext uri="{C676402C-5697-4E1C-873F-D02D1690AC5C}">
        <p15:threadingInfo xmlns:p15="http://schemas.microsoft.com/office/powerpoint/2012/main" timeZoneBias="-60"/>
      </p:ext>
    </p:extLst>
  </p:cm>
  <p:cm authorId="1" dt="2015-09-14T14:09:18.414" idx="9">
    <p:pos x="10" y="10"/>
    <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5-09-14T14:09:18.414" idx="9">
    <p:pos x="10" y="10"/>
    <p:text/>
    <p:extLst>
      <p:ext uri="{C676402C-5697-4E1C-873F-D02D1690AC5C}">
        <p15:threadingInfo xmlns:p15="http://schemas.microsoft.com/office/powerpoint/2012/main" timeZoneBias="-6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8F3CFDD-01E4-4437-8A50-0CE1284D462A}" type="datetimeFigureOut">
              <a:rPr lang="en-GB" smtClean="0"/>
              <a:t>21/09/2015</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ED5AF6F-44C9-4720-9F76-244D6D3A0192}" type="slidenum">
              <a:rPr lang="en-GB" smtClean="0"/>
              <a:t>‹#›</a:t>
            </a:fld>
            <a:endParaRPr lang="en-GB"/>
          </a:p>
        </p:txBody>
      </p:sp>
    </p:spTree>
    <p:extLst>
      <p:ext uri="{BB962C8B-B14F-4D97-AF65-F5344CB8AC3E}">
        <p14:creationId xmlns:p14="http://schemas.microsoft.com/office/powerpoint/2010/main" val="12692577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319338-6AA9-433E-AAC3-2E10C8269040}" type="datetimeFigureOut">
              <a:rPr lang="en-GB" smtClean="0"/>
              <a:t>21/09/2015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FCF8A3-BFCA-47E8-8446-B0DBF4F2916C}" type="slidenum">
              <a:rPr lang="en-GB" smtClean="0"/>
              <a:t>‹#›</a:t>
            </a:fld>
            <a:endParaRPr lang="en-GB"/>
          </a:p>
        </p:txBody>
      </p:sp>
    </p:spTree>
    <p:extLst>
      <p:ext uri="{BB962C8B-B14F-4D97-AF65-F5344CB8AC3E}">
        <p14:creationId xmlns:p14="http://schemas.microsoft.com/office/powerpoint/2010/main" val="93157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75B4A9-7D1F-4CB0-BCBF-3ADDEBCA82A0}" type="slidenum">
              <a:rPr lang="en-GB" smtClean="0">
                <a:solidFill>
                  <a:prstClr val="black"/>
                </a:solidFill>
              </a:rPr>
              <a:pPr/>
              <a:t>24</a:t>
            </a:fld>
            <a:endParaRPr lang="en-GB">
              <a:solidFill>
                <a:prstClr val="black"/>
              </a:solidFill>
            </a:endParaRPr>
          </a:p>
        </p:txBody>
      </p:sp>
    </p:spTree>
    <p:extLst>
      <p:ext uri="{BB962C8B-B14F-4D97-AF65-F5344CB8AC3E}">
        <p14:creationId xmlns:p14="http://schemas.microsoft.com/office/powerpoint/2010/main" val="2270696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9C63305-EE65-45A4-92C2-27C5BC4C0E08}" type="datetimeFigureOut">
              <a:rPr lang="en-GB" smtClean="0"/>
              <a:t>21/09/2015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6DDDEC-1718-481F-B214-9AD2D464D3FF}" type="slidenum">
              <a:rPr lang="en-GB" smtClean="0"/>
              <a:t>‹#›</a:t>
            </a:fld>
            <a:endParaRPr lang="en-GB"/>
          </a:p>
        </p:txBody>
      </p:sp>
    </p:spTree>
    <p:extLst>
      <p:ext uri="{BB962C8B-B14F-4D97-AF65-F5344CB8AC3E}">
        <p14:creationId xmlns:p14="http://schemas.microsoft.com/office/powerpoint/2010/main" val="282018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C63305-EE65-45A4-92C2-27C5BC4C0E08}" type="datetimeFigureOut">
              <a:rPr lang="en-GB" smtClean="0"/>
              <a:t>21/09/2015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6DDDEC-1718-481F-B214-9AD2D464D3FF}" type="slidenum">
              <a:rPr lang="en-GB" smtClean="0"/>
              <a:t>‹#›</a:t>
            </a:fld>
            <a:endParaRPr lang="en-GB"/>
          </a:p>
        </p:txBody>
      </p:sp>
    </p:spTree>
    <p:extLst>
      <p:ext uri="{BB962C8B-B14F-4D97-AF65-F5344CB8AC3E}">
        <p14:creationId xmlns:p14="http://schemas.microsoft.com/office/powerpoint/2010/main" val="818374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C63305-EE65-45A4-92C2-27C5BC4C0E08}" type="datetimeFigureOut">
              <a:rPr lang="en-GB" smtClean="0"/>
              <a:t>21/09/2015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6DDDEC-1718-481F-B214-9AD2D464D3FF}" type="slidenum">
              <a:rPr lang="en-GB" smtClean="0"/>
              <a:t>‹#›</a:t>
            </a:fld>
            <a:endParaRPr lang="en-GB"/>
          </a:p>
        </p:txBody>
      </p:sp>
    </p:spTree>
    <p:extLst>
      <p:ext uri="{BB962C8B-B14F-4D97-AF65-F5344CB8AC3E}">
        <p14:creationId xmlns:p14="http://schemas.microsoft.com/office/powerpoint/2010/main" val="7137093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9/21/2015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823039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9/21/2015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736213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9/21/2015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8832239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solidFill>
                  <a:prstClr val="black">
                    <a:tint val="75000"/>
                  </a:prstClr>
                </a:solidFill>
              </a:rPr>
              <a:pPr/>
              <a:t>9/21/2015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6FF9F0C5-380F-41C2-899A-BAC0F0927E16}"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1274055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9/21/2015</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2403428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9/21/2015</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2860104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9/21/2015</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939280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solidFill>
                  <a:prstClr val="black">
                    <a:tint val="75000"/>
                  </a:prstClr>
                </a:solidFill>
              </a:rPr>
              <a:pPr/>
              <a:t>9/21/2015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519954A3-9DFD-4C44-94BA-B95130A3BA1C}"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992591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C63305-EE65-45A4-92C2-27C5BC4C0E08}" type="datetimeFigureOut">
              <a:rPr lang="en-GB" smtClean="0"/>
              <a:t>21/09/2015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6DDDEC-1718-481F-B214-9AD2D464D3FF}" type="slidenum">
              <a:rPr lang="en-GB" smtClean="0"/>
              <a:t>‹#›</a:t>
            </a:fld>
            <a:endParaRPr lang="en-GB"/>
          </a:p>
        </p:txBody>
      </p:sp>
    </p:spTree>
    <p:extLst>
      <p:ext uri="{BB962C8B-B14F-4D97-AF65-F5344CB8AC3E}">
        <p14:creationId xmlns:p14="http://schemas.microsoft.com/office/powerpoint/2010/main" val="25889289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9/21/2015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8366469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9/21/2015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6273080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9/21/2015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39995168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9/21/2015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9604048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9/21/2015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252013960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9/21/2015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5657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solidFill>
                  <a:prstClr val="black">
                    <a:tint val="75000"/>
                  </a:prstClr>
                </a:solidFill>
              </a:rPr>
              <a:pPr/>
              <a:t>9/21/2015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9333C77-0158-454C-844F-B7AB9BD7DAD4}"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6721113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9/21/2015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490970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C63305-EE65-45A4-92C2-27C5BC4C0E08}" type="datetimeFigureOut">
              <a:rPr lang="en-GB" smtClean="0"/>
              <a:t>21/09/2015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6DDDEC-1718-481F-B214-9AD2D464D3FF}" type="slidenum">
              <a:rPr lang="en-GB" smtClean="0"/>
              <a:t>‹#›</a:t>
            </a:fld>
            <a:endParaRPr lang="en-GB"/>
          </a:p>
        </p:txBody>
      </p:sp>
    </p:spTree>
    <p:extLst>
      <p:ext uri="{BB962C8B-B14F-4D97-AF65-F5344CB8AC3E}">
        <p14:creationId xmlns:p14="http://schemas.microsoft.com/office/powerpoint/2010/main" val="3680821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9C63305-EE65-45A4-92C2-27C5BC4C0E08}" type="datetimeFigureOut">
              <a:rPr lang="en-GB" smtClean="0"/>
              <a:t>21/09/2015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36DDDEC-1718-481F-B214-9AD2D464D3FF}" type="slidenum">
              <a:rPr lang="en-GB" smtClean="0"/>
              <a:t>‹#›</a:t>
            </a:fld>
            <a:endParaRPr lang="en-GB"/>
          </a:p>
        </p:txBody>
      </p:sp>
    </p:spTree>
    <p:extLst>
      <p:ext uri="{BB962C8B-B14F-4D97-AF65-F5344CB8AC3E}">
        <p14:creationId xmlns:p14="http://schemas.microsoft.com/office/powerpoint/2010/main" val="1268360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9C63305-EE65-45A4-92C2-27C5BC4C0E08}" type="datetimeFigureOut">
              <a:rPr lang="en-GB" smtClean="0"/>
              <a:t>21/09/2015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36DDDEC-1718-481F-B214-9AD2D464D3FF}" type="slidenum">
              <a:rPr lang="en-GB" smtClean="0"/>
              <a:t>‹#›</a:t>
            </a:fld>
            <a:endParaRPr lang="en-GB"/>
          </a:p>
        </p:txBody>
      </p:sp>
    </p:spTree>
    <p:extLst>
      <p:ext uri="{BB962C8B-B14F-4D97-AF65-F5344CB8AC3E}">
        <p14:creationId xmlns:p14="http://schemas.microsoft.com/office/powerpoint/2010/main" val="3374488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9C63305-EE65-45A4-92C2-27C5BC4C0E08}" type="datetimeFigureOut">
              <a:rPr lang="en-GB" smtClean="0"/>
              <a:t>21/09/2015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36DDDEC-1718-481F-B214-9AD2D464D3FF}" type="slidenum">
              <a:rPr lang="en-GB" smtClean="0"/>
              <a:t>‹#›</a:t>
            </a:fld>
            <a:endParaRPr lang="en-GB"/>
          </a:p>
        </p:txBody>
      </p:sp>
    </p:spTree>
    <p:extLst>
      <p:ext uri="{BB962C8B-B14F-4D97-AF65-F5344CB8AC3E}">
        <p14:creationId xmlns:p14="http://schemas.microsoft.com/office/powerpoint/2010/main" val="2962814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C63305-EE65-45A4-92C2-27C5BC4C0E08}" type="datetimeFigureOut">
              <a:rPr lang="en-GB" smtClean="0"/>
              <a:t>21/09/2015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36DDDEC-1718-481F-B214-9AD2D464D3FF}" type="slidenum">
              <a:rPr lang="en-GB" smtClean="0"/>
              <a:t>‹#›</a:t>
            </a:fld>
            <a:endParaRPr lang="en-GB"/>
          </a:p>
        </p:txBody>
      </p:sp>
    </p:spTree>
    <p:extLst>
      <p:ext uri="{BB962C8B-B14F-4D97-AF65-F5344CB8AC3E}">
        <p14:creationId xmlns:p14="http://schemas.microsoft.com/office/powerpoint/2010/main" val="1706099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C63305-EE65-45A4-92C2-27C5BC4C0E08}" type="datetimeFigureOut">
              <a:rPr lang="en-GB" smtClean="0"/>
              <a:t>21/09/2015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36DDDEC-1718-481F-B214-9AD2D464D3FF}" type="slidenum">
              <a:rPr lang="en-GB" smtClean="0"/>
              <a:t>‹#›</a:t>
            </a:fld>
            <a:endParaRPr lang="en-GB"/>
          </a:p>
        </p:txBody>
      </p:sp>
    </p:spTree>
    <p:extLst>
      <p:ext uri="{BB962C8B-B14F-4D97-AF65-F5344CB8AC3E}">
        <p14:creationId xmlns:p14="http://schemas.microsoft.com/office/powerpoint/2010/main" val="3002330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C63305-EE65-45A4-92C2-27C5BC4C0E08}" type="datetimeFigureOut">
              <a:rPr lang="en-GB" smtClean="0"/>
              <a:t>21/09/2015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36DDDEC-1718-481F-B214-9AD2D464D3FF}" type="slidenum">
              <a:rPr lang="en-GB" smtClean="0"/>
              <a:t>‹#›</a:t>
            </a:fld>
            <a:endParaRPr lang="en-GB"/>
          </a:p>
        </p:txBody>
      </p:sp>
    </p:spTree>
    <p:extLst>
      <p:ext uri="{BB962C8B-B14F-4D97-AF65-F5344CB8AC3E}">
        <p14:creationId xmlns:p14="http://schemas.microsoft.com/office/powerpoint/2010/main" val="651465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C63305-EE65-45A4-92C2-27C5BC4C0E08}" type="datetimeFigureOut">
              <a:rPr lang="en-GB" smtClean="0"/>
              <a:t>21/09/2015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6DDDEC-1718-481F-B214-9AD2D464D3FF}" type="slidenum">
              <a:rPr lang="en-GB" smtClean="0"/>
              <a:t>‹#›</a:t>
            </a:fld>
            <a:endParaRPr lang="en-GB"/>
          </a:p>
        </p:txBody>
      </p:sp>
    </p:spTree>
    <p:extLst>
      <p:ext uri="{BB962C8B-B14F-4D97-AF65-F5344CB8AC3E}">
        <p14:creationId xmlns:p14="http://schemas.microsoft.com/office/powerpoint/2010/main" val="10324581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B61BEF0D-F0BB-DE4B-95CE-6DB70DBA9567}" type="datetimeFigureOut">
              <a:rPr lang="en-US" dirty="0">
                <a:solidFill>
                  <a:prstClr val="black">
                    <a:tint val="75000"/>
                  </a:prstClr>
                </a:solidFill>
              </a:rPr>
              <a:pPr defTabSz="457200"/>
              <a:t>9/21/2015</a:t>
            </a:fld>
            <a:endParaRPr lang="en-US" dirty="0">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dirty="0">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D57F1E4F-1CFF-5643-939E-217C01CDF565}" type="slidenum">
              <a:rPr lang="en-US" dirty="0">
                <a:solidFill>
                  <a:srgbClr val="90C226"/>
                </a:solidFill>
              </a:rPr>
              <a:pPr defTabSz="457200"/>
              <a:t>‹#›</a:t>
            </a:fld>
            <a:endParaRPr lang="en-US" dirty="0">
              <a:solidFill>
                <a:srgbClr val="90C226"/>
              </a:solidFill>
            </a:endParaRPr>
          </a:p>
        </p:txBody>
      </p:sp>
    </p:spTree>
    <p:extLst>
      <p:ext uri="{BB962C8B-B14F-4D97-AF65-F5344CB8AC3E}">
        <p14:creationId xmlns:p14="http://schemas.microsoft.com/office/powerpoint/2010/main" val="8038676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GB" dirty="0" smtClean="0"/>
              <a:t>Imam Mahdi (a)</a:t>
            </a:r>
            <a:br>
              <a:rPr lang="en-GB" dirty="0" smtClean="0"/>
            </a:br>
            <a:r>
              <a:rPr lang="en-GB" sz="4400" dirty="0" smtClean="0"/>
              <a:t>The Position and the Mission</a:t>
            </a:r>
            <a:endParaRPr lang="en-GB" sz="4400" dirty="0"/>
          </a:p>
        </p:txBody>
      </p:sp>
      <p:sp>
        <p:nvSpPr>
          <p:cNvPr id="3" name="Subtitle 2"/>
          <p:cNvSpPr>
            <a:spLocks noGrp="1"/>
          </p:cNvSpPr>
          <p:nvPr>
            <p:ph type="subTitle" idx="1"/>
          </p:nvPr>
        </p:nvSpPr>
        <p:spPr/>
        <p:txBody>
          <a:bodyPr>
            <a:normAutofit/>
          </a:bodyPr>
          <a:lstStyle/>
          <a:p>
            <a:r>
              <a:rPr lang="en-GB" sz="3200" dirty="0" smtClean="0"/>
              <a:t>2- His Mission</a:t>
            </a:r>
            <a:endParaRPr lang="en-GB" sz="3200" dirty="0"/>
          </a:p>
        </p:txBody>
      </p:sp>
    </p:spTree>
    <p:extLst>
      <p:ext uri="{BB962C8B-B14F-4D97-AF65-F5344CB8AC3E}">
        <p14:creationId xmlns:p14="http://schemas.microsoft.com/office/powerpoint/2010/main" val="173984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 </a:t>
            </a:r>
            <a:endParaRPr lang="en-GB" sz="2800" dirty="0"/>
          </a:p>
        </p:txBody>
      </p:sp>
      <p:sp>
        <p:nvSpPr>
          <p:cNvPr id="3" name="Content Placeholder 2"/>
          <p:cNvSpPr>
            <a:spLocks noGrp="1"/>
          </p:cNvSpPr>
          <p:nvPr>
            <p:ph idx="1"/>
          </p:nvPr>
        </p:nvSpPr>
        <p:spPr>
          <a:xfrm>
            <a:off x="677334" y="1227221"/>
            <a:ext cx="8596668" cy="5293226"/>
          </a:xfrm>
        </p:spPr>
        <p:txBody>
          <a:bodyPr>
            <a:normAutofit fontScale="85000" lnSpcReduction="20000"/>
          </a:bodyPr>
          <a:lstStyle/>
          <a:p>
            <a:pPr>
              <a:lnSpc>
                <a:spcPct val="140000"/>
              </a:lnSpc>
              <a:spcAft>
                <a:spcPts val="1200"/>
              </a:spcAft>
              <a:buNone/>
            </a:pPr>
            <a:r>
              <a:rPr lang="en-GB" sz="2400" dirty="0"/>
              <a:t>This turn to the Quran and the guidance has many different dimensions </a:t>
            </a:r>
          </a:p>
          <a:p>
            <a:pPr>
              <a:lnSpc>
                <a:spcPct val="140000"/>
              </a:lnSpc>
              <a:spcAft>
                <a:spcPts val="1200"/>
              </a:spcAft>
              <a:buNone/>
            </a:pPr>
            <a:r>
              <a:rPr lang="en-GB" sz="2400" dirty="0"/>
              <a:t>The Quranic guidance has potentials which have not been realised yet. The Imam will realise the unfulfilled potentials of the Book. </a:t>
            </a:r>
            <a:endParaRPr lang="en-GB" sz="2400" dirty="0" smtClean="0"/>
          </a:p>
          <a:p>
            <a:pPr>
              <a:lnSpc>
                <a:spcPct val="130000"/>
              </a:lnSpc>
              <a:spcAft>
                <a:spcPts val="1200"/>
              </a:spcAft>
              <a:buNone/>
            </a:pPr>
            <a:r>
              <a:rPr lang="en-GB" sz="2400" dirty="0"/>
              <a:t>The most salient aspects of this subservience to the Book and realisation of its potentials are mentioned in the traditions as follows.</a:t>
            </a:r>
            <a:endParaRPr lang="fa-IR" sz="2400" dirty="0"/>
          </a:p>
          <a:p>
            <a:pPr>
              <a:lnSpc>
                <a:spcPct val="130000"/>
              </a:lnSpc>
              <a:spcAft>
                <a:spcPts val="1200"/>
              </a:spcAft>
              <a:buNone/>
            </a:pPr>
            <a:r>
              <a:rPr lang="en-GB" sz="2400" b="1" dirty="0">
                <a:solidFill>
                  <a:srgbClr val="FF0000"/>
                </a:solidFill>
              </a:rPr>
              <a:t>1- Justice</a:t>
            </a:r>
          </a:p>
          <a:p>
            <a:pPr>
              <a:lnSpc>
                <a:spcPct val="130000"/>
              </a:lnSpc>
              <a:spcAft>
                <a:spcPts val="1200"/>
              </a:spcAft>
              <a:buNone/>
            </a:pPr>
            <a:r>
              <a:rPr lang="en-GB" sz="2400" b="1" dirty="0">
                <a:solidFill>
                  <a:srgbClr val="FF0000"/>
                </a:solidFill>
              </a:rPr>
              <a:t>2- Increase of Faith and Reduction of </a:t>
            </a:r>
            <a:r>
              <a:rPr lang="en-GB" sz="2400" b="1" dirty="0" smtClean="0">
                <a:solidFill>
                  <a:srgbClr val="FF0000"/>
                </a:solidFill>
              </a:rPr>
              <a:t>Sin</a:t>
            </a:r>
          </a:p>
          <a:p>
            <a:pPr>
              <a:lnSpc>
                <a:spcPct val="130000"/>
              </a:lnSpc>
              <a:spcAft>
                <a:spcPts val="1200"/>
              </a:spcAft>
              <a:buNone/>
            </a:pPr>
            <a:r>
              <a:rPr lang="en-GB" sz="2400" b="1" dirty="0" smtClean="0">
                <a:solidFill>
                  <a:srgbClr val="FF0000"/>
                </a:solidFill>
              </a:rPr>
              <a:t>3- Affluence</a:t>
            </a:r>
            <a:endParaRPr lang="en-GB" sz="2400" b="1" dirty="0">
              <a:solidFill>
                <a:srgbClr val="FF0000"/>
              </a:solidFill>
            </a:endParaRPr>
          </a:p>
          <a:p>
            <a:pPr>
              <a:lnSpc>
                <a:spcPct val="130000"/>
              </a:lnSpc>
              <a:spcAft>
                <a:spcPts val="1200"/>
              </a:spcAft>
              <a:buNone/>
            </a:pPr>
            <a:r>
              <a:rPr lang="en-GB" sz="2400" b="1" dirty="0" smtClean="0">
                <a:solidFill>
                  <a:srgbClr val="FF0000"/>
                </a:solidFill>
              </a:rPr>
              <a:t>4- </a:t>
            </a:r>
            <a:r>
              <a:rPr lang="en-GB" sz="2400" b="1" dirty="0">
                <a:solidFill>
                  <a:srgbClr val="FF0000"/>
                </a:solidFill>
              </a:rPr>
              <a:t>Security</a:t>
            </a:r>
          </a:p>
          <a:p>
            <a:pPr algn="l">
              <a:lnSpc>
                <a:spcPct val="140000"/>
              </a:lnSpc>
              <a:spcAft>
                <a:spcPts val="1200"/>
              </a:spcAft>
              <a:buNone/>
            </a:pPr>
            <a:endParaRPr lang="en-GB" sz="2400" dirty="0"/>
          </a:p>
        </p:txBody>
      </p:sp>
    </p:spTree>
    <p:extLst>
      <p:ext uri="{BB962C8B-B14F-4D97-AF65-F5344CB8AC3E}">
        <p14:creationId xmlns:p14="http://schemas.microsoft.com/office/powerpoint/2010/main" val="33287598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 </a:t>
            </a:r>
            <a:endParaRPr lang="en-GB" sz="2800" dirty="0"/>
          </a:p>
        </p:txBody>
      </p:sp>
      <p:sp>
        <p:nvSpPr>
          <p:cNvPr id="3" name="Content Placeholder 2"/>
          <p:cNvSpPr>
            <a:spLocks noGrp="1"/>
          </p:cNvSpPr>
          <p:nvPr>
            <p:ph idx="1"/>
          </p:nvPr>
        </p:nvSpPr>
        <p:spPr>
          <a:xfrm>
            <a:off x="677334" y="1227221"/>
            <a:ext cx="8596668" cy="5293226"/>
          </a:xfrm>
        </p:spPr>
        <p:txBody>
          <a:bodyPr>
            <a:normAutofit/>
          </a:bodyPr>
          <a:lstStyle/>
          <a:p>
            <a:pPr>
              <a:lnSpc>
                <a:spcPct val="130000"/>
              </a:lnSpc>
              <a:spcAft>
                <a:spcPts val="1200"/>
              </a:spcAft>
              <a:buNone/>
            </a:pPr>
            <a:r>
              <a:rPr lang="en-GB" sz="2400" b="1" dirty="0">
                <a:solidFill>
                  <a:srgbClr val="FF0000"/>
                </a:solidFill>
              </a:rPr>
              <a:t>5</a:t>
            </a:r>
            <a:r>
              <a:rPr lang="en-GB" sz="2400" b="1" dirty="0" smtClean="0">
                <a:solidFill>
                  <a:srgbClr val="FF0000"/>
                </a:solidFill>
              </a:rPr>
              <a:t>- Expansion in Man’s </a:t>
            </a:r>
            <a:r>
              <a:rPr lang="en-GB" sz="2400" b="1" dirty="0" smtClean="0">
                <a:solidFill>
                  <a:srgbClr val="FF0000"/>
                </a:solidFill>
              </a:rPr>
              <a:t>knowledge </a:t>
            </a:r>
            <a:r>
              <a:rPr lang="en-GB" sz="2400" b="1" dirty="0">
                <a:solidFill>
                  <a:srgbClr val="FF0000"/>
                </a:solidFill>
              </a:rPr>
              <a:t>and </a:t>
            </a:r>
            <a:r>
              <a:rPr lang="en-GB" sz="2400" b="1" dirty="0" smtClean="0">
                <a:solidFill>
                  <a:srgbClr val="FF0000"/>
                </a:solidFill>
              </a:rPr>
              <a:t>technology</a:t>
            </a:r>
          </a:p>
          <a:p>
            <a:pPr>
              <a:lnSpc>
                <a:spcPct val="130000"/>
              </a:lnSpc>
              <a:spcAft>
                <a:spcPts val="1200"/>
              </a:spcAft>
              <a:buNone/>
            </a:pPr>
            <a:r>
              <a:rPr lang="en-GB" sz="2400" b="1" dirty="0">
                <a:solidFill>
                  <a:srgbClr val="FF0000"/>
                </a:solidFill>
              </a:rPr>
              <a:t>6- Enhancement of spiritual </a:t>
            </a:r>
            <a:r>
              <a:rPr lang="en-GB" sz="2400" b="1" dirty="0" smtClean="0">
                <a:solidFill>
                  <a:srgbClr val="FF0000"/>
                </a:solidFill>
              </a:rPr>
              <a:t>capacity</a:t>
            </a:r>
          </a:p>
          <a:p>
            <a:pPr>
              <a:lnSpc>
                <a:spcPct val="130000"/>
              </a:lnSpc>
              <a:spcAft>
                <a:spcPts val="1200"/>
              </a:spcAft>
              <a:buNone/>
            </a:pPr>
            <a:r>
              <a:rPr lang="en-GB" sz="2400" b="1" dirty="0">
                <a:solidFill>
                  <a:srgbClr val="FF0000"/>
                </a:solidFill>
              </a:rPr>
              <a:t>7- One Faith</a:t>
            </a:r>
          </a:p>
          <a:p>
            <a:pPr>
              <a:lnSpc>
                <a:spcPct val="130000"/>
              </a:lnSpc>
              <a:spcAft>
                <a:spcPts val="1200"/>
              </a:spcAft>
              <a:buNone/>
            </a:pPr>
            <a:r>
              <a:rPr lang="en-GB" sz="2400" b="1" dirty="0">
                <a:solidFill>
                  <a:srgbClr val="FF0000"/>
                </a:solidFill>
              </a:rPr>
              <a:t>8</a:t>
            </a:r>
            <a:r>
              <a:rPr lang="en-GB" sz="2400" b="1" dirty="0" smtClean="0">
                <a:solidFill>
                  <a:srgbClr val="FF0000"/>
                </a:solidFill>
              </a:rPr>
              <a:t>- </a:t>
            </a:r>
            <a:r>
              <a:rPr lang="en-GB" sz="2400" b="1" dirty="0">
                <a:solidFill>
                  <a:srgbClr val="FF0000"/>
                </a:solidFill>
              </a:rPr>
              <a:t>Real </a:t>
            </a:r>
            <a:r>
              <a:rPr lang="en-GB" sz="2400" b="1" dirty="0" smtClean="0">
                <a:solidFill>
                  <a:srgbClr val="FF0000"/>
                </a:solidFill>
              </a:rPr>
              <a:t>peace</a:t>
            </a:r>
            <a:endParaRPr lang="fa-IR" sz="2400" b="1" dirty="0" smtClean="0">
              <a:solidFill>
                <a:srgbClr val="FF0000"/>
              </a:solidFill>
            </a:endParaRPr>
          </a:p>
          <a:p>
            <a:pPr>
              <a:lnSpc>
                <a:spcPct val="130000"/>
              </a:lnSpc>
              <a:spcAft>
                <a:spcPts val="1200"/>
              </a:spcAft>
              <a:buNone/>
            </a:pPr>
            <a:r>
              <a:rPr lang="en-GB" sz="2400" b="1" dirty="0">
                <a:solidFill>
                  <a:srgbClr val="FF0000"/>
                </a:solidFill>
              </a:rPr>
              <a:t>9</a:t>
            </a:r>
            <a:r>
              <a:rPr lang="en-GB" sz="2400" b="1" dirty="0" smtClean="0">
                <a:solidFill>
                  <a:srgbClr val="FF0000"/>
                </a:solidFill>
              </a:rPr>
              <a:t>- </a:t>
            </a:r>
            <a:r>
              <a:rPr lang="en-GB" sz="2400" b="1" dirty="0">
                <a:solidFill>
                  <a:srgbClr val="FF0000"/>
                </a:solidFill>
              </a:rPr>
              <a:t>U</a:t>
            </a:r>
            <a:r>
              <a:rPr lang="en-GB" sz="2400" b="1" dirty="0" smtClean="0">
                <a:solidFill>
                  <a:srgbClr val="FF0000"/>
                </a:solidFill>
              </a:rPr>
              <a:t>niversal </a:t>
            </a:r>
            <a:r>
              <a:rPr lang="en-GB" sz="2400" b="1" dirty="0">
                <a:solidFill>
                  <a:srgbClr val="FF0000"/>
                </a:solidFill>
              </a:rPr>
              <a:t>A</a:t>
            </a:r>
            <a:r>
              <a:rPr lang="en-GB" sz="2400" b="1" dirty="0" smtClean="0">
                <a:solidFill>
                  <a:srgbClr val="FF0000"/>
                </a:solidFill>
              </a:rPr>
              <a:t>ltruism</a:t>
            </a:r>
          </a:p>
          <a:p>
            <a:pPr>
              <a:lnSpc>
                <a:spcPct val="130000"/>
              </a:lnSpc>
              <a:spcAft>
                <a:spcPts val="1200"/>
              </a:spcAft>
              <a:buNone/>
            </a:pPr>
            <a:r>
              <a:rPr lang="en-GB" sz="2400" b="1" dirty="0" smtClean="0">
                <a:solidFill>
                  <a:srgbClr val="FF0000"/>
                </a:solidFill>
              </a:rPr>
              <a:t>10-</a:t>
            </a:r>
            <a:r>
              <a:rPr lang="en-GB" sz="2400" b="1" dirty="0" smtClean="0">
                <a:solidFill>
                  <a:srgbClr val="FF0000"/>
                </a:solidFill>
              </a:rPr>
              <a:t> </a:t>
            </a:r>
            <a:r>
              <a:rPr lang="en-GB" sz="2400" b="1" dirty="0">
                <a:solidFill>
                  <a:srgbClr val="FF0000"/>
                </a:solidFill>
              </a:rPr>
              <a:t>Appreciation of the </a:t>
            </a:r>
            <a:r>
              <a:rPr lang="en-GB" sz="2400" b="1" dirty="0" smtClean="0">
                <a:solidFill>
                  <a:srgbClr val="FF0000"/>
                </a:solidFill>
              </a:rPr>
              <a:t>Environment</a:t>
            </a:r>
          </a:p>
          <a:p>
            <a:pPr>
              <a:lnSpc>
                <a:spcPct val="130000"/>
              </a:lnSpc>
              <a:spcAft>
                <a:spcPts val="1200"/>
              </a:spcAft>
              <a:buNone/>
            </a:pPr>
            <a:r>
              <a:rPr lang="en-GB" sz="2400" b="1" dirty="0" smtClean="0">
                <a:solidFill>
                  <a:srgbClr val="FF0000"/>
                </a:solidFill>
              </a:rPr>
              <a:t>11</a:t>
            </a:r>
            <a:r>
              <a:rPr lang="en-GB" sz="2400" b="1" dirty="0" smtClean="0">
                <a:solidFill>
                  <a:srgbClr val="FF0000"/>
                </a:solidFill>
              </a:rPr>
              <a:t>- </a:t>
            </a:r>
            <a:r>
              <a:rPr lang="en-GB" sz="2400" b="1" dirty="0" smtClean="0">
                <a:solidFill>
                  <a:srgbClr val="FF0000"/>
                </a:solidFill>
              </a:rPr>
              <a:t>Enhancement of Life</a:t>
            </a:r>
            <a:endParaRPr lang="en-GB" sz="2400" b="1" dirty="0">
              <a:solidFill>
                <a:srgbClr val="FF0000"/>
              </a:solidFill>
            </a:endParaRPr>
          </a:p>
          <a:p>
            <a:pPr>
              <a:lnSpc>
                <a:spcPct val="130000"/>
              </a:lnSpc>
              <a:spcAft>
                <a:spcPts val="1200"/>
              </a:spcAft>
              <a:buNone/>
            </a:pPr>
            <a:endParaRPr lang="en-GB" sz="2400" b="1" dirty="0">
              <a:solidFill>
                <a:srgbClr val="FF0000"/>
              </a:solidFill>
            </a:endParaRPr>
          </a:p>
          <a:p>
            <a:pPr>
              <a:lnSpc>
                <a:spcPct val="130000"/>
              </a:lnSpc>
              <a:spcAft>
                <a:spcPts val="1200"/>
              </a:spcAft>
              <a:buNone/>
            </a:pPr>
            <a:endParaRPr lang="en-GB" sz="2400" b="1" dirty="0">
              <a:solidFill>
                <a:srgbClr val="FF0000"/>
              </a:solidFill>
            </a:endParaRPr>
          </a:p>
          <a:p>
            <a:pPr algn="r" rtl="1">
              <a:lnSpc>
                <a:spcPct val="130000"/>
              </a:lnSpc>
              <a:spcAft>
                <a:spcPts val="1200"/>
              </a:spcAft>
              <a:buNone/>
            </a:pPr>
            <a:endParaRPr lang="en-GB" sz="2400" dirty="0" smtClean="0"/>
          </a:p>
          <a:p>
            <a:pPr algn="r" rtl="1">
              <a:lnSpc>
                <a:spcPct val="130000"/>
              </a:lnSpc>
              <a:spcAft>
                <a:spcPts val="1200"/>
              </a:spcAft>
              <a:buNone/>
            </a:pPr>
            <a:endParaRPr lang="en-GB" sz="2400" dirty="0" smtClean="0"/>
          </a:p>
          <a:p>
            <a:pPr marL="0" indent="0">
              <a:lnSpc>
                <a:spcPct val="140000"/>
              </a:lnSpc>
              <a:spcAft>
                <a:spcPts val="1200"/>
              </a:spcAft>
              <a:buNone/>
            </a:pPr>
            <a:endParaRPr lang="en-GB" sz="2400" dirty="0" smtClean="0"/>
          </a:p>
        </p:txBody>
      </p:sp>
    </p:spTree>
    <p:extLst>
      <p:ext uri="{BB962C8B-B14F-4D97-AF65-F5344CB8AC3E}">
        <p14:creationId xmlns:p14="http://schemas.microsoft.com/office/powerpoint/2010/main" val="744037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i="1" dirty="0" smtClean="0"/>
              <a:t>A Question</a:t>
            </a:r>
            <a:endParaRPr lang="en-GB" sz="2800" i="1" dirty="0"/>
          </a:p>
        </p:txBody>
      </p:sp>
      <p:sp>
        <p:nvSpPr>
          <p:cNvPr id="3" name="Content Placeholder 2"/>
          <p:cNvSpPr>
            <a:spLocks noGrp="1"/>
          </p:cNvSpPr>
          <p:nvPr>
            <p:ph idx="1"/>
          </p:nvPr>
        </p:nvSpPr>
        <p:spPr>
          <a:xfrm>
            <a:off x="677334" y="1227221"/>
            <a:ext cx="8596668" cy="5293226"/>
          </a:xfrm>
        </p:spPr>
        <p:txBody>
          <a:bodyPr>
            <a:normAutofit fontScale="85000" lnSpcReduction="20000"/>
          </a:bodyPr>
          <a:lstStyle/>
          <a:p>
            <a:pPr marL="0" indent="0">
              <a:lnSpc>
                <a:spcPct val="140000"/>
              </a:lnSpc>
              <a:spcAft>
                <a:spcPts val="1200"/>
              </a:spcAft>
              <a:buNone/>
            </a:pPr>
            <a:r>
              <a:rPr lang="en-GB" sz="2400" dirty="0" smtClean="0"/>
              <a:t>But before dealing with </a:t>
            </a:r>
            <a:r>
              <a:rPr lang="en-GB" sz="2400" dirty="0" smtClean="0"/>
              <a:t>these topics we have to answer one question:</a:t>
            </a:r>
            <a:endParaRPr lang="en-GB" sz="2400" dirty="0"/>
          </a:p>
          <a:p>
            <a:pPr marL="0" indent="0">
              <a:lnSpc>
                <a:spcPct val="140000"/>
              </a:lnSpc>
              <a:spcAft>
                <a:spcPts val="1200"/>
              </a:spcAft>
              <a:buNone/>
            </a:pPr>
            <a:r>
              <a:rPr lang="en-GB" sz="2400" dirty="0"/>
              <a:t>Why all these come at the end of the time and not at the beginning?</a:t>
            </a:r>
          </a:p>
          <a:p>
            <a:pPr marL="0" indent="0">
              <a:lnSpc>
                <a:spcPct val="140000"/>
              </a:lnSpc>
              <a:spcAft>
                <a:spcPts val="1200"/>
              </a:spcAft>
              <a:buNone/>
            </a:pPr>
            <a:r>
              <a:rPr lang="en-GB" sz="2400" dirty="0" smtClean="0"/>
              <a:t>Answer: God </a:t>
            </a:r>
            <a:r>
              <a:rPr lang="en-GB" sz="2400" dirty="0"/>
              <a:t>makes certain claims in the Quran which he should prove before Judgement Day:</a:t>
            </a:r>
          </a:p>
          <a:p>
            <a:pPr marL="0" indent="0" algn="r" rtl="1">
              <a:lnSpc>
                <a:spcPct val="140000"/>
              </a:lnSpc>
              <a:spcAft>
                <a:spcPts val="1200"/>
              </a:spcAft>
              <a:buNone/>
            </a:pPr>
            <a:r>
              <a:rPr lang="ar-SA" sz="2400" dirty="0"/>
              <a:t>امام علی (علیه ‌السلام):</a:t>
            </a:r>
          </a:p>
          <a:p>
            <a:pPr marL="0" indent="0" algn="r" rtl="1">
              <a:lnSpc>
                <a:spcPct val="140000"/>
              </a:lnSpc>
              <a:spcAft>
                <a:spcPts val="1200"/>
              </a:spcAft>
              <a:buNone/>
            </a:pPr>
            <a:r>
              <a:rPr lang="ar-SA" sz="2400" dirty="0"/>
              <a:t>«وَبِمَهْدِیِّنا تَنْقَطِعُ الحُجَجُ، فَهُوَ خاتَمُ الأئِمَّةِ وَمُنْقِذُ الأمَّةِ وَمُنْتَهَی النُّورِ وَغامِضُ السِّرِّ</a:t>
            </a:r>
            <a:r>
              <a:rPr lang="ar-SA" sz="2400" dirty="0" smtClean="0"/>
              <a:t>.»</a:t>
            </a:r>
            <a:r>
              <a:rPr lang="en-GB" sz="2400" dirty="0" smtClean="0"/>
              <a:t> </a:t>
            </a:r>
            <a:r>
              <a:rPr lang="fa-IR" sz="2400" dirty="0" smtClean="0"/>
              <a:t> </a:t>
            </a:r>
            <a:r>
              <a:rPr lang="fa-IR" sz="1900" dirty="0" smtClean="0"/>
              <a:t>(</a:t>
            </a:r>
            <a:r>
              <a:rPr lang="ar-SA" sz="1900" dirty="0"/>
              <a:t>بحار الأنوار، ج 77، </a:t>
            </a:r>
            <a:r>
              <a:rPr lang="ar-SA" sz="1900" dirty="0" smtClean="0"/>
              <a:t>ص۳۰۰</a:t>
            </a:r>
            <a:r>
              <a:rPr lang="fa-IR" sz="1900" dirty="0" smtClean="0"/>
              <a:t>)</a:t>
            </a:r>
            <a:endParaRPr lang="ar-SA" sz="1900" dirty="0"/>
          </a:p>
          <a:p>
            <a:pPr marL="0" indent="0">
              <a:lnSpc>
                <a:spcPct val="140000"/>
              </a:lnSpc>
              <a:spcAft>
                <a:spcPts val="1200"/>
              </a:spcAft>
              <a:buNone/>
            </a:pPr>
            <a:r>
              <a:rPr lang="ar-SA" sz="2400" dirty="0"/>
              <a:t> </a:t>
            </a:r>
            <a:r>
              <a:rPr lang="en-GB" sz="2400" dirty="0"/>
              <a:t>With Our </a:t>
            </a:r>
            <a:r>
              <a:rPr lang="en-GB" sz="2400" dirty="0" err="1"/>
              <a:t>Mahdī</a:t>
            </a:r>
            <a:r>
              <a:rPr lang="en-GB" sz="2400" dirty="0"/>
              <a:t> ('s appearance), all proofs would be broken; for he is the last Imam, the </a:t>
            </a:r>
            <a:r>
              <a:rPr lang="en-GB" sz="2400" dirty="0" smtClean="0"/>
              <a:t>saviour </a:t>
            </a:r>
            <a:r>
              <a:rPr lang="en-GB" sz="2400" dirty="0"/>
              <a:t>of the '</a:t>
            </a:r>
            <a:r>
              <a:rPr lang="en-GB" sz="2400" dirty="0" err="1"/>
              <a:t>Ummah</a:t>
            </a:r>
            <a:r>
              <a:rPr lang="en-GB" sz="2400" dirty="0"/>
              <a:t>, and the highest point of light, and </a:t>
            </a:r>
            <a:r>
              <a:rPr lang="en-GB" sz="2400" dirty="0" smtClean="0"/>
              <a:t>has </a:t>
            </a:r>
            <a:r>
              <a:rPr lang="en-GB" sz="2400" dirty="0"/>
              <a:t>abstruse secrets</a:t>
            </a:r>
            <a:r>
              <a:rPr lang="en-GB" sz="2400" dirty="0" smtClean="0"/>
              <a:t>.</a:t>
            </a:r>
            <a:endParaRPr lang="en-GB" sz="2400" dirty="0"/>
          </a:p>
        </p:txBody>
      </p:sp>
    </p:spTree>
    <p:extLst>
      <p:ext uri="{BB962C8B-B14F-4D97-AF65-F5344CB8AC3E}">
        <p14:creationId xmlns:p14="http://schemas.microsoft.com/office/powerpoint/2010/main" val="744037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 </a:t>
            </a:r>
            <a:endParaRPr lang="en-GB" sz="2800" dirty="0"/>
          </a:p>
        </p:txBody>
      </p:sp>
      <p:sp>
        <p:nvSpPr>
          <p:cNvPr id="3" name="Content Placeholder 2"/>
          <p:cNvSpPr>
            <a:spLocks noGrp="1"/>
          </p:cNvSpPr>
          <p:nvPr>
            <p:ph idx="1"/>
          </p:nvPr>
        </p:nvSpPr>
        <p:spPr>
          <a:xfrm>
            <a:off x="677334" y="1227221"/>
            <a:ext cx="8596668" cy="5506088"/>
          </a:xfrm>
        </p:spPr>
        <p:txBody>
          <a:bodyPr>
            <a:normAutofit fontScale="70000" lnSpcReduction="20000"/>
          </a:bodyPr>
          <a:lstStyle/>
          <a:p>
            <a:pPr algn="l">
              <a:lnSpc>
                <a:spcPct val="130000"/>
              </a:lnSpc>
              <a:spcAft>
                <a:spcPts val="1200"/>
              </a:spcAft>
              <a:buNone/>
            </a:pPr>
            <a:r>
              <a:rPr lang="en-GB" sz="2400" dirty="0" smtClean="0"/>
              <a:t>These are nothing but promises of the Quran</a:t>
            </a:r>
            <a:r>
              <a:rPr lang="fa-IR" sz="2400" dirty="0" smtClean="0"/>
              <a:t> </a:t>
            </a:r>
            <a:r>
              <a:rPr lang="en-GB" sz="2400" dirty="0" smtClean="0"/>
              <a:t>and direct result of justice:</a:t>
            </a:r>
            <a:r>
              <a:rPr lang="fa-IR" sz="2400" dirty="0" smtClean="0"/>
              <a:t> </a:t>
            </a:r>
            <a:endParaRPr lang="en-GB" sz="2400" dirty="0" smtClean="0"/>
          </a:p>
          <a:p>
            <a:pPr algn="r" rtl="1">
              <a:lnSpc>
                <a:spcPct val="130000"/>
              </a:lnSpc>
              <a:spcAft>
                <a:spcPts val="1200"/>
              </a:spcAft>
              <a:buNone/>
            </a:pPr>
            <a:r>
              <a:rPr lang="ar-SA" sz="2400" dirty="0"/>
              <a:t>وَ لَوْ أَنَّ أَهْلَ الْقُرَى ءَامَنُواْ وَ اتَّقَوْاْ لَفَتَحْنَا </a:t>
            </a:r>
            <a:r>
              <a:rPr lang="ar-SA" sz="2400" dirty="0" smtClean="0"/>
              <a:t>عَلَيهْم </a:t>
            </a:r>
            <a:r>
              <a:rPr lang="ar-SA" sz="2400" dirty="0"/>
              <a:t>بَرَكَاتٍ مِّنَ السَّمَاءِ وَ الْأَرْضِ وَ لَكِن كَذَّبُواْ فَأَخَذْنَاهُم بِمَا كَانُواْ </a:t>
            </a:r>
            <a:r>
              <a:rPr lang="ar-SA" sz="2400" dirty="0" smtClean="0"/>
              <a:t>يَكْسِبُو</a:t>
            </a:r>
            <a:r>
              <a:rPr lang="fa-IR" sz="2400" dirty="0" smtClean="0"/>
              <a:t>ن</a:t>
            </a:r>
          </a:p>
          <a:p>
            <a:pPr>
              <a:lnSpc>
                <a:spcPct val="130000"/>
              </a:lnSpc>
              <a:spcAft>
                <a:spcPts val="1200"/>
              </a:spcAft>
              <a:buNone/>
            </a:pPr>
            <a:r>
              <a:rPr lang="en-GB" sz="2400" dirty="0"/>
              <a:t>If the people of the towns had been faithful and God wary, We would have opened to them blessings from the heaven and the earth. But they denied; so We seized them because of what they used to earn</a:t>
            </a:r>
            <a:r>
              <a:rPr lang="en-GB" sz="2400" dirty="0" smtClean="0"/>
              <a:t>.</a:t>
            </a:r>
            <a:r>
              <a:rPr lang="fa-IR" sz="2400" dirty="0" smtClean="0"/>
              <a:t> </a:t>
            </a:r>
            <a:r>
              <a:rPr lang="en-GB" sz="2400" dirty="0" smtClean="0"/>
              <a:t>(7:96)</a:t>
            </a:r>
          </a:p>
          <a:p>
            <a:pPr algn="r" rtl="1">
              <a:lnSpc>
                <a:spcPct val="130000"/>
              </a:lnSpc>
              <a:spcAft>
                <a:spcPts val="1200"/>
              </a:spcAft>
              <a:buNone/>
            </a:pPr>
            <a:r>
              <a:rPr lang="ar-SA" sz="2400" dirty="0"/>
              <a:t>وَ أَلَّوِ اسْتَقَامُواْ عَلىَ الطَّرِيقَةِ لَأَسْقَيْنَاهُم مَّاءً </a:t>
            </a:r>
            <a:r>
              <a:rPr lang="ar-SA" sz="2400" dirty="0" smtClean="0"/>
              <a:t>غَدَقً</a:t>
            </a:r>
            <a:r>
              <a:rPr lang="fa-IR" sz="2400" dirty="0" smtClean="0"/>
              <a:t>ا</a:t>
            </a:r>
          </a:p>
          <a:p>
            <a:pPr algn="l">
              <a:lnSpc>
                <a:spcPct val="130000"/>
              </a:lnSpc>
              <a:spcAft>
                <a:spcPts val="1200"/>
              </a:spcAft>
              <a:buNone/>
            </a:pPr>
            <a:r>
              <a:rPr lang="en-GB" sz="2400" dirty="0" smtClean="0"/>
              <a:t>Had they been</a:t>
            </a:r>
            <a:r>
              <a:rPr lang="en-GB" sz="2400" dirty="0" smtClean="0"/>
              <a:t> </a:t>
            </a:r>
            <a:r>
              <a:rPr lang="en-GB" sz="2400" dirty="0"/>
              <a:t>steadfast on the </a:t>
            </a:r>
            <a:r>
              <a:rPr lang="en-GB" sz="2400" dirty="0" smtClean="0"/>
              <a:t>path, </a:t>
            </a:r>
            <a:r>
              <a:rPr lang="en-GB" sz="2400" dirty="0"/>
              <a:t>We </a:t>
            </a:r>
            <a:r>
              <a:rPr lang="en-GB" sz="2400" dirty="0" smtClean="0"/>
              <a:t>would have provide </a:t>
            </a:r>
            <a:r>
              <a:rPr lang="en-GB" sz="2400" dirty="0"/>
              <a:t>them with abundant </a:t>
            </a:r>
            <a:r>
              <a:rPr lang="en-GB" sz="2400" dirty="0" smtClean="0"/>
              <a:t>water. (71:16)</a:t>
            </a:r>
          </a:p>
          <a:p>
            <a:pPr algn="r" rtl="1">
              <a:lnSpc>
                <a:spcPct val="130000"/>
              </a:lnSpc>
              <a:spcAft>
                <a:spcPts val="1200"/>
              </a:spcAft>
              <a:buNone/>
            </a:pPr>
            <a:r>
              <a:rPr lang="ar-SA" sz="2400" dirty="0"/>
              <a:t>وَ لَوْ بَسَطَ اللَّهُ </a:t>
            </a:r>
            <a:r>
              <a:rPr lang="ar-SA" sz="2400" dirty="0" smtClean="0"/>
              <a:t>الرِّزْقَ </a:t>
            </a:r>
            <a:r>
              <a:rPr lang="ar-SA" sz="2400" dirty="0"/>
              <a:t>لِعِبَادِهِ لَبَغَوْاْ فىِ الْأَرْضِ وَ لَكِن </a:t>
            </a:r>
            <a:r>
              <a:rPr lang="ar-SA" sz="2400" dirty="0" smtClean="0"/>
              <a:t>يُنزَّلُ </a:t>
            </a:r>
            <a:r>
              <a:rPr lang="ar-SA" sz="2400" dirty="0"/>
              <a:t>بِقَدَرٍ مَّا </a:t>
            </a:r>
            <a:r>
              <a:rPr lang="ar-SA" sz="2400" dirty="0" smtClean="0"/>
              <a:t>يَشَاءُ</a:t>
            </a:r>
            <a:endParaRPr lang="fa-IR" sz="2400" dirty="0" smtClean="0"/>
          </a:p>
          <a:p>
            <a:pPr>
              <a:lnSpc>
                <a:spcPct val="130000"/>
              </a:lnSpc>
              <a:spcAft>
                <a:spcPts val="1200"/>
              </a:spcAft>
              <a:buNone/>
            </a:pPr>
            <a:r>
              <a:rPr lang="en-GB" sz="2400" dirty="0"/>
              <a:t>Were Allah to expand the provision for His servants, they would surely create havoc on the earth. But He sends down in </a:t>
            </a:r>
            <a:r>
              <a:rPr lang="en-GB" sz="2400" dirty="0" smtClean="0"/>
              <a:t>a measure </a:t>
            </a:r>
            <a:r>
              <a:rPr lang="en-GB" sz="2400" dirty="0"/>
              <a:t>whatever He wishes. </a:t>
            </a:r>
            <a:r>
              <a:rPr lang="en-GB" sz="2400" dirty="0" smtClean="0"/>
              <a:t>(42:27)</a:t>
            </a:r>
            <a:endParaRPr lang="en-GB" sz="2400" dirty="0"/>
          </a:p>
        </p:txBody>
      </p:sp>
    </p:spTree>
    <p:extLst>
      <p:ext uri="{BB962C8B-B14F-4D97-AF65-F5344CB8AC3E}">
        <p14:creationId xmlns:p14="http://schemas.microsoft.com/office/powerpoint/2010/main" val="18519443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 </a:t>
            </a:r>
            <a:endParaRPr lang="en-GB" sz="2800" dirty="0"/>
          </a:p>
        </p:txBody>
      </p:sp>
      <p:sp>
        <p:nvSpPr>
          <p:cNvPr id="3" name="Content Placeholder 2"/>
          <p:cNvSpPr>
            <a:spLocks noGrp="1"/>
          </p:cNvSpPr>
          <p:nvPr>
            <p:ph idx="1"/>
          </p:nvPr>
        </p:nvSpPr>
        <p:spPr>
          <a:xfrm>
            <a:off x="677334" y="1227221"/>
            <a:ext cx="8596668" cy="5293226"/>
          </a:xfrm>
        </p:spPr>
        <p:txBody>
          <a:bodyPr>
            <a:normAutofit fontScale="92500"/>
          </a:bodyPr>
          <a:lstStyle/>
          <a:p>
            <a:pPr>
              <a:lnSpc>
                <a:spcPct val="130000"/>
              </a:lnSpc>
              <a:spcAft>
                <a:spcPts val="1200"/>
              </a:spcAft>
              <a:buNone/>
            </a:pPr>
            <a:r>
              <a:rPr lang="en-GB" sz="2400" b="1" dirty="0">
                <a:solidFill>
                  <a:srgbClr val="FF0000"/>
                </a:solidFill>
              </a:rPr>
              <a:t>1- justice </a:t>
            </a:r>
          </a:p>
          <a:p>
            <a:pPr>
              <a:lnSpc>
                <a:spcPct val="130000"/>
              </a:lnSpc>
              <a:spcAft>
                <a:spcPts val="1200"/>
              </a:spcAft>
              <a:buNone/>
            </a:pPr>
            <a:r>
              <a:rPr lang="en-GB" sz="2400" dirty="0"/>
              <a:t>This is what the whole world will be expecting from Mahdi (a). </a:t>
            </a:r>
            <a:endParaRPr lang="fa-IR" sz="2400" dirty="0"/>
          </a:p>
          <a:p>
            <a:pPr algn="r" rtl="1">
              <a:lnSpc>
                <a:spcPct val="130000"/>
              </a:lnSpc>
              <a:spcAft>
                <a:spcPts val="1200"/>
              </a:spcAft>
              <a:buNone/>
            </a:pPr>
            <a:r>
              <a:rPr lang="fa-IR" sz="2400" dirty="0"/>
              <a:t>الحافظ ابو نعیم: </a:t>
            </a:r>
            <a:r>
              <a:rPr lang="ar-SA" sz="2400" dirty="0"/>
              <a:t>قال النبي صلى الله عليه وآله : لاتنقضي الساعة حتى يملك الارض رجل من أهل بيتي يملا الارض عدلا كما ملئت جورا</a:t>
            </a:r>
            <a:r>
              <a:rPr lang="en-GB" sz="2400" dirty="0"/>
              <a:t>.</a:t>
            </a:r>
            <a:r>
              <a:rPr lang="fa-IR" sz="2400" dirty="0"/>
              <a:t> </a:t>
            </a:r>
            <a:r>
              <a:rPr lang="ar-SA" sz="2400" dirty="0">
                <a:solidFill>
                  <a:prstClr val="white"/>
                </a:solidFill>
              </a:rPr>
              <a:t>(بحار الانوار</a:t>
            </a:r>
            <a:r>
              <a:rPr lang="fa-IR" sz="2400" dirty="0">
                <a:solidFill>
                  <a:prstClr val="white"/>
                </a:solidFill>
              </a:rPr>
              <a:t>، ج 51، ص 78</a:t>
            </a:r>
            <a:r>
              <a:rPr lang="ar-SA" sz="2400" dirty="0">
                <a:solidFill>
                  <a:prstClr val="white"/>
                </a:solidFill>
              </a:rPr>
              <a:t>)</a:t>
            </a:r>
            <a:endParaRPr lang="en-GB" sz="2400" dirty="0">
              <a:solidFill>
                <a:prstClr val="white"/>
              </a:solidFill>
            </a:endParaRPr>
          </a:p>
          <a:p>
            <a:pPr>
              <a:lnSpc>
                <a:spcPct val="130000"/>
              </a:lnSpc>
              <a:spcAft>
                <a:spcPts val="1200"/>
              </a:spcAft>
              <a:buNone/>
            </a:pPr>
            <a:r>
              <a:rPr lang="en-GB" sz="2400" dirty="0"/>
              <a:t>The Prophet (s) said: the Hour will not pass before a man from my </a:t>
            </a:r>
            <a:r>
              <a:rPr lang="en-GB" sz="2400" dirty="0" err="1"/>
              <a:t>Ahl</a:t>
            </a:r>
            <a:r>
              <a:rPr lang="en-GB" sz="2400" dirty="0"/>
              <a:t> al-Bayt will rule the earth filling it with justice after it is filled with oppression. He will rule seven years. </a:t>
            </a:r>
            <a:endParaRPr lang="fa-IR" sz="2400" dirty="0"/>
          </a:p>
          <a:p>
            <a:pPr marL="0" indent="0">
              <a:lnSpc>
                <a:spcPct val="140000"/>
              </a:lnSpc>
              <a:spcAft>
                <a:spcPts val="1200"/>
              </a:spcAft>
              <a:buNone/>
            </a:pPr>
            <a:endParaRPr lang="en-GB" sz="2400" dirty="0" smtClean="0"/>
          </a:p>
        </p:txBody>
      </p:sp>
    </p:spTree>
    <p:extLst>
      <p:ext uri="{BB962C8B-B14F-4D97-AF65-F5344CB8AC3E}">
        <p14:creationId xmlns:p14="http://schemas.microsoft.com/office/powerpoint/2010/main" val="744037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 </a:t>
            </a:r>
            <a:endParaRPr lang="en-GB" sz="2800" dirty="0"/>
          </a:p>
        </p:txBody>
      </p:sp>
      <p:sp>
        <p:nvSpPr>
          <p:cNvPr id="3" name="Content Placeholder 2"/>
          <p:cNvSpPr>
            <a:spLocks noGrp="1"/>
          </p:cNvSpPr>
          <p:nvPr>
            <p:ph idx="1"/>
          </p:nvPr>
        </p:nvSpPr>
        <p:spPr>
          <a:xfrm>
            <a:off x="677334" y="1227221"/>
            <a:ext cx="8596668" cy="5506088"/>
          </a:xfrm>
        </p:spPr>
        <p:txBody>
          <a:bodyPr>
            <a:normAutofit fontScale="85000" lnSpcReduction="10000"/>
          </a:bodyPr>
          <a:lstStyle/>
          <a:p>
            <a:pPr marL="0" indent="0" algn="r" rtl="1">
              <a:lnSpc>
                <a:spcPct val="140000"/>
              </a:lnSpc>
              <a:spcAft>
                <a:spcPts val="1200"/>
              </a:spcAft>
              <a:buNone/>
            </a:pPr>
            <a:r>
              <a:rPr lang="ar-SA" sz="2200" dirty="0"/>
              <a:t>ابوسعيد خدرى </a:t>
            </a:r>
            <a:r>
              <a:rPr lang="fa-IR" sz="2200" dirty="0" smtClean="0"/>
              <a:t>عن النبی</a:t>
            </a:r>
            <a:r>
              <a:rPr lang="ar-SA" sz="2200" dirty="0" smtClean="0"/>
              <a:t>(ص</a:t>
            </a:r>
            <a:r>
              <a:rPr lang="ar-SA" sz="2200" dirty="0"/>
              <a:t>) </a:t>
            </a:r>
            <a:r>
              <a:rPr lang="ar-SA" sz="2200" dirty="0" smtClean="0"/>
              <a:t>:</a:t>
            </a:r>
            <a:endParaRPr lang="ar-SA" sz="2200" dirty="0"/>
          </a:p>
          <a:p>
            <a:pPr marL="0" indent="0" algn="r" rtl="1">
              <a:lnSpc>
                <a:spcPct val="140000"/>
              </a:lnSpc>
              <a:spcAft>
                <a:spcPts val="1200"/>
              </a:spcAft>
              <a:buNone/>
            </a:pPr>
            <a:r>
              <a:rPr lang="ar-SA" sz="2200" dirty="0"/>
              <a:t>ابشركم بالمهدى يبعث فى امتى على اختلاف من الناس زلزال فيملاء الارض عدلاً و قسطاً كما ملئت ظلماً و جوراً يرضى عنه ساكن السماء و ساكن الارض يقسم المال صحاحاً فقال له رجل : و ما صحاحاً ؟ قال : السوية بين الناس </a:t>
            </a:r>
            <a:r>
              <a:rPr lang="ar-SA" sz="2200" dirty="0" smtClean="0"/>
              <a:t>.</a:t>
            </a:r>
            <a:endParaRPr lang="fa-IR" sz="2200" dirty="0" smtClean="0"/>
          </a:p>
          <a:p>
            <a:pPr marL="0" indent="0" algn="l">
              <a:lnSpc>
                <a:spcPct val="140000"/>
              </a:lnSpc>
              <a:spcAft>
                <a:spcPts val="1200"/>
              </a:spcAft>
              <a:buNone/>
            </a:pPr>
            <a:r>
              <a:rPr lang="en-GB" sz="2200" dirty="0" smtClean="0"/>
              <a:t>“I give you good tidings about Mahdi. He will rise in my </a:t>
            </a:r>
            <a:r>
              <a:rPr lang="en-GB" sz="2200" dirty="0" err="1" smtClean="0"/>
              <a:t>Ummah</a:t>
            </a:r>
            <a:r>
              <a:rPr lang="en-GB" sz="2200" dirty="0" smtClean="0"/>
              <a:t> during shocking division among people. Then he will fill the earth with justice and equity after it is filled with oppression and corruption. The inhabitants of the heaven and the earth are pleased with him. He will distribute the wealth correctly.” Someone asked, “What is correctly?” He said, “Equally.”</a:t>
            </a:r>
            <a:endParaRPr lang="fa-IR" sz="2200" dirty="0" smtClean="0"/>
          </a:p>
          <a:p>
            <a:pPr marL="0" indent="0" algn="r" rtl="1" fontAlgn="base">
              <a:buNone/>
            </a:pPr>
            <a:r>
              <a:rPr lang="ar-SA" sz="2400" dirty="0"/>
              <a:t>أما وَ اللهِ لَیَدخُلَنَّ عَلَیهِم عَدلُهُ </a:t>
            </a:r>
            <a:r>
              <a:rPr lang="fa-IR" sz="2400" dirty="0" smtClean="0"/>
              <a:t>جَ</a:t>
            </a:r>
            <a:r>
              <a:rPr lang="ar-SA" sz="2400" dirty="0" smtClean="0"/>
              <a:t>وفَ </a:t>
            </a:r>
            <a:r>
              <a:rPr lang="ar-SA" sz="2400" dirty="0"/>
              <a:t>بُیُوتِهِم، کَمَا یَدخُلُ الحَرُّ وَ </a:t>
            </a:r>
            <a:r>
              <a:rPr lang="ar-SA" sz="2400" dirty="0" smtClean="0"/>
              <a:t>القَرُّ</a:t>
            </a:r>
            <a:r>
              <a:rPr lang="en-GB" sz="2400" dirty="0" smtClean="0"/>
              <a:t> </a:t>
            </a:r>
            <a:r>
              <a:rPr lang="fa-IR" sz="1600" dirty="0" smtClean="0"/>
              <a:t>(بحار </a:t>
            </a:r>
            <a:r>
              <a:rPr lang="ar-SA" sz="1600" dirty="0" smtClean="0"/>
              <a:t>الانوار</a:t>
            </a:r>
            <a:r>
              <a:rPr lang="ar-SA" sz="1600" dirty="0"/>
              <a:t>، ج52، ص </a:t>
            </a:r>
            <a:r>
              <a:rPr lang="ar-SA" sz="1600" dirty="0" smtClean="0"/>
              <a:t>362</a:t>
            </a:r>
            <a:endParaRPr lang="ar-SA" sz="1600" dirty="0"/>
          </a:p>
          <a:p>
            <a:pPr marL="0" indent="0" algn="l">
              <a:lnSpc>
                <a:spcPct val="140000"/>
              </a:lnSpc>
              <a:spcAft>
                <a:spcPts val="1200"/>
              </a:spcAft>
              <a:buNone/>
            </a:pPr>
            <a:r>
              <a:rPr lang="fa-IR" sz="2200" dirty="0" smtClean="0"/>
              <a:t>‌</a:t>
            </a:r>
            <a:r>
              <a:rPr lang="en-GB" sz="2200" dirty="0" smtClean="0"/>
              <a:t>By God, his justice enters </a:t>
            </a:r>
            <a:r>
              <a:rPr lang="en-GB" sz="2200" dirty="0" smtClean="0"/>
              <a:t>inside their homes as enters heat and cold.</a:t>
            </a:r>
            <a:r>
              <a:rPr lang="en-GB" sz="2200" dirty="0" smtClean="0"/>
              <a:t> </a:t>
            </a:r>
            <a:endParaRPr lang="ar-SA" sz="2200" dirty="0"/>
          </a:p>
        </p:txBody>
      </p:sp>
    </p:spTree>
    <p:extLst>
      <p:ext uri="{BB962C8B-B14F-4D97-AF65-F5344CB8AC3E}">
        <p14:creationId xmlns:p14="http://schemas.microsoft.com/office/powerpoint/2010/main" val="19273428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 </a:t>
            </a:r>
            <a:endParaRPr lang="en-GB" sz="2800" dirty="0"/>
          </a:p>
        </p:txBody>
      </p:sp>
      <p:sp>
        <p:nvSpPr>
          <p:cNvPr id="3" name="Content Placeholder 2"/>
          <p:cNvSpPr>
            <a:spLocks noGrp="1"/>
          </p:cNvSpPr>
          <p:nvPr>
            <p:ph idx="1"/>
          </p:nvPr>
        </p:nvSpPr>
        <p:spPr>
          <a:xfrm>
            <a:off x="677334" y="1227221"/>
            <a:ext cx="8596668" cy="5293226"/>
          </a:xfrm>
        </p:spPr>
        <p:txBody>
          <a:bodyPr>
            <a:normAutofit fontScale="85000" lnSpcReduction="20000"/>
          </a:bodyPr>
          <a:lstStyle/>
          <a:p>
            <a:pPr>
              <a:lnSpc>
                <a:spcPct val="130000"/>
              </a:lnSpc>
              <a:spcAft>
                <a:spcPts val="1200"/>
              </a:spcAft>
              <a:buNone/>
            </a:pPr>
            <a:r>
              <a:rPr lang="en-GB" sz="3200" dirty="0">
                <a:solidFill>
                  <a:srgbClr val="FF0000"/>
                </a:solidFill>
              </a:rPr>
              <a:t>2- Increase of Faith and Reduction of </a:t>
            </a:r>
            <a:r>
              <a:rPr lang="en-GB" sz="3200" dirty="0" smtClean="0">
                <a:solidFill>
                  <a:srgbClr val="FF0000"/>
                </a:solidFill>
              </a:rPr>
              <a:t>Sin</a:t>
            </a:r>
          </a:p>
          <a:p>
            <a:pPr algn="r" rtl="1">
              <a:lnSpc>
                <a:spcPct val="130000"/>
              </a:lnSpc>
              <a:spcAft>
                <a:spcPts val="1200"/>
              </a:spcAft>
              <a:buNone/>
            </a:pPr>
            <a:r>
              <a:rPr lang="ar-SA" sz="2400" dirty="0" smtClean="0"/>
              <a:t>ویذهب </a:t>
            </a:r>
            <a:r>
              <a:rPr lang="ar-SA" sz="2400" dirty="0"/>
              <a:t>الشر و یبقى الخیر و یزرع الانسان مداً و تخرج له سبعة امداد کما قال الله تعالى، و یذهب الزّنا و شرب الخمر، و یذهب الرّبا، و یقبل الناس على العبادات، و الشرع والدیانة، والصلاة فى الجماعات، و تطول الاعمار، و تؤدى الامانات و تحمل الاشجار، و تتضاعف البرکات، و تهلک الاشرار و </a:t>
            </a:r>
            <a:r>
              <a:rPr lang="ar-SA" sz="2400" dirty="0" smtClean="0"/>
              <a:t>ت</a:t>
            </a:r>
            <a:r>
              <a:rPr lang="fa-IR" sz="2400" dirty="0" smtClean="0"/>
              <a:t>ب</a:t>
            </a:r>
            <a:r>
              <a:rPr lang="ar-SA" sz="2400" dirty="0" smtClean="0"/>
              <a:t>قى </a:t>
            </a:r>
            <a:r>
              <a:rPr lang="ar-SA" sz="2400" dirty="0"/>
              <a:t>الاخیار ولایبقى من یبغض اهل البیت(علیهم السلام</a:t>
            </a:r>
            <a:r>
              <a:rPr lang="ar-SA" sz="2400" dirty="0" smtClean="0"/>
              <a:t>)</a:t>
            </a:r>
            <a:r>
              <a:rPr lang="en-GB" sz="2400" dirty="0" smtClean="0"/>
              <a:t>.</a:t>
            </a:r>
          </a:p>
          <a:p>
            <a:pPr algn="l">
              <a:lnSpc>
                <a:spcPct val="130000"/>
              </a:lnSpc>
              <a:spcAft>
                <a:spcPts val="1200"/>
              </a:spcAft>
              <a:buNone/>
            </a:pPr>
            <a:r>
              <a:rPr lang="en-GB" sz="2400" dirty="0" smtClean="0"/>
              <a:t>Evil will go away and good will persist. Man plants one </a:t>
            </a:r>
            <a:r>
              <a:rPr lang="en-GB" sz="2400" i="1" dirty="0" err="1" smtClean="0"/>
              <a:t>mudd</a:t>
            </a:r>
            <a:r>
              <a:rPr lang="en-GB" sz="2400" dirty="0" smtClean="0"/>
              <a:t> and harvests seven as [the verse of] Allah Almighty says. Fornication, drinking and usury will go away and people turn to worship, law, religiosity and praying in congregation. Lives are prolonged, trusted goods are returned, trees bear fruit, the evil ones will perish and the</a:t>
            </a:r>
            <a:r>
              <a:rPr lang="fa-IR" sz="2400" dirty="0" smtClean="0"/>
              <a:t> </a:t>
            </a:r>
            <a:r>
              <a:rPr lang="en-GB" sz="2400" dirty="0"/>
              <a:t> </a:t>
            </a:r>
            <a:r>
              <a:rPr lang="en-GB" sz="2400" dirty="0" smtClean="0"/>
              <a:t>good ones remain. There will be no one who would hate </a:t>
            </a:r>
            <a:r>
              <a:rPr lang="en-GB" sz="2400" dirty="0" err="1" smtClean="0"/>
              <a:t>Ahl</a:t>
            </a:r>
            <a:r>
              <a:rPr lang="en-GB" sz="2400" dirty="0" smtClean="0"/>
              <a:t> al-Bayt.  </a:t>
            </a:r>
            <a:r>
              <a:rPr lang="ar-SA" sz="2400" dirty="0"/>
              <a:t/>
            </a:r>
            <a:br>
              <a:rPr lang="ar-SA" sz="2400" dirty="0"/>
            </a:br>
            <a:endParaRPr lang="en-GB" sz="2400" dirty="0" smtClean="0"/>
          </a:p>
        </p:txBody>
      </p:sp>
    </p:spTree>
    <p:extLst>
      <p:ext uri="{BB962C8B-B14F-4D97-AF65-F5344CB8AC3E}">
        <p14:creationId xmlns:p14="http://schemas.microsoft.com/office/powerpoint/2010/main" val="744037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 </a:t>
            </a:r>
            <a:endParaRPr lang="en-GB" sz="2800" dirty="0"/>
          </a:p>
        </p:txBody>
      </p:sp>
      <p:sp>
        <p:nvSpPr>
          <p:cNvPr id="3" name="Content Placeholder 2"/>
          <p:cNvSpPr>
            <a:spLocks noGrp="1"/>
          </p:cNvSpPr>
          <p:nvPr>
            <p:ph idx="1"/>
          </p:nvPr>
        </p:nvSpPr>
        <p:spPr>
          <a:xfrm>
            <a:off x="677334" y="1227221"/>
            <a:ext cx="8860366" cy="5506088"/>
          </a:xfrm>
        </p:spPr>
        <p:txBody>
          <a:bodyPr>
            <a:normAutofit fontScale="70000" lnSpcReduction="20000"/>
          </a:bodyPr>
          <a:lstStyle/>
          <a:p>
            <a:pPr>
              <a:lnSpc>
                <a:spcPct val="140000"/>
              </a:lnSpc>
              <a:spcAft>
                <a:spcPts val="1200"/>
              </a:spcAft>
              <a:buNone/>
            </a:pPr>
            <a:r>
              <a:rPr lang="en-GB" sz="2900" b="1" dirty="0">
                <a:solidFill>
                  <a:srgbClr val="FF0000"/>
                </a:solidFill>
              </a:rPr>
              <a:t>3</a:t>
            </a:r>
            <a:r>
              <a:rPr lang="en-GB" sz="2900" b="1" dirty="0" smtClean="0">
                <a:solidFill>
                  <a:srgbClr val="FF0000"/>
                </a:solidFill>
              </a:rPr>
              <a:t>- </a:t>
            </a:r>
            <a:r>
              <a:rPr lang="en-GB" sz="2900" b="1" dirty="0">
                <a:solidFill>
                  <a:srgbClr val="FF0000"/>
                </a:solidFill>
              </a:rPr>
              <a:t>Affluence</a:t>
            </a:r>
          </a:p>
          <a:p>
            <a:pPr algn="r" rtl="1">
              <a:lnSpc>
                <a:spcPct val="140000"/>
              </a:lnSpc>
              <a:spcAft>
                <a:spcPts val="1200"/>
              </a:spcAft>
              <a:buNone/>
            </a:pPr>
            <a:r>
              <a:rPr lang="fa-IR" sz="2400" dirty="0"/>
              <a:t>الحافظ ابو نعیم: </a:t>
            </a:r>
            <a:r>
              <a:rPr lang="ar-SA" sz="2400" dirty="0"/>
              <a:t>عن أبي سعيد الخدري عن النبي صلى الله عليه وآله</a:t>
            </a:r>
            <a:r>
              <a:rPr lang="en-GB" sz="2400" dirty="0"/>
              <a:t>: </a:t>
            </a:r>
            <a:r>
              <a:rPr lang="ar-SA" sz="2400" dirty="0"/>
              <a:t>يتنعم امتي في زمانه نعيما لم يتنعموا مثله قط البر والفاجر يرسل السماء عليهم مدرارا ولا تدخر الارض شيئا من نباتها </a:t>
            </a:r>
            <a:endParaRPr lang="en-GB" sz="2400" dirty="0"/>
          </a:p>
          <a:p>
            <a:pPr>
              <a:lnSpc>
                <a:spcPct val="140000"/>
              </a:lnSpc>
              <a:spcAft>
                <a:spcPts val="1200"/>
              </a:spcAft>
              <a:buNone/>
            </a:pPr>
            <a:r>
              <a:rPr lang="en-GB" sz="2400" dirty="0" smtClean="0"/>
              <a:t>The  Prophet (s) said, “Both righteous and wicked,  will enjoy such a comfort at his time that they have never experienced a comfort like it. The sky pours [rain] over them in abundance and the earth would bring out its vegetation.</a:t>
            </a:r>
            <a:endParaRPr lang="en-GB" sz="2400" dirty="0" smtClean="0"/>
          </a:p>
          <a:p>
            <a:pPr algn="r" rtl="1">
              <a:lnSpc>
                <a:spcPct val="140000"/>
              </a:lnSpc>
              <a:spcAft>
                <a:spcPts val="1200"/>
              </a:spcAft>
              <a:buNone/>
            </a:pPr>
            <a:r>
              <a:rPr lang="ar-SA" sz="2400" dirty="0" smtClean="0"/>
              <a:t>في </a:t>
            </a:r>
            <a:r>
              <a:rPr lang="ar-SA" sz="2400" dirty="0"/>
              <a:t>رواية جابر عن الباقر </a:t>
            </a:r>
            <a:r>
              <a:rPr lang="ar-SA" sz="2400" dirty="0" smtClean="0"/>
              <a:t>ع</a:t>
            </a:r>
            <a:r>
              <a:rPr lang="en-GB" sz="2400" dirty="0"/>
              <a:t> </a:t>
            </a:r>
            <a:r>
              <a:rPr lang="en-GB" sz="2400" dirty="0" smtClean="0"/>
              <a:t>:</a:t>
            </a:r>
            <a:r>
              <a:rPr lang="ar-SA" sz="2400" dirty="0" smtClean="0"/>
              <a:t>وتجمع </a:t>
            </a:r>
            <a:r>
              <a:rPr lang="ar-SA" sz="2400" dirty="0"/>
              <a:t>اليه أموال الدنيا من بطن الأرض وظهرها فيقول للناس : تعالوا إلى ما قطعتم فيه الأرحام وسفكتم فيه الدماء الحرام وركبتم فيه ما حرم الله عز وجل فيعطي شيئاً لم يعطه احد كان </a:t>
            </a:r>
            <a:r>
              <a:rPr lang="ar-SA" sz="2400" dirty="0" smtClean="0"/>
              <a:t>قبله</a:t>
            </a:r>
            <a:r>
              <a:rPr lang="en-GB" sz="2400" dirty="0" smtClean="0"/>
              <a:t> </a:t>
            </a:r>
            <a:r>
              <a:rPr lang="fa-IR" sz="1900" dirty="0" smtClean="0"/>
              <a:t>(</a:t>
            </a:r>
            <a:r>
              <a:rPr lang="ar-SA" sz="1900" dirty="0" smtClean="0"/>
              <a:t>غيبة النعماني</a:t>
            </a:r>
            <a:r>
              <a:rPr lang="fa-IR" sz="1900" dirty="0" smtClean="0"/>
              <a:t>)</a:t>
            </a:r>
          </a:p>
          <a:p>
            <a:pPr algn="l">
              <a:lnSpc>
                <a:spcPct val="140000"/>
              </a:lnSpc>
              <a:spcAft>
                <a:spcPts val="1200"/>
              </a:spcAft>
              <a:buNone/>
            </a:pPr>
            <a:r>
              <a:rPr lang="en-GB" sz="2400" dirty="0" smtClean="0"/>
              <a:t>The whole wealth of the world, both inside and outside the earth, will be brought to him. He will say to people, come and take from that for which you shed blood and cut your relations and committed what Allah had forbidden. So he will give in such a way that no one before him has ever given.</a:t>
            </a:r>
            <a:endParaRPr lang="en-GB" sz="2200" dirty="0" smtClean="0"/>
          </a:p>
        </p:txBody>
      </p:sp>
    </p:spTree>
    <p:extLst>
      <p:ext uri="{BB962C8B-B14F-4D97-AF65-F5344CB8AC3E}">
        <p14:creationId xmlns:p14="http://schemas.microsoft.com/office/powerpoint/2010/main" val="19273428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 </a:t>
            </a:r>
            <a:endParaRPr lang="en-GB" sz="2800" dirty="0"/>
          </a:p>
        </p:txBody>
      </p:sp>
      <p:sp>
        <p:nvSpPr>
          <p:cNvPr id="3" name="Content Placeholder 2"/>
          <p:cNvSpPr>
            <a:spLocks noGrp="1"/>
          </p:cNvSpPr>
          <p:nvPr>
            <p:ph idx="1"/>
          </p:nvPr>
        </p:nvSpPr>
        <p:spPr>
          <a:xfrm>
            <a:off x="677334" y="1227221"/>
            <a:ext cx="8596668" cy="5506088"/>
          </a:xfrm>
        </p:spPr>
        <p:txBody>
          <a:bodyPr>
            <a:normAutofit fontScale="85000" lnSpcReduction="10000"/>
          </a:bodyPr>
          <a:lstStyle/>
          <a:p>
            <a:pPr algn="r" rtl="1">
              <a:lnSpc>
                <a:spcPct val="130000"/>
              </a:lnSpc>
              <a:spcAft>
                <a:spcPts val="1200"/>
              </a:spcAft>
              <a:buNone/>
            </a:pPr>
            <a:r>
              <a:rPr lang="ar-SA" sz="2400" dirty="0"/>
              <a:t>عن النبي صلى الله عليه وآله وعن أبي </a:t>
            </a:r>
            <a:r>
              <a:rPr lang="ar-SA" sz="2400" dirty="0" smtClean="0"/>
              <a:t>سعيد</a:t>
            </a:r>
            <a:r>
              <a:rPr lang="en-GB" sz="2400" dirty="0" smtClean="0"/>
              <a:t>:</a:t>
            </a:r>
          </a:p>
          <a:p>
            <a:pPr algn="r" rtl="1">
              <a:lnSpc>
                <a:spcPct val="130000"/>
              </a:lnSpc>
              <a:spcAft>
                <a:spcPts val="1200"/>
              </a:spcAft>
              <a:buNone/>
            </a:pPr>
            <a:r>
              <a:rPr lang="ar-SA" sz="2400" dirty="0" smtClean="0"/>
              <a:t> يتنعم </a:t>
            </a:r>
            <a:r>
              <a:rPr lang="ar-SA" sz="2400" dirty="0"/>
              <a:t>فيه امتي نعمة لم يتنعموا مثلها قط تؤتي الارض اكلها ولا تدخر منهم شيئا والمال يومئذ كدس يقوم الرجل فيقول : يامهدي أعطني فيقول : خذ </a:t>
            </a:r>
            <a:r>
              <a:rPr lang="ar-SA" sz="2400" dirty="0" smtClean="0"/>
              <a:t>.</a:t>
            </a:r>
            <a:endParaRPr lang="en-GB" sz="2400" b="1" dirty="0"/>
          </a:p>
          <a:p>
            <a:pPr>
              <a:lnSpc>
                <a:spcPct val="130000"/>
              </a:lnSpc>
              <a:spcAft>
                <a:spcPts val="1200"/>
              </a:spcAft>
              <a:buNone/>
            </a:pPr>
            <a:r>
              <a:rPr lang="en-GB" sz="2400" dirty="0"/>
              <a:t>The  Prophet (s) said, </a:t>
            </a:r>
            <a:r>
              <a:rPr lang="en-GB" sz="2400" dirty="0" smtClean="0"/>
              <a:t>“My </a:t>
            </a:r>
            <a:r>
              <a:rPr lang="en-GB" sz="2400" dirty="0" err="1"/>
              <a:t>Umma</a:t>
            </a:r>
            <a:r>
              <a:rPr lang="en-GB" sz="2400" dirty="0"/>
              <a:t> will enjoy such a comfort at his time that they have never experienced a comfort like it. The earth will expose its fruits and would not treasure anything away from them.  The wealth is piled up in a way that a </a:t>
            </a:r>
            <a:r>
              <a:rPr lang="en-GB" sz="2400" dirty="0" smtClean="0"/>
              <a:t>man </a:t>
            </a:r>
            <a:r>
              <a:rPr lang="en-GB" sz="2400" dirty="0"/>
              <a:t>would go to Mahdi and says give me, and he says, take.” </a:t>
            </a:r>
            <a:endParaRPr lang="en-GB" sz="2400" dirty="0" smtClean="0"/>
          </a:p>
          <a:p>
            <a:pPr algn="r" rtl="1">
              <a:lnSpc>
                <a:spcPct val="130000"/>
              </a:lnSpc>
              <a:spcAft>
                <a:spcPts val="1200"/>
              </a:spcAft>
              <a:buNone/>
            </a:pPr>
            <a:r>
              <a:rPr lang="ar-SA" sz="2400" dirty="0"/>
              <a:t>عبدالرحمن بن </a:t>
            </a:r>
            <a:r>
              <a:rPr lang="ar-SA" sz="2400" dirty="0" smtClean="0"/>
              <a:t>عوف</a:t>
            </a:r>
            <a:r>
              <a:rPr lang="fa-IR" sz="2400" dirty="0" smtClean="0"/>
              <a:t> عن النبی (ص) </a:t>
            </a:r>
            <a:r>
              <a:rPr lang="en-GB" sz="2400" dirty="0" smtClean="0"/>
              <a:t>: </a:t>
            </a:r>
            <a:r>
              <a:rPr lang="ar-SA" sz="2400" dirty="0" smtClean="0"/>
              <a:t>يملاء </a:t>
            </a:r>
            <a:r>
              <a:rPr lang="ar-SA" sz="2400" dirty="0"/>
              <a:t>الارض عدلاً يفيض المال </a:t>
            </a:r>
            <a:r>
              <a:rPr lang="ar-SA" sz="2400" dirty="0" smtClean="0"/>
              <a:t>فيضاً</a:t>
            </a:r>
            <a:endParaRPr lang="fa-IR" sz="2400" dirty="0" smtClean="0"/>
          </a:p>
          <a:p>
            <a:pPr algn="l">
              <a:lnSpc>
                <a:spcPct val="130000"/>
              </a:lnSpc>
              <a:spcAft>
                <a:spcPts val="1200"/>
              </a:spcAft>
              <a:buNone/>
            </a:pPr>
            <a:r>
              <a:rPr lang="en-GB" sz="2400" dirty="0" smtClean="0"/>
              <a:t>Will fill the earth with justice. Will bring forth the wealth abundantly. </a:t>
            </a:r>
            <a:endParaRPr lang="en-GB" sz="2400" dirty="0"/>
          </a:p>
        </p:txBody>
      </p:sp>
    </p:spTree>
    <p:extLst>
      <p:ext uri="{BB962C8B-B14F-4D97-AF65-F5344CB8AC3E}">
        <p14:creationId xmlns:p14="http://schemas.microsoft.com/office/powerpoint/2010/main" val="10967135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 </a:t>
            </a:r>
            <a:endParaRPr lang="en-GB" sz="2800" dirty="0"/>
          </a:p>
        </p:txBody>
      </p:sp>
      <p:sp>
        <p:nvSpPr>
          <p:cNvPr id="3" name="Content Placeholder 2"/>
          <p:cNvSpPr>
            <a:spLocks noGrp="1"/>
          </p:cNvSpPr>
          <p:nvPr>
            <p:ph idx="1"/>
          </p:nvPr>
        </p:nvSpPr>
        <p:spPr>
          <a:xfrm>
            <a:off x="677334" y="1227220"/>
            <a:ext cx="8596668" cy="5630779"/>
          </a:xfrm>
        </p:spPr>
        <p:txBody>
          <a:bodyPr>
            <a:normAutofit/>
          </a:bodyPr>
          <a:lstStyle/>
          <a:p>
            <a:pPr marL="0" indent="0" algn="l">
              <a:lnSpc>
                <a:spcPct val="140000"/>
              </a:lnSpc>
              <a:spcAft>
                <a:spcPts val="1200"/>
              </a:spcAft>
              <a:buNone/>
            </a:pPr>
            <a:r>
              <a:rPr lang="en-GB" sz="2200" dirty="0" smtClean="0"/>
              <a:t>Poverty would vanish</a:t>
            </a:r>
          </a:p>
          <a:p>
            <a:pPr marL="0" indent="0" algn="r" rtl="1">
              <a:lnSpc>
                <a:spcPct val="140000"/>
              </a:lnSpc>
              <a:spcAft>
                <a:spcPts val="1200"/>
              </a:spcAft>
              <a:buNone/>
            </a:pPr>
            <a:r>
              <a:rPr lang="ar-SA" sz="2400" dirty="0"/>
              <a:t>امام صادق(ع</a:t>
            </a:r>
            <a:r>
              <a:rPr lang="ar-SA" sz="2400" dirty="0" smtClean="0"/>
              <a:t>)</a:t>
            </a:r>
            <a:r>
              <a:rPr lang="en-GB" sz="2400" dirty="0" smtClean="0"/>
              <a:t>:</a:t>
            </a:r>
            <a:r>
              <a:rPr lang="fa-IR" sz="2400" dirty="0" smtClean="0"/>
              <a:t> </a:t>
            </a:r>
            <a:r>
              <a:rPr lang="ar-SA" sz="2400" dirty="0" smtClean="0"/>
              <a:t>و</a:t>
            </a:r>
            <a:r>
              <a:rPr lang="fa-IR" sz="2400" dirty="0" smtClean="0"/>
              <a:t> ی</a:t>
            </a:r>
            <a:r>
              <a:rPr lang="ar-SA" sz="2400" dirty="0" smtClean="0"/>
              <a:t>حكم </a:t>
            </a:r>
            <a:r>
              <a:rPr lang="ar-SA" sz="2400" dirty="0"/>
              <a:t>بين الناس بحكم داود </a:t>
            </a:r>
            <a:r>
              <a:rPr lang="ar-SA" sz="2400" dirty="0" smtClean="0"/>
              <a:t>و</a:t>
            </a:r>
            <a:r>
              <a:rPr lang="en-GB" sz="2400" dirty="0" smtClean="0"/>
              <a:t> </a:t>
            </a:r>
            <a:r>
              <a:rPr lang="ar-SA" sz="2400" dirty="0" smtClean="0"/>
              <a:t>حكم </a:t>
            </a:r>
            <a:r>
              <a:rPr lang="ar-SA" sz="2400" dirty="0"/>
              <a:t>محمد صلى الله عليه وآله فحينئذ تظهر الأرض كنوزها وتبدي بركاتها ولا يجد الرجل منكم يومئذ موضعاً لصدقته ولا بره لشمول الغنى جميع المؤمنين </a:t>
            </a:r>
            <a:r>
              <a:rPr lang="fa-IR" sz="1700" dirty="0" smtClean="0"/>
              <a:t>(</a:t>
            </a:r>
            <a:r>
              <a:rPr lang="ar-SA" sz="1700" dirty="0" smtClean="0"/>
              <a:t>الإرشاد</a:t>
            </a:r>
            <a:r>
              <a:rPr lang="ar-SA" sz="1700" dirty="0"/>
              <a:t>: </a:t>
            </a:r>
            <a:r>
              <a:rPr lang="ar-SA" sz="1700" dirty="0" smtClean="0"/>
              <a:t>ص365</a:t>
            </a:r>
            <a:r>
              <a:rPr lang="fa-IR" sz="1700" dirty="0"/>
              <a:t>)</a:t>
            </a:r>
            <a:endParaRPr lang="en-GB" sz="1700" dirty="0" smtClean="0"/>
          </a:p>
          <a:p>
            <a:pPr marL="0" indent="0" algn="l">
              <a:lnSpc>
                <a:spcPct val="140000"/>
              </a:lnSpc>
              <a:spcAft>
                <a:spcPts val="1200"/>
              </a:spcAft>
              <a:buNone/>
            </a:pPr>
            <a:r>
              <a:rPr lang="en-GB" sz="2400" dirty="0" smtClean="0"/>
              <a:t>He will judge the judgment of David (a) and Muhammad (s); as a result the earth throws out its treasures and manifests its blessings; on that day no one of you will find a recipient for his charity as prosperity will include all the believers.  </a:t>
            </a:r>
            <a:endParaRPr lang="fa-IR" sz="2400" dirty="0" smtClean="0"/>
          </a:p>
          <a:p>
            <a:pPr marL="0" indent="0" algn="r" rtl="1">
              <a:lnSpc>
                <a:spcPct val="140000"/>
              </a:lnSpc>
              <a:spcAft>
                <a:spcPts val="1200"/>
              </a:spcAft>
              <a:buNone/>
            </a:pPr>
            <a:endParaRPr lang="en-GB" sz="2400" b="1" dirty="0"/>
          </a:p>
          <a:p>
            <a:pPr marL="0" indent="0" algn="r" rtl="1">
              <a:lnSpc>
                <a:spcPct val="140000"/>
              </a:lnSpc>
              <a:spcAft>
                <a:spcPts val="1200"/>
              </a:spcAft>
              <a:buNone/>
            </a:pPr>
            <a:endParaRPr lang="en-GB" sz="2200" dirty="0"/>
          </a:p>
        </p:txBody>
      </p:sp>
    </p:spTree>
    <p:extLst>
      <p:ext uri="{BB962C8B-B14F-4D97-AF65-F5344CB8AC3E}">
        <p14:creationId xmlns:p14="http://schemas.microsoft.com/office/powerpoint/2010/main" val="1927342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i="1" dirty="0" err="1"/>
              <a:t>khalifatullah</a:t>
            </a:r>
            <a:endParaRPr lang="en-GB" sz="2800" dirty="0"/>
          </a:p>
        </p:txBody>
      </p:sp>
      <p:sp>
        <p:nvSpPr>
          <p:cNvPr id="3" name="Content Placeholder 2"/>
          <p:cNvSpPr>
            <a:spLocks noGrp="1"/>
          </p:cNvSpPr>
          <p:nvPr>
            <p:ph idx="1"/>
          </p:nvPr>
        </p:nvSpPr>
        <p:spPr>
          <a:xfrm>
            <a:off x="677334" y="1227221"/>
            <a:ext cx="8596668" cy="5293226"/>
          </a:xfrm>
        </p:spPr>
        <p:txBody>
          <a:bodyPr>
            <a:normAutofit fontScale="77500" lnSpcReduction="20000"/>
          </a:bodyPr>
          <a:lstStyle/>
          <a:p>
            <a:pPr marL="0" indent="0" algn="l">
              <a:lnSpc>
                <a:spcPct val="120000"/>
              </a:lnSpc>
              <a:spcAft>
                <a:spcPts val="1200"/>
              </a:spcAft>
              <a:buNone/>
            </a:pPr>
            <a:r>
              <a:rPr lang="en-GB" sz="2600" dirty="0" smtClean="0"/>
              <a:t>This position requires knowledge of all </a:t>
            </a:r>
            <a:r>
              <a:rPr lang="en-GB" sz="2600" dirty="0" err="1" smtClean="0"/>
              <a:t>manifestable</a:t>
            </a:r>
            <a:r>
              <a:rPr lang="en-GB" sz="2600" dirty="0" smtClean="0"/>
              <a:t> Names of Allah.</a:t>
            </a:r>
          </a:p>
          <a:p>
            <a:pPr marL="0" indent="0" algn="r" rtl="1">
              <a:lnSpc>
                <a:spcPct val="120000"/>
              </a:lnSpc>
              <a:spcAft>
                <a:spcPts val="1200"/>
              </a:spcAft>
              <a:buNone/>
            </a:pPr>
            <a:r>
              <a:rPr lang="ar-SA" sz="2600" dirty="0"/>
              <a:t>وَ عَلَّمَ ءَادَمَ </a:t>
            </a:r>
            <a:r>
              <a:rPr lang="ar-SA" sz="2600" dirty="0" smtClean="0"/>
              <a:t>الْأَسمْاءَ كلُّهَ</a:t>
            </a:r>
            <a:r>
              <a:rPr lang="fa-IR" sz="2600" dirty="0" smtClean="0"/>
              <a:t>ا</a:t>
            </a:r>
          </a:p>
          <a:p>
            <a:pPr marL="0" indent="0">
              <a:lnSpc>
                <a:spcPct val="120000"/>
              </a:lnSpc>
              <a:spcAft>
                <a:spcPts val="1200"/>
              </a:spcAft>
              <a:buNone/>
            </a:pPr>
            <a:r>
              <a:rPr lang="en-GB" sz="2600" dirty="0"/>
              <a:t>And He taught Adam the Names, all of </a:t>
            </a:r>
            <a:r>
              <a:rPr lang="en-GB" sz="2600" dirty="0" smtClean="0"/>
              <a:t>them</a:t>
            </a:r>
            <a:r>
              <a:rPr lang="fa-IR" sz="2600" dirty="0" smtClean="0"/>
              <a:t>.</a:t>
            </a:r>
            <a:r>
              <a:rPr lang="en-GB" sz="2600" dirty="0"/>
              <a:t> </a:t>
            </a:r>
            <a:r>
              <a:rPr lang="en-GB" sz="2600" dirty="0" smtClean="0"/>
              <a:t>(2:31)</a:t>
            </a:r>
          </a:p>
          <a:p>
            <a:pPr marL="0" indent="0">
              <a:lnSpc>
                <a:spcPct val="120000"/>
              </a:lnSpc>
              <a:spcAft>
                <a:spcPts val="1200"/>
              </a:spcAft>
              <a:buNone/>
            </a:pPr>
            <a:r>
              <a:rPr lang="en-GB" sz="2600" i="1" dirty="0"/>
              <a:t>Ism</a:t>
            </a:r>
            <a:r>
              <a:rPr lang="en-GB" sz="2600" dirty="0"/>
              <a:t> is a sign, a pointer, which points to something else. </a:t>
            </a:r>
          </a:p>
          <a:p>
            <a:pPr marL="0" indent="0">
              <a:lnSpc>
                <a:spcPct val="120000"/>
              </a:lnSpc>
              <a:spcAft>
                <a:spcPts val="1200"/>
              </a:spcAft>
              <a:buNone/>
            </a:pPr>
            <a:r>
              <a:rPr lang="en-GB" sz="2600" dirty="0" smtClean="0"/>
              <a:t>So what were the </a:t>
            </a:r>
            <a:r>
              <a:rPr lang="en-GB" sz="2600" i="1" dirty="0" err="1" smtClean="0"/>
              <a:t>asma</a:t>
            </a:r>
            <a:r>
              <a:rPr lang="en-GB" sz="2600" dirty="0" smtClean="0"/>
              <a:t>’?</a:t>
            </a:r>
          </a:p>
          <a:p>
            <a:pPr marL="0" indent="0">
              <a:lnSpc>
                <a:spcPct val="120000"/>
              </a:lnSpc>
              <a:spcAft>
                <a:spcPts val="1200"/>
              </a:spcAft>
              <a:buNone/>
            </a:pPr>
            <a:r>
              <a:rPr lang="en-GB" sz="2600" dirty="0" smtClean="0"/>
              <a:t>Words?</a:t>
            </a:r>
          </a:p>
          <a:p>
            <a:pPr marL="0" indent="0">
              <a:lnSpc>
                <a:spcPct val="120000"/>
              </a:lnSpc>
              <a:spcAft>
                <a:spcPts val="1200"/>
              </a:spcAft>
              <a:buNone/>
            </a:pPr>
            <a:r>
              <a:rPr lang="en-GB" sz="2600" dirty="0" smtClean="0"/>
              <a:t>Concepts?</a:t>
            </a:r>
          </a:p>
          <a:p>
            <a:pPr marL="0" indent="0">
              <a:lnSpc>
                <a:spcPct val="120000"/>
              </a:lnSpc>
              <a:spcAft>
                <a:spcPts val="1200"/>
              </a:spcAft>
              <a:buNone/>
            </a:pPr>
            <a:r>
              <a:rPr lang="en-GB" sz="2600" dirty="0" smtClean="0"/>
              <a:t>Realities?</a:t>
            </a:r>
          </a:p>
          <a:p>
            <a:pPr marL="0" indent="0">
              <a:lnSpc>
                <a:spcPct val="120000"/>
              </a:lnSpc>
              <a:spcAft>
                <a:spcPts val="1200"/>
              </a:spcAft>
              <a:buNone/>
            </a:pPr>
            <a:r>
              <a:rPr lang="en-GB" sz="2600" dirty="0" smtClean="0"/>
              <a:t>Or beyond?</a:t>
            </a:r>
            <a:endParaRPr lang="en-GB" sz="2600" dirty="0"/>
          </a:p>
        </p:txBody>
      </p:sp>
    </p:spTree>
    <p:extLst>
      <p:ext uri="{BB962C8B-B14F-4D97-AF65-F5344CB8AC3E}">
        <p14:creationId xmlns:p14="http://schemas.microsoft.com/office/powerpoint/2010/main" val="20035906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 </a:t>
            </a:r>
            <a:endParaRPr lang="en-GB" sz="2800" dirty="0"/>
          </a:p>
        </p:txBody>
      </p:sp>
      <p:sp>
        <p:nvSpPr>
          <p:cNvPr id="3" name="Content Placeholder 2"/>
          <p:cNvSpPr>
            <a:spLocks noGrp="1"/>
          </p:cNvSpPr>
          <p:nvPr>
            <p:ph idx="1"/>
          </p:nvPr>
        </p:nvSpPr>
        <p:spPr>
          <a:xfrm>
            <a:off x="677334" y="1227221"/>
            <a:ext cx="8596668" cy="5506088"/>
          </a:xfrm>
        </p:spPr>
        <p:txBody>
          <a:bodyPr>
            <a:normAutofit fontScale="92500" lnSpcReduction="10000"/>
          </a:bodyPr>
          <a:lstStyle/>
          <a:p>
            <a:pPr marL="0" indent="0" algn="r" rtl="1">
              <a:lnSpc>
                <a:spcPct val="140000"/>
              </a:lnSpc>
              <a:spcAft>
                <a:spcPts val="1200"/>
              </a:spcAft>
              <a:buNone/>
            </a:pPr>
            <a:r>
              <a:rPr lang="fa-IR" sz="2400" dirty="0"/>
              <a:t>امام الصادق ع: و </a:t>
            </a:r>
            <a:r>
              <a:rPr lang="ar-SA" sz="2400" dirty="0"/>
              <a:t>تظهر الأرض من كنوزها حتى تراها الناس على وجهها ويطلب الرجل منكم من يصله بماله ويأخذ منه زكاته فلا يجد أحدا يقبل منه ذلك وإستغنى الناس بما رزقهم الله من فضله</a:t>
            </a:r>
            <a:r>
              <a:rPr lang="ar-SA" sz="3200" dirty="0"/>
              <a:t> </a:t>
            </a:r>
            <a:r>
              <a:rPr lang="fa-IR" sz="1600" dirty="0"/>
              <a:t>(</a:t>
            </a:r>
            <a:r>
              <a:rPr lang="ar-SA" sz="1600" dirty="0"/>
              <a:t>الإرشاد</a:t>
            </a:r>
            <a:r>
              <a:rPr lang="fa-IR" sz="1600" dirty="0"/>
              <a:t>:</a:t>
            </a:r>
            <a:r>
              <a:rPr lang="ar-SA" sz="1600" dirty="0"/>
              <a:t> فصل مدة حكم القائم</a:t>
            </a:r>
            <a:r>
              <a:rPr lang="fa-IR" sz="1600" dirty="0"/>
              <a:t>)</a:t>
            </a:r>
            <a:endParaRPr lang="en-GB" sz="1600" dirty="0"/>
          </a:p>
          <a:p>
            <a:pPr marL="0" indent="0">
              <a:lnSpc>
                <a:spcPct val="140000"/>
              </a:lnSpc>
              <a:spcAft>
                <a:spcPts val="1200"/>
              </a:spcAft>
              <a:buNone/>
            </a:pPr>
            <a:r>
              <a:rPr lang="en-GB" sz="2400" dirty="0"/>
              <a:t>The earth will throw out its treasures in a way that people can see it on its surface; and you will look for someone to give him benevolently or to take your zakat from you but will not find anyone. People will become needless because of what Allah has provided for them from his bounties</a:t>
            </a:r>
            <a:r>
              <a:rPr lang="en-GB" sz="2400" dirty="0" smtClean="0"/>
              <a:t>.</a:t>
            </a:r>
          </a:p>
          <a:p>
            <a:pPr marL="0" indent="0">
              <a:lnSpc>
                <a:spcPct val="140000"/>
              </a:lnSpc>
              <a:spcAft>
                <a:spcPts val="1200"/>
              </a:spcAft>
              <a:buNone/>
            </a:pPr>
            <a:r>
              <a:rPr lang="en-GB" sz="2400" b="1" dirty="0" smtClean="0"/>
              <a:t>Here we need economic theories based on abundance rather than scarcity. </a:t>
            </a:r>
            <a:endParaRPr lang="en-GB" sz="2400" b="1" dirty="0"/>
          </a:p>
          <a:p>
            <a:pPr algn="r" rtl="1">
              <a:lnSpc>
                <a:spcPct val="130000"/>
              </a:lnSpc>
              <a:spcAft>
                <a:spcPts val="1200"/>
              </a:spcAft>
              <a:buNone/>
            </a:pPr>
            <a:endParaRPr lang="en-GB" sz="2400" dirty="0"/>
          </a:p>
        </p:txBody>
      </p:sp>
    </p:spTree>
    <p:extLst>
      <p:ext uri="{BB962C8B-B14F-4D97-AF65-F5344CB8AC3E}">
        <p14:creationId xmlns:p14="http://schemas.microsoft.com/office/powerpoint/2010/main" val="10967135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 </a:t>
            </a:r>
            <a:endParaRPr lang="en-GB" sz="2800" dirty="0"/>
          </a:p>
        </p:txBody>
      </p:sp>
      <p:sp>
        <p:nvSpPr>
          <p:cNvPr id="3" name="Content Placeholder 2"/>
          <p:cNvSpPr>
            <a:spLocks noGrp="1"/>
          </p:cNvSpPr>
          <p:nvPr>
            <p:ph idx="1"/>
          </p:nvPr>
        </p:nvSpPr>
        <p:spPr>
          <a:xfrm>
            <a:off x="677334" y="1227221"/>
            <a:ext cx="8596668" cy="5506088"/>
          </a:xfrm>
        </p:spPr>
        <p:txBody>
          <a:bodyPr>
            <a:normAutofit fontScale="70000" lnSpcReduction="20000"/>
          </a:bodyPr>
          <a:lstStyle/>
          <a:p>
            <a:pPr algn="l">
              <a:lnSpc>
                <a:spcPct val="130000"/>
              </a:lnSpc>
              <a:spcAft>
                <a:spcPts val="1200"/>
              </a:spcAft>
              <a:buNone/>
            </a:pPr>
            <a:r>
              <a:rPr lang="en-GB" sz="2400" dirty="0" smtClean="0"/>
              <a:t>These are nothing but promises of the Quran</a:t>
            </a:r>
            <a:r>
              <a:rPr lang="fa-IR" sz="2400" dirty="0" smtClean="0"/>
              <a:t> </a:t>
            </a:r>
            <a:r>
              <a:rPr lang="en-GB" sz="2400" dirty="0" smtClean="0"/>
              <a:t>and direct result of justice:</a:t>
            </a:r>
            <a:r>
              <a:rPr lang="fa-IR" sz="2400" dirty="0" smtClean="0"/>
              <a:t> </a:t>
            </a:r>
            <a:endParaRPr lang="en-GB" sz="2400" dirty="0" smtClean="0"/>
          </a:p>
          <a:p>
            <a:pPr algn="r" rtl="1">
              <a:lnSpc>
                <a:spcPct val="130000"/>
              </a:lnSpc>
              <a:spcAft>
                <a:spcPts val="1200"/>
              </a:spcAft>
              <a:buNone/>
            </a:pPr>
            <a:r>
              <a:rPr lang="ar-SA" sz="2400" dirty="0"/>
              <a:t>وَ لَوْ أَنَّ أَهْلَ الْقُرَى ءَامَنُواْ وَ اتَّقَوْاْ لَفَتَحْنَا </a:t>
            </a:r>
            <a:r>
              <a:rPr lang="ar-SA" sz="2400" dirty="0" smtClean="0"/>
              <a:t>عَلَيهْم </a:t>
            </a:r>
            <a:r>
              <a:rPr lang="ar-SA" sz="2400" dirty="0"/>
              <a:t>بَرَكَاتٍ مِّنَ السَّمَاءِ وَ الْأَرْضِ وَ لَكِن كَذَّبُواْ فَأَخَذْنَاهُم بِمَا كَانُواْ </a:t>
            </a:r>
            <a:r>
              <a:rPr lang="ar-SA" sz="2400" dirty="0" smtClean="0"/>
              <a:t>يَكْسِبُو</a:t>
            </a:r>
            <a:r>
              <a:rPr lang="fa-IR" sz="2400" dirty="0" smtClean="0"/>
              <a:t>ن</a:t>
            </a:r>
          </a:p>
          <a:p>
            <a:pPr>
              <a:lnSpc>
                <a:spcPct val="130000"/>
              </a:lnSpc>
              <a:spcAft>
                <a:spcPts val="1200"/>
              </a:spcAft>
              <a:buNone/>
            </a:pPr>
            <a:r>
              <a:rPr lang="en-GB" sz="2400" dirty="0"/>
              <a:t>If the people of the towns had been faithful and God wary, We would have opened to them blessings from the heaven and the earth. But they denied; so We seized them because of what they used to earn</a:t>
            </a:r>
            <a:r>
              <a:rPr lang="en-GB" sz="2400" dirty="0" smtClean="0"/>
              <a:t>.</a:t>
            </a:r>
            <a:r>
              <a:rPr lang="fa-IR" sz="2400" dirty="0" smtClean="0"/>
              <a:t> </a:t>
            </a:r>
            <a:r>
              <a:rPr lang="en-GB" sz="2400" dirty="0" smtClean="0"/>
              <a:t>(7:96)</a:t>
            </a:r>
          </a:p>
          <a:p>
            <a:pPr algn="r" rtl="1">
              <a:lnSpc>
                <a:spcPct val="130000"/>
              </a:lnSpc>
              <a:spcAft>
                <a:spcPts val="1200"/>
              </a:spcAft>
              <a:buNone/>
            </a:pPr>
            <a:r>
              <a:rPr lang="ar-SA" sz="2400" dirty="0"/>
              <a:t>وَ أَلَّوِ اسْتَقَامُواْ عَلىَ الطَّرِيقَةِ لَأَسْقَيْنَاهُم مَّاءً </a:t>
            </a:r>
            <a:r>
              <a:rPr lang="ar-SA" sz="2400" dirty="0" smtClean="0"/>
              <a:t>غَدَقً</a:t>
            </a:r>
            <a:r>
              <a:rPr lang="fa-IR" sz="2400" dirty="0" smtClean="0"/>
              <a:t>ا</a:t>
            </a:r>
          </a:p>
          <a:p>
            <a:pPr>
              <a:lnSpc>
                <a:spcPct val="130000"/>
              </a:lnSpc>
              <a:spcAft>
                <a:spcPts val="1200"/>
              </a:spcAft>
              <a:buNone/>
            </a:pPr>
            <a:r>
              <a:rPr lang="en-GB" sz="2400" dirty="0"/>
              <a:t>If they are steadfast on the path] of Allah [, We shall provide them with abundant </a:t>
            </a:r>
            <a:r>
              <a:rPr lang="en-GB" sz="2400" dirty="0" smtClean="0"/>
              <a:t>water. (71:16)</a:t>
            </a:r>
          </a:p>
          <a:p>
            <a:pPr algn="r" rtl="1">
              <a:lnSpc>
                <a:spcPct val="130000"/>
              </a:lnSpc>
              <a:spcAft>
                <a:spcPts val="1200"/>
              </a:spcAft>
              <a:buNone/>
            </a:pPr>
            <a:r>
              <a:rPr lang="ar-SA" sz="2400" dirty="0"/>
              <a:t>وَ لَوْ بَسَطَ اللَّهُ </a:t>
            </a:r>
            <a:r>
              <a:rPr lang="ar-SA" sz="2400" dirty="0" smtClean="0"/>
              <a:t>الرِّزْقَ </a:t>
            </a:r>
            <a:r>
              <a:rPr lang="ar-SA" sz="2400" dirty="0"/>
              <a:t>لِعِبَادِهِ لَبَغَوْاْ فىِ الْأَرْضِ وَ لَكِن يُنزَِّلُ بِقَدَرٍ مَّا يَشَاءُ  إِنَّهُ بِعِبَادِهِ خَبِيرُ  </a:t>
            </a:r>
            <a:r>
              <a:rPr lang="ar-SA" sz="2400" dirty="0" smtClean="0"/>
              <a:t>بَصِي</a:t>
            </a:r>
            <a:r>
              <a:rPr lang="fa-IR" sz="2400" dirty="0" smtClean="0"/>
              <a:t>ر</a:t>
            </a:r>
          </a:p>
          <a:p>
            <a:pPr>
              <a:lnSpc>
                <a:spcPct val="130000"/>
              </a:lnSpc>
              <a:spcAft>
                <a:spcPts val="1200"/>
              </a:spcAft>
              <a:buNone/>
            </a:pPr>
            <a:r>
              <a:rPr lang="en-GB" sz="2400" dirty="0"/>
              <a:t>Were Allah to expand the provision for His servants, they would surely create havoc on the earth. But He sends down in a] precise [measure whatever He wishes. Indeed He is all-aware, all-seeing about His </a:t>
            </a:r>
            <a:r>
              <a:rPr lang="en-GB" sz="2400" dirty="0" smtClean="0"/>
              <a:t>servant</a:t>
            </a:r>
            <a:endParaRPr lang="en-GB" sz="2400" dirty="0"/>
          </a:p>
        </p:txBody>
      </p:sp>
    </p:spTree>
    <p:extLst>
      <p:ext uri="{BB962C8B-B14F-4D97-AF65-F5344CB8AC3E}">
        <p14:creationId xmlns:p14="http://schemas.microsoft.com/office/powerpoint/2010/main" val="10967135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 </a:t>
            </a:r>
            <a:endParaRPr lang="en-GB" sz="2800" dirty="0"/>
          </a:p>
        </p:txBody>
      </p:sp>
      <p:sp>
        <p:nvSpPr>
          <p:cNvPr id="3" name="Content Placeholder 2"/>
          <p:cNvSpPr>
            <a:spLocks noGrp="1"/>
          </p:cNvSpPr>
          <p:nvPr>
            <p:ph idx="1"/>
          </p:nvPr>
        </p:nvSpPr>
        <p:spPr>
          <a:xfrm>
            <a:off x="677334" y="1227221"/>
            <a:ext cx="8596668" cy="5506088"/>
          </a:xfrm>
        </p:spPr>
        <p:txBody>
          <a:bodyPr>
            <a:normAutofit fontScale="85000" lnSpcReduction="10000"/>
          </a:bodyPr>
          <a:lstStyle/>
          <a:p>
            <a:pPr>
              <a:lnSpc>
                <a:spcPct val="130000"/>
              </a:lnSpc>
              <a:spcAft>
                <a:spcPts val="1200"/>
              </a:spcAft>
              <a:buNone/>
            </a:pPr>
            <a:r>
              <a:rPr lang="en-GB" sz="2400" b="1" dirty="0">
                <a:solidFill>
                  <a:srgbClr val="FF0000"/>
                </a:solidFill>
              </a:rPr>
              <a:t>4</a:t>
            </a:r>
            <a:r>
              <a:rPr lang="en-GB" sz="2400" b="1" dirty="0" smtClean="0">
                <a:solidFill>
                  <a:srgbClr val="FF0000"/>
                </a:solidFill>
              </a:rPr>
              <a:t>- </a:t>
            </a:r>
            <a:r>
              <a:rPr lang="en-GB" sz="2400" b="1" dirty="0" smtClean="0">
                <a:solidFill>
                  <a:srgbClr val="FF0000"/>
                </a:solidFill>
              </a:rPr>
              <a:t>Security </a:t>
            </a:r>
          </a:p>
          <a:p>
            <a:pPr>
              <a:lnSpc>
                <a:spcPct val="130000"/>
              </a:lnSpc>
              <a:spcAft>
                <a:spcPts val="1200"/>
              </a:spcAft>
              <a:buNone/>
            </a:pPr>
            <a:r>
              <a:rPr lang="ar-SA" sz="2400" dirty="0" smtClean="0"/>
              <a:t>وعد </a:t>
            </a:r>
            <a:r>
              <a:rPr lang="ar-SA" sz="2400" dirty="0"/>
              <a:t>الله الذين آمنوا منكم وعملوا الصالحات ليستخلفنهم في الأرض كما استخلف الذين من قبلهم، وليمكنن لهم دينهم الذي ارتضى لهم، </a:t>
            </a:r>
            <a:r>
              <a:rPr lang="ar-SA" sz="2400" b="1" dirty="0"/>
              <a:t>وليبدلنهم من بعد خوفهم أمناً </a:t>
            </a:r>
            <a:r>
              <a:rPr lang="ar-SA" sz="2400" dirty="0"/>
              <a:t>يعبدونني لا يشركون بي شيئاً، ومن كفر بعد ذلك فأولئك هم الفاسقون  </a:t>
            </a:r>
            <a:r>
              <a:rPr lang="en-GB" sz="2400" dirty="0"/>
              <a:t>  </a:t>
            </a:r>
            <a:r>
              <a:rPr lang="en-GB" sz="2400" dirty="0" smtClean="0"/>
              <a:t>24/55</a:t>
            </a:r>
            <a:endParaRPr lang="ar-SA" sz="2400" dirty="0"/>
          </a:p>
          <a:p>
            <a:pPr>
              <a:lnSpc>
                <a:spcPct val="130000"/>
              </a:lnSpc>
              <a:spcAft>
                <a:spcPts val="1200"/>
              </a:spcAft>
              <a:buNone/>
            </a:pPr>
            <a:r>
              <a:rPr lang="en-GB" sz="2400" dirty="0"/>
              <a:t>Allah has promised those of you who have faith and do righteous deeds that He will </a:t>
            </a:r>
            <a:r>
              <a:rPr lang="en-GB" sz="2400" b="1" dirty="0">
                <a:solidFill>
                  <a:srgbClr val="FF0000"/>
                </a:solidFill>
              </a:rPr>
              <a:t>surely</a:t>
            </a:r>
            <a:r>
              <a:rPr lang="en-GB" sz="2400" dirty="0">
                <a:solidFill>
                  <a:srgbClr val="FF0000"/>
                </a:solidFill>
              </a:rPr>
              <a:t> </a:t>
            </a:r>
            <a:r>
              <a:rPr lang="en-GB" sz="2400" dirty="0"/>
              <a:t>make them successors in the earth,</a:t>
            </a:r>
            <a:r>
              <a:rPr lang="ar-SA" sz="2400" dirty="0"/>
              <a:t> </a:t>
            </a:r>
            <a:r>
              <a:rPr lang="en-GB" sz="2400" dirty="0"/>
              <a:t>just as He made those who were before them successors, and He will </a:t>
            </a:r>
            <a:r>
              <a:rPr lang="en-GB" sz="2400" b="1" dirty="0">
                <a:solidFill>
                  <a:srgbClr val="FF0000"/>
                </a:solidFill>
              </a:rPr>
              <a:t>surely</a:t>
            </a:r>
            <a:r>
              <a:rPr lang="en-GB" sz="2400" dirty="0">
                <a:solidFill>
                  <a:srgbClr val="FF0000"/>
                </a:solidFill>
              </a:rPr>
              <a:t> </a:t>
            </a:r>
            <a:r>
              <a:rPr lang="en-GB" sz="2400" dirty="0"/>
              <a:t>establish for them their religion which He has approved for them, and that </a:t>
            </a:r>
            <a:r>
              <a:rPr lang="en-GB" sz="2400" b="1" dirty="0"/>
              <a:t>He will </a:t>
            </a:r>
            <a:r>
              <a:rPr lang="en-GB" sz="2400" b="1" dirty="0">
                <a:solidFill>
                  <a:srgbClr val="FF0000"/>
                </a:solidFill>
              </a:rPr>
              <a:t>surely </a:t>
            </a:r>
            <a:r>
              <a:rPr lang="en-GB" sz="2400" b="1" dirty="0"/>
              <a:t>change their state to security after their fear, </a:t>
            </a:r>
            <a:r>
              <a:rPr lang="en-GB" sz="2400" dirty="0"/>
              <a:t>while they worship Me, not ascribing any partners to Me. And whoever is ungrateful after that —it is they who are the transgressors.</a:t>
            </a:r>
            <a:r>
              <a:rPr lang="ar-SA" sz="2400" dirty="0"/>
              <a:t> </a:t>
            </a:r>
            <a:r>
              <a:rPr lang="en-GB" sz="2400" dirty="0"/>
              <a:t>24/55</a:t>
            </a:r>
          </a:p>
          <a:p>
            <a:pPr algn="r" rtl="1">
              <a:lnSpc>
                <a:spcPct val="130000"/>
              </a:lnSpc>
              <a:spcAft>
                <a:spcPts val="1200"/>
              </a:spcAft>
              <a:buNone/>
            </a:pPr>
            <a:endParaRPr lang="en-GB" sz="2400" dirty="0"/>
          </a:p>
        </p:txBody>
      </p:sp>
    </p:spTree>
    <p:extLst>
      <p:ext uri="{BB962C8B-B14F-4D97-AF65-F5344CB8AC3E}">
        <p14:creationId xmlns:p14="http://schemas.microsoft.com/office/powerpoint/2010/main" val="18324794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 </a:t>
            </a:r>
            <a:endParaRPr lang="en-GB" sz="2800" dirty="0"/>
          </a:p>
        </p:txBody>
      </p:sp>
      <p:sp>
        <p:nvSpPr>
          <p:cNvPr id="3" name="Content Placeholder 2"/>
          <p:cNvSpPr>
            <a:spLocks noGrp="1"/>
          </p:cNvSpPr>
          <p:nvPr>
            <p:ph idx="1"/>
          </p:nvPr>
        </p:nvSpPr>
        <p:spPr>
          <a:xfrm>
            <a:off x="677334" y="1227221"/>
            <a:ext cx="8596668" cy="5506088"/>
          </a:xfrm>
        </p:spPr>
        <p:txBody>
          <a:bodyPr>
            <a:normAutofit/>
          </a:bodyPr>
          <a:lstStyle/>
          <a:p>
            <a:pPr algn="r" rtl="1">
              <a:lnSpc>
                <a:spcPct val="120000"/>
              </a:lnSpc>
              <a:spcAft>
                <a:spcPts val="1200"/>
              </a:spcAft>
              <a:buNone/>
            </a:pPr>
            <a:r>
              <a:rPr lang="ar-SA" sz="2000" dirty="0"/>
              <a:t>ولذهبت الشحناء من قلوب العباد ، واصطلحت السباع والبهائم حتى تمشي المرأة بين العراق إلى الشام ، لاتضع قدميها إلا على النبات ، وعلى رأسها زينتها ، لايهيجها سبع ولاتخافه</a:t>
            </a:r>
            <a:r>
              <a:rPr lang="en-GB" sz="2000" dirty="0"/>
              <a:t> </a:t>
            </a:r>
            <a:r>
              <a:rPr lang="ar-SA" sz="2000" dirty="0">
                <a:solidFill>
                  <a:prstClr val="white"/>
                </a:solidFill>
              </a:rPr>
              <a:t>(بحار الانوار</a:t>
            </a:r>
            <a:r>
              <a:rPr lang="fa-IR" sz="2000" dirty="0">
                <a:solidFill>
                  <a:prstClr val="white"/>
                </a:solidFill>
              </a:rPr>
              <a:t>، ج </a:t>
            </a:r>
            <a:r>
              <a:rPr lang="en-GB" sz="2000" dirty="0">
                <a:solidFill>
                  <a:prstClr val="white"/>
                </a:solidFill>
              </a:rPr>
              <a:t>10</a:t>
            </a:r>
            <a:r>
              <a:rPr lang="fa-IR" sz="2000" dirty="0">
                <a:solidFill>
                  <a:prstClr val="white"/>
                </a:solidFill>
              </a:rPr>
              <a:t>، ص 78</a:t>
            </a:r>
            <a:r>
              <a:rPr lang="ar-SA" sz="2000" dirty="0" smtClean="0">
                <a:solidFill>
                  <a:prstClr val="white"/>
                </a:solidFill>
              </a:rPr>
              <a:t>)</a:t>
            </a:r>
            <a:endParaRPr lang="en-GB" sz="2000" dirty="0">
              <a:solidFill>
                <a:prstClr val="white"/>
              </a:solidFill>
            </a:endParaRPr>
          </a:p>
          <a:p>
            <a:pPr>
              <a:lnSpc>
                <a:spcPct val="120000"/>
              </a:lnSpc>
              <a:spcAft>
                <a:spcPts val="1200"/>
              </a:spcAft>
              <a:buNone/>
            </a:pPr>
            <a:r>
              <a:rPr lang="en-GB" dirty="0"/>
              <a:t>The grudge and enmity will leave the hearts, and the beasts of prey and the livestock will live in peace. So much so that a woman would travel between Iraq and Syria and would not step but on green vegetation, and would have all her ornaments on her without fearing a beast attacking her.  </a:t>
            </a:r>
            <a:endParaRPr lang="fa-IR" dirty="0"/>
          </a:p>
          <a:p>
            <a:pPr algn="r" rtl="1">
              <a:lnSpc>
                <a:spcPct val="120000"/>
              </a:lnSpc>
              <a:spcAft>
                <a:spcPts val="1200"/>
              </a:spcAft>
              <a:buNone/>
            </a:pPr>
            <a:r>
              <a:rPr lang="ar-SA" sz="2000" dirty="0" smtClean="0"/>
              <a:t>امام </a:t>
            </a:r>
            <a:r>
              <a:rPr lang="ar-SA" sz="2000" dirty="0"/>
              <a:t>صادق(ع</a:t>
            </a:r>
            <a:r>
              <a:rPr lang="ar-SA" sz="2000" dirty="0" smtClean="0"/>
              <a:t>)</a:t>
            </a:r>
            <a:r>
              <a:rPr lang="fa-IR" sz="2000" dirty="0" smtClean="0"/>
              <a:t>: </a:t>
            </a:r>
            <a:r>
              <a:rPr lang="ar-SA" sz="2000" dirty="0" smtClean="0"/>
              <a:t>اذا </a:t>
            </a:r>
            <a:r>
              <a:rPr lang="ar-SA" sz="2000" dirty="0"/>
              <a:t>قام القائم حكم بالعدل وارتفع في أيامه الجور وأمنت به السبل وأخرجت الأرض بركاتها </a:t>
            </a:r>
            <a:r>
              <a:rPr lang="ar-SA" sz="2000" dirty="0" smtClean="0"/>
              <a:t>و</a:t>
            </a:r>
            <a:r>
              <a:rPr lang="en-GB" sz="2000" dirty="0" smtClean="0"/>
              <a:t> </a:t>
            </a:r>
            <a:r>
              <a:rPr lang="ar-SA" sz="2000" dirty="0" smtClean="0"/>
              <a:t>رد </a:t>
            </a:r>
            <a:r>
              <a:rPr lang="ar-SA" sz="2000" dirty="0"/>
              <a:t>كل حق إلى أهله </a:t>
            </a:r>
            <a:r>
              <a:rPr lang="fa-IR" sz="1400" dirty="0" smtClean="0"/>
              <a:t>(ارشاد دیلمی)</a:t>
            </a:r>
            <a:endParaRPr lang="ar-SA" sz="1400" dirty="0" smtClean="0"/>
          </a:p>
          <a:p>
            <a:pPr algn="l">
              <a:lnSpc>
                <a:spcPct val="120000"/>
              </a:lnSpc>
              <a:spcAft>
                <a:spcPts val="1200"/>
              </a:spcAft>
              <a:buNone/>
            </a:pPr>
            <a:r>
              <a:rPr lang="en-GB" sz="2000" dirty="0" smtClean="0"/>
              <a:t>When our </a:t>
            </a:r>
            <a:r>
              <a:rPr lang="en-GB" sz="2000" dirty="0" err="1" smtClean="0"/>
              <a:t>Qa’im</a:t>
            </a:r>
            <a:r>
              <a:rPr lang="en-GB" sz="2000" dirty="0" smtClean="0"/>
              <a:t> rises he will rule with justice; inequity will be removed in his days; the roads will be secure; the earth will reveal its blessings; he will restore every right to their owners</a:t>
            </a:r>
            <a:endParaRPr lang="en-GB" sz="2400" dirty="0"/>
          </a:p>
        </p:txBody>
      </p:sp>
    </p:spTree>
    <p:extLst>
      <p:ext uri="{BB962C8B-B14F-4D97-AF65-F5344CB8AC3E}">
        <p14:creationId xmlns:p14="http://schemas.microsoft.com/office/powerpoint/2010/main" val="38629167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86938"/>
          </a:xfrm>
        </p:spPr>
        <p:txBody>
          <a:bodyPr>
            <a:normAutofit/>
          </a:bodyPr>
          <a:lstStyle/>
          <a:p>
            <a:r>
              <a:rPr lang="en-GB" smtClean="0"/>
              <a:t>His Mission</a:t>
            </a:r>
            <a:endParaRPr lang="en-GB" dirty="0"/>
          </a:p>
        </p:txBody>
      </p:sp>
      <p:sp>
        <p:nvSpPr>
          <p:cNvPr id="3" name="Content Placeholder 2"/>
          <p:cNvSpPr>
            <a:spLocks noGrp="1"/>
          </p:cNvSpPr>
          <p:nvPr>
            <p:ph sz="quarter" idx="1"/>
          </p:nvPr>
        </p:nvSpPr>
        <p:spPr>
          <a:xfrm>
            <a:off x="677334" y="1396538"/>
            <a:ext cx="8596668" cy="5257800"/>
          </a:xfrm>
        </p:spPr>
        <p:txBody>
          <a:bodyPr>
            <a:normAutofit/>
          </a:bodyPr>
          <a:lstStyle/>
          <a:p>
            <a:pPr algn="l">
              <a:buNone/>
            </a:pPr>
            <a:r>
              <a:rPr lang="en-GB" sz="2000" b="1" dirty="0">
                <a:solidFill>
                  <a:srgbClr val="FF0000"/>
                </a:solidFill>
              </a:rPr>
              <a:t>5</a:t>
            </a:r>
            <a:r>
              <a:rPr lang="en-GB" sz="2000" b="1" dirty="0" smtClean="0">
                <a:solidFill>
                  <a:srgbClr val="FF0000"/>
                </a:solidFill>
              </a:rPr>
              <a:t>- Expansion in Man’s </a:t>
            </a:r>
            <a:r>
              <a:rPr lang="en-GB" sz="2000" b="1" dirty="0" smtClean="0">
                <a:solidFill>
                  <a:srgbClr val="FF0000"/>
                </a:solidFill>
              </a:rPr>
              <a:t>Knowledge and Technology</a:t>
            </a:r>
            <a:endParaRPr lang="en-GB" sz="2000" b="1" dirty="0" smtClean="0">
              <a:solidFill>
                <a:prstClr val="white"/>
              </a:solidFill>
            </a:endParaRPr>
          </a:p>
          <a:p>
            <a:pPr algn="r" rtl="1">
              <a:lnSpc>
                <a:spcPct val="120000"/>
              </a:lnSpc>
              <a:spcAft>
                <a:spcPts val="1200"/>
              </a:spcAft>
              <a:buNone/>
            </a:pPr>
            <a:r>
              <a:rPr lang="ar-SA" dirty="0" smtClean="0"/>
              <a:t>أبو خالد الكابلي عن أبي جعفر عليه السلام قال : إذا قام قائمنا وضع يده على رؤس العباد فجمع به عقولهم وأكمل به أخلاقهم</a:t>
            </a:r>
          </a:p>
          <a:p>
            <a:pPr algn="l">
              <a:lnSpc>
                <a:spcPct val="120000"/>
              </a:lnSpc>
              <a:spcAft>
                <a:spcPts val="1200"/>
              </a:spcAft>
              <a:buNone/>
            </a:pPr>
            <a:r>
              <a:rPr lang="en-GB" dirty="0" smtClean="0"/>
              <a:t>Imam al-</a:t>
            </a:r>
            <a:r>
              <a:rPr lang="en-GB" dirty="0" err="1" smtClean="0"/>
              <a:t>Baqir</a:t>
            </a:r>
            <a:r>
              <a:rPr lang="en-GB" dirty="0" smtClean="0"/>
              <a:t> (a): when Our </a:t>
            </a:r>
            <a:r>
              <a:rPr lang="en-GB" dirty="0" err="1" smtClean="0"/>
              <a:t>Qa’im</a:t>
            </a:r>
            <a:r>
              <a:rPr lang="en-GB" dirty="0" smtClean="0"/>
              <a:t> rises, he will put his hand over people’s head by which he will complete their intellects and will perfect their traits.</a:t>
            </a:r>
          </a:p>
          <a:p>
            <a:pPr algn="r" rtl="1">
              <a:lnSpc>
                <a:spcPct val="120000"/>
              </a:lnSpc>
              <a:spcAft>
                <a:spcPts val="1200"/>
              </a:spcAft>
              <a:buNone/>
            </a:pPr>
            <a:r>
              <a:rPr lang="fa-IR" dirty="0" smtClean="0"/>
              <a:t>الامام ال</a:t>
            </a:r>
            <a:r>
              <a:rPr lang="ar-SA" dirty="0" smtClean="0"/>
              <a:t>باقر </a:t>
            </a:r>
            <a:r>
              <a:rPr lang="ar-SA" dirty="0"/>
              <a:t>(علیه السلام) </a:t>
            </a:r>
            <a:r>
              <a:rPr lang="fa-IR" dirty="0" smtClean="0"/>
              <a:t>: </a:t>
            </a:r>
            <a:r>
              <a:rPr lang="ar-SA" dirty="0"/>
              <a:t/>
            </a:r>
            <a:br>
              <a:rPr lang="ar-SA" dirty="0"/>
            </a:br>
            <a:r>
              <a:rPr lang="ar-SA" dirty="0" smtClean="0"/>
              <a:t>وتؤتون </a:t>
            </a:r>
            <a:r>
              <a:rPr lang="ar-SA" dirty="0"/>
              <a:t>الحکمة </a:t>
            </a:r>
            <a:r>
              <a:rPr lang="fa-IR" dirty="0" smtClean="0"/>
              <a:t>فی </a:t>
            </a:r>
            <a:r>
              <a:rPr lang="ar-SA" dirty="0" smtClean="0"/>
              <a:t>زمانه </a:t>
            </a:r>
            <a:r>
              <a:rPr lang="ar-SA" dirty="0"/>
              <a:t>حتى ان المراة لتقضى فى بیتها بکتاب الله تعالى و سنة رسول الله </a:t>
            </a:r>
            <a:r>
              <a:rPr lang="ar-SA" dirty="0" smtClean="0"/>
              <a:t>صلى </a:t>
            </a:r>
            <a:r>
              <a:rPr lang="ar-SA" dirty="0"/>
              <a:t>الله علیه و آله</a:t>
            </a:r>
            <a:r>
              <a:rPr lang="ar-SA" dirty="0"/>
              <a:t>». </a:t>
            </a:r>
            <a:r>
              <a:rPr lang="fa-IR" sz="1600" dirty="0" smtClean="0"/>
              <a:t>(</a:t>
            </a:r>
            <a:r>
              <a:rPr lang="ar-SA" sz="1600" dirty="0" smtClean="0"/>
              <a:t>بحارالانوار</a:t>
            </a:r>
            <a:r>
              <a:rPr lang="ar-SA" sz="1600" dirty="0"/>
              <a:t>، ج ۵۲، ص </a:t>
            </a:r>
            <a:r>
              <a:rPr lang="ar-SA" sz="1600" dirty="0" smtClean="0"/>
              <a:t>۳۵۲</a:t>
            </a:r>
            <a:r>
              <a:rPr lang="fa-IR" sz="1600" dirty="0" smtClean="0"/>
              <a:t>)</a:t>
            </a:r>
            <a:r>
              <a:rPr lang="ar-SA" sz="1600" dirty="0" smtClean="0"/>
              <a:t>٫</a:t>
            </a:r>
            <a:endParaRPr lang="fa-IR" sz="1600" dirty="0" smtClean="0"/>
          </a:p>
          <a:p>
            <a:pPr algn="l">
              <a:lnSpc>
                <a:spcPct val="120000"/>
              </a:lnSpc>
              <a:spcAft>
                <a:spcPts val="1200"/>
              </a:spcAft>
              <a:buNone/>
            </a:pPr>
            <a:r>
              <a:rPr lang="en-GB" dirty="0" smtClean="0"/>
              <a:t>You will be given wisdom in his time to the extent that a lady will judge among people in her house according to the Book of God and the Sunna of the Prophet. </a:t>
            </a:r>
            <a:endParaRPr lang="en-GB" dirty="0"/>
          </a:p>
        </p:txBody>
      </p:sp>
    </p:spTree>
    <p:extLst>
      <p:ext uri="{BB962C8B-B14F-4D97-AF65-F5344CB8AC3E}">
        <p14:creationId xmlns:p14="http://schemas.microsoft.com/office/powerpoint/2010/main" val="2974301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10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 </a:t>
            </a:r>
            <a:endParaRPr lang="en-GB" sz="2800" dirty="0"/>
          </a:p>
        </p:txBody>
      </p:sp>
      <p:sp>
        <p:nvSpPr>
          <p:cNvPr id="3" name="Content Placeholder 2"/>
          <p:cNvSpPr>
            <a:spLocks noGrp="1"/>
          </p:cNvSpPr>
          <p:nvPr>
            <p:ph idx="1"/>
          </p:nvPr>
        </p:nvSpPr>
        <p:spPr>
          <a:xfrm>
            <a:off x="677334" y="1227221"/>
            <a:ext cx="8596668" cy="5293226"/>
          </a:xfrm>
        </p:spPr>
        <p:txBody>
          <a:bodyPr>
            <a:normAutofit fontScale="85000" lnSpcReduction="20000"/>
          </a:bodyPr>
          <a:lstStyle/>
          <a:p>
            <a:pPr>
              <a:lnSpc>
                <a:spcPct val="130000"/>
              </a:lnSpc>
              <a:spcAft>
                <a:spcPts val="1200"/>
              </a:spcAft>
              <a:buNone/>
            </a:pPr>
            <a:r>
              <a:rPr lang="en-GB" sz="2400" b="1" dirty="0" smtClean="0">
                <a:solidFill>
                  <a:srgbClr val="FF0000"/>
                </a:solidFill>
              </a:rPr>
              <a:t>6- Enhancement of spiritual capacity</a:t>
            </a:r>
          </a:p>
          <a:p>
            <a:pPr>
              <a:lnSpc>
                <a:spcPct val="130000"/>
              </a:lnSpc>
              <a:spcAft>
                <a:spcPts val="1200"/>
              </a:spcAft>
              <a:buNone/>
            </a:pPr>
            <a:r>
              <a:rPr lang="en-GB" sz="2400" b="1" dirty="0" smtClean="0"/>
              <a:t> </a:t>
            </a:r>
            <a:r>
              <a:rPr lang="ar-SA" sz="2400" dirty="0" smtClean="0"/>
              <a:t>عن </a:t>
            </a:r>
            <a:r>
              <a:rPr lang="ar-SA" sz="2400" dirty="0"/>
              <a:t>أبي عبدالله عليه السلام قال : العلم سبعة وعشرون حرفا فجميع ماجاءت به الرسل حرفان فلم يعرف الناس حتى اليوم غير الحرفين ، فاذا قام قائمنا أخرج الخمسة والعشرين حرفا فبثها في الناس ، وضم إليها الحرفين ، حتى يبثها سبعة وعشرين حرفا .</a:t>
            </a:r>
            <a:br>
              <a:rPr lang="ar-SA" sz="2400" dirty="0"/>
            </a:br>
            <a:endParaRPr lang="en-GB" sz="2400" dirty="0"/>
          </a:p>
          <a:p>
            <a:pPr>
              <a:lnSpc>
                <a:spcPct val="130000"/>
              </a:lnSpc>
              <a:spcAft>
                <a:spcPts val="1200"/>
              </a:spcAft>
              <a:buNone/>
            </a:pPr>
            <a:r>
              <a:rPr lang="en-GB" sz="2400" dirty="0"/>
              <a:t>Imam al-</a:t>
            </a:r>
            <a:r>
              <a:rPr lang="en-GB" sz="2400" dirty="0" err="1"/>
              <a:t>Sadiq</a:t>
            </a:r>
            <a:r>
              <a:rPr lang="en-GB" sz="2400" dirty="0"/>
              <a:t> (a) said, knowledge is 27 letters; all that the Prophets have brought with them are two letters, so the people do knot know until this day but those two. When our </a:t>
            </a:r>
            <a:r>
              <a:rPr lang="en-GB" sz="2400" dirty="0" err="1"/>
              <a:t>Qa’im</a:t>
            </a:r>
            <a:r>
              <a:rPr lang="en-GB" sz="2400" dirty="0"/>
              <a:t> rises he will bring out the other 25 letters and will disseminate them among the people and will add to them the other two to spread the whole 27 letters.</a:t>
            </a:r>
            <a:endParaRPr lang="en-GB" sz="2400" dirty="0">
              <a:solidFill>
                <a:prstClr val="white"/>
              </a:solidFill>
            </a:endParaRPr>
          </a:p>
          <a:p>
            <a:pPr>
              <a:lnSpc>
                <a:spcPct val="130000"/>
              </a:lnSpc>
              <a:spcAft>
                <a:spcPts val="1200"/>
              </a:spcAft>
              <a:buNone/>
            </a:pPr>
            <a:r>
              <a:rPr lang="en-GB" sz="2400" dirty="0" smtClean="0"/>
              <a:t>.</a:t>
            </a:r>
          </a:p>
        </p:txBody>
      </p:sp>
    </p:spTree>
    <p:extLst>
      <p:ext uri="{BB962C8B-B14F-4D97-AF65-F5344CB8AC3E}">
        <p14:creationId xmlns:p14="http://schemas.microsoft.com/office/powerpoint/2010/main" val="744037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803565"/>
          </a:xfrm>
        </p:spPr>
        <p:txBody>
          <a:bodyPr>
            <a:normAutofit/>
          </a:bodyPr>
          <a:lstStyle/>
          <a:p>
            <a:r>
              <a:rPr lang="en-GB" dirty="0"/>
              <a:t>His Mission</a:t>
            </a:r>
          </a:p>
        </p:txBody>
      </p:sp>
      <p:sp>
        <p:nvSpPr>
          <p:cNvPr id="3" name="Content Placeholder 2"/>
          <p:cNvSpPr>
            <a:spLocks noGrp="1"/>
          </p:cNvSpPr>
          <p:nvPr>
            <p:ph sz="quarter" idx="1"/>
          </p:nvPr>
        </p:nvSpPr>
        <p:spPr>
          <a:xfrm>
            <a:off x="898968" y="1552633"/>
            <a:ext cx="8153400" cy="5181600"/>
          </a:xfrm>
        </p:spPr>
        <p:txBody>
          <a:bodyPr>
            <a:normAutofit fontScale="70000" lnSpcReduction="20000"/>
          </a:bodyPr>
          <a:lstStyle/>
          <a:p>
            <a:pPr algn="l">
              <a:buNone/>
            </a:pPr>
            <a:r>
              <a:rPr lang="en-GB" sz="2600" dirty="0"/>
              <a:t>Their religious knowledge will increase</a:t>
            </a:r>
          </a:p>
          <a:p>
            <a:pPr algn="l">
              <a:buNone/>
            </a:pPr>
            <a:endParaRPr lang="en-GB" sz="2600" dirty="0"/>
          </a:p>
          <a:p>
            <a:pPr algn="r" rtl="1">
              <a:buNone/>
            </a:pPr>
            <a:r>
              <a:rPr lang="ar-SA" sz="2600" dirty="0"/>
              <a:t>نهج البلاغة: تُجْلَى بِالتَّنْزِيلِ أَبْصَارُهُمْ وَ يُرْمَى بِالتَّفْسِيرِ فِي مَسَامِعِهِمْ وَ يُغْبَقُونَ كَأْسَ الْحِكْمَةِ بَعْدَ الصَّبُوحِ</a:t>
            </a:r>
          </a:p>
          <a:p>
            <a:pPr algn="r" rtl="1">
              <a:buNone/>
            </a:pPr>
            <a:endParaRPr lang="en-GB" sz="2600" b="1" dirty="0"/>
          </a:p>
          <a:p>
            <a:pPr algn="l">
              <a:buNone/>
            </a:pPr>
            <a:r>
              <a:rPr lang="en-GB" sz="2600" dirty="0"/>
              <a:t>Their sight will be brightened by revelation, the (delicacies of) commentary will be put in their ears and they will be given drinks of wisdom, morning and evening.</a:t>
            </a:r>
            <a:endParaRPr lang="en-GB" sz="2600" b="1" dirty="0"/>
          </a:p>
          <a:p>
            <a:pPr algn="r" rtl="1">
              <a:buNone/>
            </a:pPr>
            <a:endParaRPr lang="en-GB" sz="2600" b="1" dirty="0"/>
          </a:p>
          <a:p>
            <a:pPr algn="r" rtl="1">
              <a:buNone/>
            </a:pPr>
            <a:r>
              <a:rPr lang="ar-SA" sz="2600" dirty="0"/>
              <a:t>أبوعبدالله عليه السلام : إن قائمنا إذا قام مد الله لشيعتنا في أسماعهم و أبصارهم ، حتى لا يكون بينهم وبين القائم بريد يكلمهم فيسمعون وينظرون إليه ، وهو في مكانه .</a:t>
            </a:r>
          </a:p>
          <a:p>
            <a:pPr algn="r" rtl="1">
              <a:buNone/>
            </a:pPr>
            <a:endParaRPr lang="ar-SA" sz="2600" dirty="0">
              <a:solidFill>
                <a:prstClr val="white"/>
              </a:solidFill>
            </a:endParaRPr>
          </a:p>
          <a:p>
            <a:pPr algn="l">
              <a:buNone/>
            </a:pPr>
            <a:r>
              <a:rPr lang="en-GB" sz="2600" dirty="0"/>
              <a:t>Imam al-</a:t>
            </a:r>
            <a:r>
              <a:rPr lang="en-GB" sz="2600" dirty="0" err="1"/>
              <a:t>Sadiq</a:t>
            </a:r>
            <a:r>
              <a:rPr lang="en-GB" sz="2600" dirty="0"/>
              <a:t> (a) said, when our </a:t>
            </a:r>
            <a:r>
              <a:rPr lang="en-GB" sz="2600" dirty="0" err="1"/>
              <a:t>Qa’im</a:t>
            </a:r>
            <a:r>
              <a:rPr lang="en-GB" sz="2600" dirty="0"/>
              <a:t> rises, God will extend for our </a:t>
            </a:r>
            <a:r>
              <a:rPr lang="en-GB" sz="2600" dirty="0" err="1"/>
              <a:t>Shi’a</a:t>
            </a:r>
            <a:r>
              <a:rPr lang="en-GB" sz="2600" dirty="0"/>
              <a:t> in their hearing and their vision to the extent that there will be no  need for post between them and the </a:t>
            </a:r>
            <a:r>
              <a:rPr lang="en-GB" sz="2600" dirty="0" err="1"/>
              <a:t>Qa’im</a:t>
            </a:r>
            <a:r>
              <a:rPr lang="en-GB" sz="2600" dirty="0"/>
              <a:t>. He will talk from his place and they will hear him and will look at him. </a:t>
            </a:r>
          </a:p>
          <a:p>
            <a:pPr algn="r" rtl="1">
              <a:buNone/>
            </a:pPr>
            <a:endParaRPr lang="en-GB" dirty="0"/>
          </a:p>
        </p:txBody>
      </p:sp>
    </p:spTree>
    <p:extLst>
      <p:ext uri="{BB962C8B-B14F-4D97-AF65-F5344CB8AC3E}">
        <p14:creationId xmlns:p14="http://schemas.microsoft.com/office/powerpoint/2010/main" val="3777968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 calcmode="lin" valueType="num">
                                      <p:cBhvr additive="base">
                                        <p:cTn id="2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 </a:t>
            </a:r>
            <a:endParaRPr lang="en-GB" sz="2800" dirty="0"/>
          </a:p>
        </p:txBody>
      </p:sp>
      <p:sp>
        <p:nvSpPr>
          <p:cNvPr id="3" name="Content Placeholder 2"/>
          <p:cNvSpPr>
            <a:spLocks noGrp="1"/>
          </p:cNvSpPr>
          <p:nvPr>
            <p:ph idx="1"/>
          </p:nvPr>
        </p:nvSpPr>
        <p:spPr>
          <a:xfrm>
            <a:off x="677334" y="1227221"/>
            <a:ext cx="8596668" cy="5506088"/>
          </a:xfrm>
        </p:spPr>
        <p:txBody>
          <a:bodyPr>
            <a:normAutofit fontScale="92500" lnSpcReduction="10000"/>
          </a:bodyPr>
          <a:lstStyle/>
          <a:p>
            <a:pPr algn="l">
              <a:lnSpc>
                <a:spcPct val="130000"/>
              </a:lnSpc>
              <a:spcAft>
                <a:spcPts val="1200"/>
              </a:spcAft>
              <a:buNone/>
            </a:pPr>
            <a:r>
              <a:rPr lang="en-GB" sz="2400" b="1" dirty="0" smtClean="0">
                <a:solidFill>
                  <a:srgbClr val="FF0000"/>
                </a:solidFill>
              </a:rPr>
              <a:t>7- One Faith</a:t>
            </a:r>
          </a:p>
          <a:p>
            <a:pPr algn="r" rtl="1">
              <a:lnSpc>
                <a:spcPct val="130000"/>
              </a:lnSpc>
              <a:spcAft>
                <a:spcPts val="1200"/>
              </a:spcAft>
              <a:buNone/>
            </a:pPr>
            <a:r>
              <a:rPr lang="ar-SA" sz="2400" dirty="0" smtClean="0"/>
              <a:t>امام </a:t>
            </a:r>
            <a:r>
              <a:rPr lang="ar-SA" sz="2400" dirty="0"/>
              <a:t>صادق(ع) </a:t>
            </a:r>
            <a:r>
              <a:rPr lang="ar-SA" sz="2400" dirty="0" smtClean="0"/>
              <a:t>: فو </a:t>
            </a:r>
            <a:r>
              <a:rPr lang="ar-SA" sz="2400" dirty="0"/>
              <a:t>اللّه یا مفضّل لیرفع عن الملل والادیان الاختلاف ویکون الدین کله واحداً کما قال اللّه عزوجل: ان الدین عنداللّه </a:t>
            </a:r>
            <a:r>
              <a:rPr lang="ar-SA" sz="2400" dirty="0" smtClean="0"/>
              <a:t>الاسلام</a:t>
            </a:r>
            <a:r>
              <a:rPr lang="en-GB" sz="2400" dirty="0" smtClean="0"/>
              <a:t>.</a:t>
            </a:r>
          </a:p>
          <a:p>
            <a:pPr algn="l">
              <a:lnSpc>
                <a:spcPct val="130000"/>
              </a:lnSpc>
              <a:spcAft>
                <a:spcPts val="1200"/>
              </a:spcAft>
              <a:buNone/>
            </a:pPr>
            <a:r>
              <a:rPr lang="en-GB" sz="2400" dirty="0" smtClean="0"/>
              <a:t>O </a:t>
            </a:r>
            <a:r>
              <a:rPr lang="en-GB" sz="2400" dirty="0" err="1" smtClean="0"/>
              <a:t>Mufaddal</a:t>
            </a:r>
            <a:r>
              <a:rPr lang="en-GB" sz="2400" dirty="0" smtClean="0"/>
              <a:t>, I swear by God that all differences between religions and creeds will disappear and the faith will be one as Allah the Mighty Glorified has said: “The religion with God is only Islam.”</a:t>
            </a:r>
          </a:p>
          <a:p>
            <a:pPr algn="r" rtl="1">
              <a:lnSpc>
                <a:spcPct val="130000"/>
              </a:lnSpc>
              <a:spcAft>
                <a:spcPts val="1200"/>
              </a:spcAft>
              <a:buNone/>
            </a:pPr>
            <a:r>
              <a:rPr lang="fa-IR" sz="2400" dirty="0" smtClean="0"/>
              <a:t>قال </a:t>
            </a:r>
            <a:r>
              <a:rPr lang="ar-SA" sz="2400" dirty="0" smtClean="0"/>
              <a:t>مقداد </a:t>
            </a:r>
            <a:r>
              <a:rPr lang="ar-SA" sz="2400" dirty="0"/>
              <a:t>بن اسود </a:t>
            </a:r>
            <a:r>
              <a:rPr lang="ar-SA" sz="2400" dirty="0" smtClean="0"/>
              <a:t>سمعت </a:t>
            </a:r>
            <a:r>
              <a:rPr lang="ar-SA" sz="2400" dirty="0"/>
              <a:t>رسول اللّه(ص) </a:t>
            </a:r>
            <a:r>
              <a:rPr lang="ar-SA" sz="2400" dirty="0" smtClean="0"/>
              <a:t>یقول</a:t>
            </a:r>
            <a:r>
              <a:rPr lang="fa-IR" sz="2400" dirty="0" smtClean="0"/>
              <a:t>:</a:t>
            </a:r>
            <a:r>
              <a:rPr lang="ar-SA" sz="2400" dirty="0" smtClean="0"/>
              <a:t> </a:t>
            </a:r>
            <a:r>
              <a:rPr lang="ar-SA" sz="2400" dirty="0"/>
              <a:t>لایبقى على ظَهرِ الارَضِ بَیت مَدَر </a:t>
            </a:r>
            <a:r>
              <a:rPr lang="ar-SA" sz="2400" dirty="0" smtClean="0"/>
              <a:t>ولا</a:t>
            </a:r>
            <a:r>
              <a:rPr lang="en-GB" sz="2400" dirty="0" smtClean="0"/>
              <a:t> </a:t>
            </a:r>
            <a:r>
              <a:rPr lang="ar-SA" sz="2400" dirty="0" smtClean="0"/>
              <a:t>وبر </a:t>
            </a:r>
            <a:r>
              <a:rPr lang="ar-SA" sz="2400" dirty="0"/>
              <a:t>الاّ ادخله اللّه کلمة الاسلام</a:t>
            </a:r>
            <a:r>
              <a:rPr lang="ar-SA" sz="2400" dirty="0" smtClean="0"/>
              <a:t>؛</a:t>
            </a:r>
            <a:endParaRPr lang="fa-IR" sz="2400" dirty="0" smtClean="0"/>
          </a:p>
          <a:p>
            <a:pPr algn="l">
              <a:lnSpc>
                <a:spcPct val="130000"/>
              </a:lnSpc>
              <a:spcAft>
                <a:spcPts val="1200"/>
              </a:spcAft>
              <a:buNone/>
            </a:pPr>
            <a:r>
              <a:rPr lang="en-GB" sz="2400" dirty="0" smtClean="0"/>
              <a:t>There will remain no house or tent on the face of earth unless Allah will bring into it the </a:t>
            </a:r>
            <a:r>
              <a:rPr lang="en-GB" sz="2400" i="1" dirty="0" err="1" smtClean="0"/>
              <a:t>kalimah</a:t>
            </a:r>
            <a:r>
              <a:rPr lang="en-GB" sz="2400" dirty="0" smtClean="0"/>
              <a:t> of Islam</a:t>
            </a:r>
            <a:endParaRPr lang="en-GB" sz="2400" dirty="0"/>
          </a:p>
        </p:txBody>
      </p:sp>
    </p:spTree>
    <p:extLst>
      <p:ext uri="{BB962C8B-B14F-4D97-AF65-F5344CB8AC3E}">
        <p14:creationId xmlns:p14="http://schemas.microsoft.com/office/powerpoint/2010/main" val="18324794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8200"/>
          </a:xfrm>
        </p:spPr>
        <p:txBody>
          <a:bodyPr>
            <a:normAutofit/>
          </a:bodyPr>
          <a:lstStyle/>
          <a:p>
            <a:r>
              <a:rPr lang="en-GB" dirty="0"/>
              <a:t>His Mission</a:t>
            </a:r>
          </a:p>
        </p:txBody>
      </p:sp>
      <p:sp>
        <p:nvSpPr>
          <p:cNvPr id="3" name="Content Placeholder 2"/>
          <p:cNvSpPr>
            <a:spLocks noGrp="1"/>
          </p:cNvSpPr>
          <p:nvPr>
            <p:ph sz="quarter" idx="1"/>
          </p:nvPr>
        </p:nvSpPr>
        <p:spPr>
          <a:xfrm>
            <a:off x="677334" y="1346200"/>
            <a:ext cx="8758766" cy="5016500"/>
          </a:xfrm>
        </p:spPr>
        <p:txBody>
          <a:bodyPr>
            <a:normAutofit fontScale="92500" lnSpcReduction="20000"/>
          </a:bodyPr>
          <a:lstStyle/>
          <a:p>
            <a:pPr algn="l">
              <a:buNone/>
            </a:pPr>
            <a:r>
              <a:rPr lang="en-GB" sz="2200" b="1" dirty="0">
                <a:solidFill>
                  <a:srgbClr val="FF0000"/>
                </a:solidFill>
              </a:rPr>
              <a:t>8</a:t>
            </a:r>
            <a:r>
              <a:rPr lang="en-GB" sz="2200" b="1" dirty="0" smtClean="0">
                <a:solidFill>
                  <a:srgbClr val="FF0000"/>
                </a:solidFill>
              </a:rPr>
              <a:t>- </a:t>
            </a:r>
            <a:r>
              <a:rPr lang="en-GB" sz="2200" b="1" dirty="0" smtClean="0">
                <a:solidFill>
                  <a:srgbClr val="FF0000"/>
                </a:solidFill>
              </a:rPr>
              <a:t>Real peace</a:t>
            </a:r>
          </a:p>
          <a:p>
            <a:pPr algn="r" rtl="1">
              <a:lnSpc>
                <a:spcPct val="130000"/>
              </a:lnSpc>
              <a:spcAft>
                <a:spcPts val="1200"/>
              </a:spcAft>
              <a:buNone/>
            </a:pPr>
            <a:r>
              <a:rPr lang="ar-SA" dirty="0" smtClean="0"/>
              <a:t>عن علي بن أبي طالب عليه السلام قال : قلت : يارسول الله صلى الله عليه وآله أمنا آل محمد المهدي أم من غيرنا ؟ فقال رسول الله صلى الله عليه وآله : لا بل منا يختم الله به الدين كما فتح بنا ، وبنا ينقذون من الفتن كما انقذوا من الشرك وبنا يؤلف الله بين قلوبهم بعد عداوة الفتنة إخوانا كما ألف بينهم بعد عداوة الشرك إخوانا في دينهم .</a:t>
            </a:r>
            <a:endParaRPr lang="en-GB" dirty="0" smtClean="0"/>
          </a:p>
          <a:p>
            <a:pPr algn="l">
              <a:lnSpc>
                <a:spcPct val="130000"/>
              </a:lnSpc>
              <a:spcAft>
                <a:spcPts val="1200"/>
              </a:spcAft>
              <a:buNone/>
            </a:pPr>
            <a:r>
              <a:rPr lang="en-GB" dirty="0" smtClean="0"/>
              <a:t>Ali </a:t>
            </a:r>
            <a:r>
              <a:rPr lang="en-GB" dirty="0" smtClean="0"/>
              <a:t>b. </a:t>
            </a:r>
            <a:r>
              <a:rPr lang="en-GB" dirty="0" err="1" smtClean="0"/>
              <a:t>Abi</a:t>
            </a:r>
            <a:r>
              <a:rPr lang="en-GB" dirty="0" smtClean="0"/>
              <a:t> </a:t>
            </a:r>
            <a:r>
              <a:rPr lang="en-GB" dirty="0" err="1" smtClean="0"/>
              <a:t>Talib</a:t>
            </a:r>
            <a:r>
              <a:rPr lang="en-GB" dirty="0" smtClean="0"/>
              <a:t> said, I said to the Prophet (s) is </a:t>
            </a:r>
            <a:r>
              <a:rPr lang="en-GB" dirty="0" err="1" smtClean="0"/>
              <a:t>Mahdi</a:t>
            </a:r>
            <a:r>
              <a:rPr lang="en-GB" dirty="0" smtClean="0"/>
              <a:t> from us </a:t>
            </a:r>
            <a:r>
              <a:rPr lang="en-GB" dirty="0" err="1" smtClean="0"/>
              <a:t>Aal</a:t>
            </a:r>
            <a:r>
              <a:rPr lang="en-GB" dirty="0" smtClean="0"/>
              <a:t> Muhammad or from other than us? The messenger of God (s) said, he will be from us; God will seal the religion by him as he opened it by us. </a:t>
            </a:r>
            <a:r>
              <a:rPr lang="en-GB" dirty="0" smtClean="0"/>
              <a:t>People will </a:t>
            </a:r>
            <a:r>
              <a:rPr lang="en-GB" dirty="0" smtClean="0"/>
              <a:t>be saved from </a:t>
            </a:r>
            <a:r>
              <a:rPr lang="en-GB" i="1" dirty="0" err="1" smtClean="0"/>
              <a:t>fitnahs</a:t>
            </a:r>
            <a:r>
              <a:rPr lang="en-GB" dirty="0" smtClean="0"/>
              <a:t> by us as </a:t>
            </a:r>
            <a:r>
              <a:rPr lang="en-GB" dirty="0" smtClean="0"/>
              <a:t>they </a:t>
            </a:r>
            <a:r>
              <a:rPr lang="en-GB" dirty="0" smtClean="0"/>
              <a:t>were saved from </a:t>
            </a:r>
            <a:r>
              <a:rPr lang="en-GB" i="1" dirty="0" smtClean="0"/>
              <a:t>shirk</a:t>
            </a:r>
            <a:r>
              <a:rPr lang="en-GB" dirty="0" smtClean="0"/>
              <a:t> by us. By us Allah will make peace between their hearts after </a:t>
            </a:r>
            <a:r>
              <a:rPr lang="en-GB" dirty="0" err="1" smtClean="0"/>
              <a:t>fitnahs</a:t>
            </a:r>
            <a:r>
              <a:rPr lang="en-GB" dirty="0" smtClean="0"/>
              <a:t> making them like brothers, </a:t>
            </a:r>
            <a:endParaRPr lang="fa-IR" dirty="0"/>
          </a:p>
          <a:p>
            <a:pPr algn="r" rtl="1">
              <a:lnSpc>
                <a:spcPct val="130000"/>
              </a:lnSpc>
              <a:spcAft>
                <a:spcPts val="1200"/>
              </a:spcAft>
              <a:buNone/>
            </a:pPr>
            <a:r>
              <a:rPr lang="ar-SA" dirty="0"/>
              <a:t>امیرالمؤمنین (علیه السلام</a:t>
            </a:r>
            <a:r>
              <a:rPr lang="ar-SA" dirty="0" smtClean="0"/>
              <a:t>):</a:t>
            </a:r>
            <a:r>
              <a:rPr lang="en-GB" dirty="0" smtClean="0"/>
              <a:t> </a:t>
            </a:r>
            <a:r>
              <a:rPr lang="ar-SA" dirty="0" smtClean="0"/>
              <a:t>«</a:t>
            </a:r>
            <a:r>
              <a:rPr lang="ar-SA" dirty="0"/>
              <a:t>ولو قد قام قائمنا لانزلت السماء قطرها، ولا خرجت الارض نباتها، ولذهبت الشحناء من قلوب العباد</a:t>
            </a:r>
            <a:r>
              <a:rPr lang="ar-SA" dirty="0"/>
              <a:t>».</a:t>
            </a:r>
            <a:r>
              <a:rPr lang="ar-SA" sz="1600" dirty="0"/>
              <a:t> (بحارالانوار، ج ۵۲، ص ۳۱۶).</a:t>
            </a:r>
          </a:p>
          <a:p>
            <a:pPr algn="l">
              <a:lnSpc>
                <a:spcPct val="130000"/>
              </a:lnSpc>
              <a:spcAft>
                <a:spcPts val="1200"/>
              </a:spcAft>
              <a:buNone/>
            </a:pPr>
            <a:r>
              <a:rPr lang="en-GB" dirty="0" smtClean="0"/>
              <a:t>When our </a:t>
            </a:r>
            <a:r>
              <a:rPr lang="en-GB" dirty="0" err="1" smtClean="0"/>
              <a:t>Qa’im</a:t>
            </a:r>
            <a:r>
              <a:rPr lang="en-GB" dirty="0" smtClean="0"/>
              <a:t> rises the sky sends down its rain and the earth brings out its crops and the hatred and enmity leaves the heart of people. </a:t>
            </a:r>
            <a:endParaRPr lang="en-GB" dirty="0" smtClean="0"/>
          </a:p>
        </p:txBody>
      </p:sp>
    </p:spTree>
    <p:extLst>
      <p:ext uri="{BB962C8B-B14F-4D97-AF65-F5344CB8AC3E}">
        <p14:creationId xmlns:p14="http://schemas.microsoft.com/office/powerpoint/2010/main" val="39054880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 </a:t>
            </a:r>
            <a:endParaRPr lang="en-GB" sz="2800" dirty="0"/>
          </a:p>
        </p:txBody>
      </p:sp>
      <p:sp>
        <p:nvSpPr>
          <p:cNvPr id="3" name="Content Placeholder 2"/>
          <p:cNvSpPr>
            <a:spLocks noGrp="1"/>
          </p:cNvSpPr>
          <p:nvPr>
            <p:ph idx="1"/>
          </p:nvPr>
        </p:nvSpPr>
        <p:spPr>
          <a:xfrm>
            <a:off x="677333" y="1227221"/>
            <a:ext cx="8753269" cy="5118988"/>
          </a:xfrm>
        </p:spPr>
        <p:txBody>
          <a:bodyPr>
            <a:normAutofit/>
          </a:bodyPr>
          <a:lstStyle/>
          <a:p>
            <a:pPr>
              <a:buNone/>
            </a:pPr>
            <a:r>
              <a:rPr lang="en-GB" sz="2400" b="1" dirty="0">
                <a:solidFill>
                  <a:srgbClr val="FF0000"/>
                </a:solidFill>
              </a:rPr>
              <a:t>9</a:t>
            </a:r>
            <a:r>
              <a:rPr lang="en-GB" sz="2400" b="1" dirty="0" smtClean="0">
                <a:solidFill>
                  <a:srgbClr val="FF0000"/>
                </a:solidFill>
              </a:rPr>
              <a:t>- </a:t>
            </a:r>
            <a:r>
              <a:rPr lang="en-GB" sz="2400" b="1" dirty="0" smtClean="0">
                <a:solidFill>
                  <a:srgbClr val="FF0000"/>
                </a:solidFill>
              </a:rPr>
              <a:t>Universal Altruism</a:t>
            </a:r>
          </a:p>
          <a:p>
            <a:pPr algn="r" rtl="1">
              <a:lnSpc>
                <a:spcPct val="120000"/>
              </a:lnSpc>
              <a:spcAft>
                <a:spcPts val="1200"/>
              </a:spcAft>
              <a:buNone/>
            </a:pPr>
            <a:r>
              <a:rPr lang="ar-SA" sz="2400" dirty="0" smtClean="0"/>
              <a:t>في </a:t>
            </a:r>
            <a:r>
              <a:rPr lang="ar-SA" sz="2400" dirty="0"/>
              <a:t>صحف النبي إدريس عليه السلام:</a:t>
            </a:r>
            <a:br>
              <a:rPr lang="ar-SA" sz="2400" dirty="0"/>
            </a:br>
            <a:r>
              <a:rPr lang="ar-SA" sz="2400" dirty="0" smtClean="0"/>
              <a:t>والقي </a:t>
            </a:r>
            <a:r>
              <a:rPr lang="ar-SA" sz="2400" dirty="0"/>
              <a:t>الرأفة والرحمة بينهم فيتواسون ويقتسمون بالسوية فيستغني الفقير ولا يعلو بعضهم بعضاً ويرحم الكبير الصغير ويوقر الصغير الكبير ويدينون بالحق وبه يعدلون </a:t>
            </a:r>
            <a:r>
              <a:rPr lang="ar-SA" sz="2400" dirty="0" smtClean="0"/>
              <a:t>ويحكمون</a:t>
            </a:r>
            <a:r>
              <a:rPr lang="en-GB" sz="2400" dirty="0" smtClean="0"/>
              <a:t>.</a:t>
            </a:r>
            <a:r>
              <a:rPr lang="ar-SA" sz="2400" dirty="0" smtClean="0"/>
              <a:t> </a:t>
            </a:r>
            <a:r>
              <a:rPr lang="en-GB" sz="1600" dirty="0" smtClean="0"/>
              <a:t>)</a:t>
            </a:r>
            <a:r>
              <a:rPr lang="ar-SA" sz="1600" dirty="0" smtClean="0"/>
              <a:t>البحار </a:t>
            </a:r>
            <a:r>
              <a:rPr lang="ar-SA" sz="1600" dirty="0"/>
              <a:t>52 </a:t>
            </a:r>
            <a:r>
              <a:rPr lang="ar-SA" sz="1600" dirty="0" smtClean="0"/>
              <a:t>ص384</a:t>
            </a:r>
            <a:r>
              <a:rPr lang="en-GB" sz="1600" dirty="0" smtClean="0"/>
              <a:t>(</a:t>
            </a:r>
          </a:p>
          <a:p>
            <a:pPr algn="l">
              <a:lnSpc>
                <a:spcPct val="120000"/>
              </a:lnSpc>
              <a:spcAft>
                <a:spcPts val="1200"/>
              </a:spcAft>
              <a:buNone/>
            </a:pPr>
            <a:r>
              <a:rPr lang="en-GB" sz="2000" dirty="0" smtClean="0">
                <a:solidFill>
                  <a:schemeClr val="tx1"/>
                </a:solidFill>
              </a:rPr>
              <a:t>He casts compassion and mercy between them, so they prefer others over themselves and distribute (the wealth) equally; the poor becomes needless; no on</a:t>
            </a:r>
            <a:r>
              <a:rPr lang="ar-SA" sz="2000" dirty="0" smtClean="0">
                <a:solidFill>
                  <a:schemeClr val="tx1"/>
                </a:solidFill>
              </a:rPr>
              <a:t> </a:t>
            </a:r>
            <a:r>
              <a:rPr lang="en-GB" sz="2000" dirty="0" smtClean="0">
                <a:solidFill>
                  <a:schemeClr val="tx1"/>
                </a:solidFill>
              </a:rPr>
              <a:t> is superior over others; the old has mercy over the young and the young honours the old. They believe in </a:t>
            </a:r>
            <a:r>
              <a:rPr lang="en-GB" sz="2000" i="1" dirty="0" err="1" smtClean="0">
                <a:solidFill>
                  <a:schemeClr val="tx1"/>
                </a:solidFill>
              </a:rPr>
              <a:t>haqq</a:t>
            </a:r>
            <a:r>
              <a:rPr lang="en-GB" sz="2000" dirty="0" smtClean="0">
                <a:solidFill>
                  <a:schemeClr val="tx1"/>
                </a:solidFill>
              </a:rPr>
              <a:t> and act and judge based on that. </a:t>
            </a:r>
            <a:endParaRPr lang="en-GB" sz="2000" dirty="0" smtClean="0">
              <a:solidFill>
                <a:schemeClr val="tx1"/>
              </a:solidFill>
            </a:endParaRPr>
          </a:p>
        </p:txBody>
      </p:sp>
    </p:spTree>
    <p:extLst>
      <p:ext uri="{BB962C8B-B14F-4D97-AF65-F5344CB8AC3E}">
        <p14:creationId xmlns:p14="http://schemas.microsoft.com/office/powerpoint/2010/main" val="744037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i="1" dirty="0" err="1"/>
              <a:t>khalifatullah</a:t>
            </a:r>
            <a:endParaRPr lang="en-GB" sz="2800" dirty="0"/>
          </a:p>
        </p:txBody>
      </p:sp>
      <p:sp>
        <p:nvSpPr>
          <p:cNvPr id="3" name="Content Placeholder 2"/>
          <p:cNvSpPr>
            <a:spLocks noGrp="1"/>
          </p:cNvSpPr>
          <p:nvPr>
            <p:ph idx="1"/>
          </p:nvPr>
        </p:nvSpPr>
        <p:spPr>
          <a:xfrm>
            <a:off x="677333" y="1227220"/>
            <a:ext cx="8829523" cy="5376779"/>
          </a:xfrm>
        </p:spPr>
        <p:txBody>
          <a:bodyPr>
            <a:normAutofit fontScale="70000" lnSpcReduction="20000"/>
          </a:bodyPr>
          <a:lstStyle/>
          <a:p>
            <a:pPr marL="0" indent="0" algn="l">
              <a:lnSpc>
                <a:spcPct val="120000"/>
              </a:lnSpc>
              <a:spcAft>
                <a:spcPts val="1200"/>
              </a:spcAft>
              <a:buNone/>
            </a:pPr>
            <a:r>
              <a:rPr lang="en-GB" sz="2600" dirty="0" smtClean="0"/>
              <a:t>What are the qualities of </a:t>
            </a:r>
            <a:r>
              <a:rPr lang="en-GB" sz="2600" i="1" dirty="0" err="1" smtClean="0"/>
              <a:t>khulafa’ullah</a:t>
            </a:r>
            <a:r>
              <a:rPr lang="en-GB" sz="2600" dirty="0" smtClean="0"/>
              <a:t>?</a:t>
            </a:r>
          </a:p>
          <a:p>
            <a:pPr marL="0" indent="0" algn="l">
              <a:lnSpc>
                <a:spcPct val="120000"/>
              </a:lnSpc>
              <a:spcAft>
                <a:spcPts val="1200"/>
              </a:spcAft>
              <a:buNone/>
            </a:pPr>
            <a:r>
              <a:rPr lang="en-GB" sz="2600" dirty="0" smtClean="0"/>
              <a:t>1- they do not follow desires:</a:t>
            </a:r>
          </a:p>
          <a:p>
            <a:pPr marL="0" indent="0" algn="r" rtl="1">
              <a:lnSpc>
                <a:spcPct val="120000"/>
              </a:lnSpc>
              <a:spcAft>
                <a:spcPts val="1200"/>
              </a:spcAft>
              <a:buNone/>
            </a:pPr>
            <a:r>
              <a:rPr lang="ar-SA" sz="2600" dirty="0"/>
              <a:t>يَادَاوُدُ إِنَّا جَعَلْنَاكَ خَلِيفَةً فىِ الْأَرْضِ فَاحْكُم بَينْ‏َ النَّاسِ بِالحْقّ‏ِ وَ لَا تَتَّبِعِ الْهَوَى‏ فَيُضِلَّكَ عَن سَبِيلِ الل</a:t>
            </a:r>
            <a:r>
              <a:rPr lang="fa-IR" sz="2600" dirty="0"/>
              <a:t>ه</a:t>
            </a:r>
          </a:p>
          <a:p>
            <a:pPr marL="0" indent="0">
              <a:lnSpc>
                <a:spcPct val="120000"/>
              </a:lnSpc>
              <a:spcAft>
                <a:spcPts val="1200"/>
              </a:spcAft>
              <a:buNone/>
            </a:pPr>
            <a:r>
              <a:rPr lang="en-GB" sz="2600" dirty="0"/>
              <a:t>O David! Indeed We have made you a vicegerent on the earth. So judge between people with justice, and do not follow desire, or it will lead you astray from the way of Allah</a:t>
            </a:r>
            <a:r>
              <a:rPr lang="en-GB" sz="2600" dirty="0" smtClean="0"/>
              <a:t>.</a:t>
            </a:r>
          </a:p>
          <a:p>
            <a:pPr marL="0" indent="0">
              <a:lnSpc>
                <a:spcPct val="120000"/>
              </a:lnSpc>
              <a:spcAft>
                <a:spcPts val="1200"/>
              </a:spcAft>
              <a:buNone/>
            </a:pPr>
            <a:r>
              <a:rPr lang="en-GB" sz="2600" dirty="0" smtClean="0"/>
              <a:t>2- they pass all the tests of God:</a:t>
            </a:r>
          </a:p>
          <a:p>
            <a:pPr marL="0" indent="0" algn="r" rtl="1">
              <a:lnSpc>
                <a:spcPct val="120000"/>
              </a:lnSpc>
              <a:spcAft>
                <a:spcPts val="1200"/>
              </a:spcAft>
              <a:buNone/>
            </a:pPr>
            <a:r>
              <a:rPr lang="ar-SA" sz="2600" dirty="0" smtClean="0"/>
              <a:t>وَ </a:t>
            </a:r>
            <a:r>
              <a:rPr lang="ar-SA" sz="2600" dirty="0"/>
              <a:t>إِذِ ابْتَلىَ إِبْرَاهِمَ رَبُّهُ </a:t>
            </a:r>
            <a:r>
              <a:rPr lang="ar-SA" sz="2600" dirty="0" smtClean="0"/>
              <a:t>بِكلَمَاتٍ </a:t>
            </a:r>
            <a:r>
              <a:rPr lang="ar-SA" sz="2600" dirty="0"/>
              <a:t>فَأَتَمَّهُنَّ  قَالَ إِنىّ‏ِ جَاعِلُكَ لِلنَّاسِ إِمَامًا  قَالَ وَ مِن ذُرِّيَّتىِ  قَالَ لَا يَنَالُ عَهْدِى </a:t>
            </a:r>
            <a:r>
              <a:rPr lang="ar-SA" sz="2600" dirty="0" smtClean="0"/>
              <a:t>الظَّالِمِي</a:t>
            </a:r>
            <a:r>
              <a:rPr lang="fa-IR" sz="2600" dirty="0" smtClean="0"/>
              <a:t>ن</a:t>
            </a:r>
          </a:p>
          <a:p>
            <a:pPr marL="0" indent="0">
              <a:lnSpc>
                <a:spcPct val="120000"/>
              </a:lnSpc>
              <a:spcAft>
                <a:spcPts val="1200"/>
              </a:spcAft>
              <a:buNone/>
            </a:pPr>
            <a:r>
              <a:rPr lang="en-GB" sz="2600" dirty="0"/>
              <a:t>And when his Lord tested Abraham with certain words, and he fulfilled them, He said," I am making you the Imam of mankind." Said he," And from among my descendants?" He said," My pledge does not extend to the unjust</a:t>
            </a:r>
            <a:r>
              <a:rPr lang="en-GB" sz="2600" dirty="0" smtClean="0"/>
              <a:t>.</a:t>
            </a:r>
            <a:r>
              <a:rPr lang="fa-IR" sz="2600" dirty="0" smtClean="0"/>
              <a:t> </a:t>
            </a:r>
            <a:r>
              <a:rPr lang="en-GB" sz="2600" dirty="0"/>
              <a:t> </a:t>
            </a:r>
            <a:r>
              <a:rPr lang="en-GB" sz="2600" dirty="0" smtClean="0"/>
              <a:t>(2:124)</a:t>
            </a:r>
            <a:endParaRPr lang="en-GB" sz="2600" dirty="0"/>
          </a:p>
        </p:txBody>
      </p:sp>
    </p:spTree>
    <p:extLst>
      <p:ext uri="{BB962C8B-B14F-4D97-AF65-F5344CB8AC3E}">
        <p14:creationId xmlns:p14="http://schemas.microsoft.com/office/powerpoint/2010/main" val="182461390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 </a:t>
            </a:r>
            <a:endParaRPr lang="en-GB" sz="2800" dirty="0"/>
          </a:p>
        </p:txBody>
      </p:sp>
      <p:sp>
        <p:nvSpPr>
          <p:cNvPr id="3" name="Content Placeholder 2"/>
          <p:cNvSpPr>
            <a:spLocks noGrp="1"/>
          </p:cNvSpPr>
          <p:nvPr>
            <p:ph idx="1"/>
          </p:nvPr>
        </p:nvSpPr>
        <p:spPr>
          <a:xfrm>
            <a:off x="677334" y="1227221"/>
            <a:ext cx="8596668" cy="5506088"/>
          </a:xfrm>
        </p:spPr>
        <p:txBody>
          <a:bodyPr>
            <a:normAutofit fontScale="92500" lnSpcReduction="20000"/>
          </a:bodyPr>
          <a:lstStyle/>
          <a:p>
            <a:pPr>
              <a:lnSpc>
                <a:spcPct val="120000"/>
              </a:lnSpc>
              <a:spcAft>
                <a:spcPts val="1200"/>
              </a:spcAft>
              <a:buNone/>
            </a:pPr>
            <a:r>
              <a:rPr lang="en-GB" sz="2400" b="1" dirty="0" smtClean="0">
                <a:solidFill>
                  <a:srgbClr val="FF0000"/>
                </a:solidFill>
              </a:rPr>
              <a:t>10</a:t>
            </a:r>
            <a:r>
              <a:rPr lang="en-GB" sz="2400" b="1" dirty="0" smtClean="0">
                <a:solidFill>
                  <a:srgbClr val="FF0000"/>
                </a:solidFill>
              </a:rPr>
              <a:t>- </a:t>
            </a:r>
            <a:r>
              <a:rPr lang="en-GB" sz="2400" b="1" dirty="0" smtClean="0">
                <a:solidFill>
                  <a:srgbClr val="FF0000"/>
                </a:solidFill>
              </a:rPr>
              <a:t>Appreciation of the Environment</a:t>
            </a:r>
            <a:endParaRPr lang="en-GB" sz="2400" b="1" dirty="0">
              <a:solidFill>
                <a:srgbClr val="FF0000"/>
              </a:solidFill>
            </a:endParaRPr>
          </a:p>
          <a:p>
            <a:pPr algn="r" rtl="1">
              <a:lnSpc>
                <a:spcPct val="140000"/>
              </a:lnSpc>
              <a:spcAft>
                <a:spcPts val="1200"/>
              </a:spcAft>
              <a:buNone/>
            </a:pPr>
            <a:r>
              <a:rPr lang="ar-SA" sz="2400" dirty="0"/>
              <a:t>يملاء الارض عدلاً كما ملئت جوراً يرضى فى خلافته اهل الارض و اهل السماء والطير فى الجوّ. </a:t>
            </a:r>
            <a:endParaRPr lang="en-GB" sz="2400" dirty="0"/>
          </a:p>
          <a:p>
            <a:pPr>
              <a:lnSpc>
                <a:spcPct val="140000"/>
              </a:lnSpc>
              <a:spcAft>
                <a:spcPts val="1200"/>
              </a:spcAft>
              <a:buNone/>
            </a:pPr>
            <a:r>
              <a:rPr lang="en-GB" sz="2400" dirty="0"/>
              <a:t>He would fill the earth with </a:t>
            </a:r>
            <a:r>
              <a:rPr lang="en-GB" sz="2400" dirty="0" smtClean="0"/>
              <a:t>justice</a:t>
            </a:r>
            <a:r>
              <a:rPr lang="en-GB" sz="2400" dirty="0"/>
              <a:t> </a:t>
            </a:r>
            <a:r>
              <a:rPr lang="en-GB" sz="2400" dirty="0" smtClean="0"/>
              <a:t>after it is filled with oppression. During his reign the inhabitants of the earth and </a:t>
            </a:r>
            <a:r>
              <a:rPr lang="en-GB" sz="2400" dirty="0" smtClean="0"/>
              <a:t>the inhabitants of the </a:t>
            </a:r>
            <a:r>
              <a:rPr lang="en-GB" sz="2400" dirty="0" smtClean="0"/>
              <a:t>heaven and the birds in the air are pleased. </a:t>
            </a:r>
            <a:endParaRPr lang="fa-IR" sz="2400" dirty="0"/>
          </a:p>
          <a:p>
            <a:pPr algn="r" rtl="1">
              <a:lnSpc>
                <a:spcPct val="140000"/>
              </a:lnSpc>
              <a:spcAft>
                <a:spcPts val="1200"/>
              </a:spcAft>
              <a:buNone/>
            </a:pPr>
            <a:r>
              <a:rPr lang="ar-SA" sz="2400" dirty="0"/>
              <a:t>امام باقر </a:t>
            </a:r>
            <a:r>
              <a:rPr lang="ar-SA" sz="2400" dirty="0" smtClean="0"/>
              <a:t>علیه­السلام</a:t>
            </a:r>
            <a:r>
              <a:rPr lang="en-GB" sz="2400" dirty="0" smtClean="0"/>
              <a:t>:</a:t>
            </a:r>
            <a:r>
              <a:rPr lang="fa-IR" sz="2400" dirty="0" smtClean="0"/>
              <a:t> </a:t>
            </a:r>
            <a:r>
              <a:rPr lang="ar-SA" sz="2400" dirty="0" smtClean="0"/>
              <a:t>فَلاَ </a:t>
            </a:r>
            <a:r>
              <a:rPr lang="ar-SA" sz="2400" dirty="0"/>
              <a:t>یَبقَی فِی الأرضِ خَرابٌ إلاَّ </a:t>
            </a:r>
            <a:r>
              <a:rPr lang="ar-SA" sz="2400" dirty="0" smtClean="0"/>
              <a:t>ع</a:t>
            </a:r>
            <a:r>
              <a:rPr lang="fa-IR" sz="2400" dirty="0" smtClean="0"/>
              <a:t>ُ</a:t>
            </a:r>
            <a:r>
              <a:rPr lang="ar-SA" sz="2400" dirty="0" smtClean="0"/>
              <a:t>مَّرَ</a:t>
            </a:r>
            <a:r>
              <a:rPr lang="ar-SA" sz="2400" dirty="0" smtClean="0"/>
              <a:t>؛</a:t>
            </a:r>
            <a:r>
              <a:rPr lang="fa-IR" sz="2400" dirty="0" smtClean="0"/>
              <a:t> </a:t>
            </a:r>
            <a:r>
              <a:rPr lang="fa-IR" sz="1600" dirty="0" smtClean="0"/>
              <a:t>(</a:t>
            </a:r>
            <a:r>
              <a:rPr lang="ar-SA" sz="1600" dirty="0"/>
              <a:t> ابن صبّاغ مالکی، الصول المهمّه، ص 302</a:t>
            </a:r>
            <a:r>
              <a:rPr lang="ar-SA" sz="1600" dirty="0" smtClean="0"/>
              <a:t>.</a:t>
            </a:r>
            <a:r>
              <a:rPr lang="fa-IR" sz="1600" dirty="0" smtClean="0"/>
              <a:t>)</a:t>
            </a:r>
            <a:endParaRPr lang="ar-SA" sz="1600" dirty="0" smtClean="0"/>
          </a:p>
          <a:p>
            <a:pPr algn="l">
              <a:lnSpc>
                <a:spcPct val="140000"/>
              </a:lnSpc>
              <a:spcAft>
                <a:spcPts val="1200"/>
              </a:spcAft>
              <a:buNone/>
            </a:pPr>
            <a:r>
              <a:rPr lang="en-GB" sz="2400" dirty="0" smtClean="0"/>
              <a:t>There will remain no desolate place on the earth unless it is built. </a:t>
            </a:r>
            <a:endParaRPr lang="en-GB" sz="2400" dirty="0"/>
          </a:p>
          <a:p>
            <a:pPr algn="r" rtl="1">
              <a:lnSpc>
                <a:spcPct val="120000"/>
              </a:lnSpc>
              <a:spcAft>
                <a:spcPts val="1200"/>
              </a:spcAft>
              <a:buNone/>
            </a:pPr>
            <a:endParaRPr lang="fa-IR" sz="2400" dirty="0"/>
          </a:p>
          <a:p>
            <a:pPr algn="l">
              <a:lnSpc>
                <a:spcPct val="120000"/>
              </a:lnSpc>
              <a:spcAft>
                <a:spcPts val="1200"/>
              </a:spcAft>
              <a:buNone/>
            </a:pPr>
            <a:endParaRPr lang="fa-IR" sz="2400" dirty="0" smtClean="0"/>
          </a:p>
          <a:p>
            <a:pPr algn="r" rtl="1">
              <a:lnSpc>
                <a:spcPct val="120000"/>
              </a:lnSpc>
              <a:spcAft>
                <a:spcPts val="1200"/>
              </a:spcAft>
              <a:buNone/>
            </a:pPr>
            <a:endParaRPr lang="fa-IR" sz="2400" dirty="0"/>
          </a:p>
          <a:p>
            <a:pPr algn="r" rtl="1">
              <a:lnSpc>
                <a:spcPct val="120000"/>
              </a:lnSpc>
              <a:spcAft>
                <a:spcPts val="1200"/>
              </a:spcAft>
              <a:buNone/>
            </a:pPr>
            <a:endParaRPr lang="en-GB" sz="2400" dirty="0"/>
          </a:p>
          <a:p>
            <a:pPr algn="l">
              <a:lnSpc>
                <a:spcPct val="130000"/>
              </a:lnSpc>
              <a:spcAft>
                <a:spcPts val="1200"/>
              </a:spcAft>
              <a:buNone/>
            </a:pPr>
            <a:endParaRPr lang="en-GB" sz="2400" dirty="0"/>
          </a:p>
        </p:txBody>
      </p:sp>
    </p:spTree>
    <p:extLst>
      <p:ext uri="{BB962C8B-B14F-4D97-AF65-F5344CB8AC3E}">
        <p14:creationId xmlns:p14="http://schemas.microsoft.com/office/powerpoint/2010/main" val="183247940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 </a:t>
            </a:r>
            <a:endParaRPr lang="en-GB" sz="2800" dirty="0"/>
          </a:p>
        </p:txBody>
      </p:sp>
      <p:sp>
        <p:nvSpPr>
          <p:cNvPr id="3" name="Content Placeholder 2"/>
          <p:cNvSpPr>
            <a:spLocks noGrp="1"/>
          </p:cNvSpPr>
          <p:nvPr>
            <p:ph idx="1"/>
          </p:nvPr>
        </p:nvSpPr>
        <p:spPr>
          <a:xfrm>
            <a:off x="677334" y="1227221"/>
            <a:ext cx="8596668" cy="5506088"/>
          </a:xfrm>
        </p:spPr>
        <p:txBody>
          <a:bodyPr>
            <a:normAutofit/>
          </a:bodyPr>
          <a:lstStyle/>
          <a:p>
            <a:pPr>
              <a:lnSpc>
                <a:spcPct val="120000"/>
              </a:lnSpc>
              <a:spcAft>
                <a:spcPts val="1200"/>
              </a:spcAft>
              <a:buNone/>
            </a:pPr>
            <a:r>
              <a:rPr lang="en-GB" sz="2800" dirty="0" smtClean="0">
                <a:solidFill>
                  <a:srgbClr val="FF0000"/>
                </a:solidFill>
              </a:rPr>
              <a:t>11- </a:t>
            </a:r>
            <a:r>
              <a:rPr lang="en-GB" sz="2800" dirty="0">
                <a:solidFill>
                  <a:srgbClr val="FF0000"/>
                </a:solidFill>
              </a:rPr>
              <a:t>Enhancement of Life</a:t>
            </a:r>
          </a:p>
          <a:p>
            <a:pPr marL="0" indent="0" algn="r" rtl="1" fontAlgn="base">
              <a:lnSpc>
                <a:spcPct val="120000"/>
              </a:lnSpc>
              <a:spcAft>
                <a:spcPts val="1200"/>
              </a:spcAft>
              <a:buNone/>
            </a:pPr>
            <a:r>
              <a:rPr lang="ar-SA" sz="2400" dirty="0"/>
              <a:t>لاَ یَبقَی عَلی وَجهِ الأرضِ أعمَی وَ لاَ مُقعِدٌ وَ لاَ مُبتَلَی؛</a:t>
            </a:r>
            <a:r>
              <a:rPr lang="en-GB" sz="2400" dirty="0"/>
              <a:t> </a:t>
            </a:r>
            <a:r>
              <a:rPr lang="fa-IR" sz="1600" dirty="0"/>
              <a:t>(</a:t>
            </a:r>
            <a:r>
              <a:rPr lang="ar-SA" sz="1600" dirty="0"/>
              <a:t>مجلسی، بحارالانوار، ج53، ص 62.</a:t>
            </a:r>
            <a:r>
              <a:rPr lang="fa-IR" sz="1600" dirty="0"/>
              <a:t>)</a:t>
            </a:r>
          </a:p>
          <a:p>
            <a:pPr algn="l">
              <a:lnSpc>
                <a:spcPct val="130000"/>
              </a:lnSpc>
              <a:spcAft>
                <a:spcPts val="1200"/>
              </a:spcAft>
              <a:buNone/>
            </a:pPr>
            <a:r>
              <a:rPr lang="en-GB" sz="2400" dirty="0" smtClean="0"/>
              <a:t>No blind, crippled or disease afflicted will be found on earth. </a:t>
            </a:r>
          </a:p>
          <a:p>
            <a:pPr algn="r" rtl="1">
              <a:lnSpc>
                <a:spcPct val="130000"/>
              </a:lnSpc>
              <a:spcAft>
                <a:spcPts val="1200"/>
              </a:spcAft>
              <a:buNone/>
            </a:pPr>
            <a:r>
              <a:rPr lang="ar-SA" sz="2800" dirty="0"/>
              <a:t> </a:t>
            </a:r>
            <a:endParaRPr lang="en-GB" sz="2800" dirty="0">
              <a:solidFill>
                <a:srgbClr val="FF0000"/>
              </a:solidFill>
            </a:endParaRPr>
          </a:p>
        </p:txBody>
      </p:sp>
    </p:spTree>
    <p:extLst>
      <p:ext uri="{BB962C8B-B14F-4D97-AF65-F5344CB8AC3E}">
        <p14:creationId xmlns:p14="http://schemas.microsoft.com/office/powerpoint/2010/main" val="18324794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i="1" dirty="0" err="1"/>
              <a:t>khalifatullah</a:t>
            </a:r>
            <a:endParaRPr lang="en-GB" sz="2800" dirty="0"/>
          </a:p>
        </p:txBody>
      </p:sp>
      <p:sp>
        <p:nvSpPr>
          <p:cNvPr id="3" name="Content Placeholder 2"/>
          <p:cNvSpPr>
            <a:spLocks noGrp="1"/>
          </p:cNvSpPr>
          <p:nvPr>
            <p:ph idx="1"/>
          </p:nvPr>
        </p:nvSpPr>
        <p:spPr>
          <a:xfrm>
            <a:off x="677333" y="1227220"/>
            <a:ext cx="8829523" cy="5376779"/>
          </a:xfrm>
        </p:spPr>
        <p:txBody>
          <a:bodyPr>
            <a:normAutofit fontScale="62500" lnSpcReduction="20000"/>
          </a:bodyPr>
          <a:lstStyle/>
          <a:p>
            <a:pPr marL="0" indent="0" algn="l">
              <a:lnSpc>
                <a:spcPct val="120000"/>
              </a:lnSpc>
              <a:spcAft>
                <a:spcPts val="1200"/>
              </a:spcAft>
              <a:buNone/>
            </a:pPr>
            <a:r>
              <a:rPr lang="en-GB" sz="2600" dirty="0" smtClean="0"/>
              <a:t>3- they have absolute patience:</a:t>
            </a:r>
          </a:p>
          <a:p>
            <a:pPr marL="0" indent="0" algn="r" rtl="1">
              <a:lnSpc>
                <a:spcPct val="140000"/>
              </a:lnSpc>
              <a:spcAft>
                <a:spcPts val="1200"/>
              </a:spcAft>
              <a:buNone/>
            </a:pPr>
            <a:r>
              <a:rPr lang="ar-SA" sz="2600" dirty="0"/>
              <a:t>وَ جَعَلْنَا </a:t>
            </a:r>
            <a:r>
              <a:rPr lang="ar-SA" sz="2600" dirty="0" smtClean="0"/>
              <a:t>مِنهْمْ </a:t>
            </a:r>
            <a:r>
              <a:rPr lang="ar-SA" sz="2600" dirty="0"/>
              <a:t>أَئمَّةً </a:t>
            </a:r>
            <a:r>
              <a:rPr lang="ar-SA" sz="2600" dirty="0" smtClean="0"/>
              <a:t>يهَدُونَ </a:t>
            </a:r>
            <a:r>
              <a:rPr lang="ar-SA" sz="2600" dirty="0"/>
              <a:t>بِأَمْرِنَا لَمَّا </a:t>
            </a:r>
            <a:r>
              <a:rPr lang="ar-SA" sz="2600" dirty="0" smtClean="0"/>
              <a:t>صَبرَواْ  </a:t>
            </a:r>
            <a:r>
              <a:rPr lang="ar-SA" sz="2600" dirty="0"/>
              <a:t>وَ كَانُواْ </a:t>
            </a:r>
            <a:r>
              <a:rPr lang="ar-SA" sz="2600" dirty="0" smtClean="0"/>
              <a:t>بِايَاتِنَا يُوقِنُو</a:t>
            </a:r>
            <a:r>
              <a:rPr lang="fa-IR" sz="2600" dirty="0" smtClean="0"/>
              <a:t>ن</a:t>
            </a:r>
          </a:p>
          <a:p>
            <a:pPr marL="0" indent="0">
              <a:lnSpc>
                <a:spcPct val="140000"/>
              </a:lnSpc>
              <a:spcAft>
                <a:spcPts val="1200"/>
              </a:spcAft>
              <a:buNone/>
            </a:pPr>
            <a:r>
              <a:rPr lang="en-GB" sz="2600" dirty="0"/>
              <a:t>And amongst them We appointed imams to </a:t>
            </a:r>
            <a:r>
              <a:rPr lang="en-GB" sz="2600" dirty="0" smtClean="0"/>
              <a:t>guide by </a:t>
            </a:r>
            <a:r>
              <a:rPr lang="en-GB" sz="2600" dirty="0"/>
              <a:t>Our command, when they had been patient and had conviction in Our </a:t>
            </a:r>
            <a:r>
              <a:rPr lang="en-GB" sz="2600" dirty="0" smtClean="0"/>
              <a:t>signs. (32:24)</a:t>
            </a:r>
          </a:p>
          <a:p>
            <a:pPr marL="0" indent="0" algn="l">
              <a:lnSpc>
                <a:spcPct val="140000"/>
              </a:lnSpc>
              <a:spcAft>
                <a:spcPts val="1200"/>
              </a:spcAft>
              <a:buNone/>
            </a:pPr>
            <a:r>
              <a:rPr lang="en-GB" sz="2600" dirty="0" smtClean="0"/>
              <a:t>Notice the expression </a:t>
            </a:r>
            <a:r>
              <a:rPr lang="en-GB" sz="2600" i="1" dirty="0" smtClean="0"/>
              <a:t>“by our command</a:t>
            </a:r>
            <a:r>
              <a:rPr lang="en-GB" sz="2600" dirty="0" smtClean="0"/>
              <a:t>.”</a:t>
            </a:r>
          </a:p>
          <a:p>
            <a:pPr marL="0" indent="0" algn="l">
              <a:lnSpc>
                <a:spcPct val="140000"/>
              </a:lnSpc>
              <a:spcAft>
                <a:spcPts val="1200"/>
              </a:spcAft>
              <a:buNone/>
            </a:pPr>
            <a:r>
              <a:rPr lang="en-GB" sz="2600" dirty="0" smtClean="0"/>
              <a:t>4- they were inspired </a:t>
            </a:r>
            <a:r>
              <a:rPr lang="en-GB" sz="2600" dirty="0" smtClean="0"/>
              <a:t>with all</a:t>
            </a:r>
            <a:r>
              <a:rPr lang="en-GB" sz="2600" dirty="0" smtClean="0"/>
              <a:t> </a:t>
            </a:r>
            <a:r>
              <a:rPr lang="en-GB" sz="2600" dirty="0" smtClean="0"/>
              <a:t>good.</a:t>
            </a:r>
          </a:p>
          <a:p>
            <a:pPr marL="0" indent="0" algn="r" rtl="1">
              <a:lnSpc>
                <a:spcPct val="140000"/>
              </a:lnSpc>
              <a:spcAft>
                <a:spcPts val="1200"/>
              </a:spcAft>
              <a:buNone/>
            </a:pPr>
            <a:r>
              <a:rPr lang="ar-SA" sz="2600" dirty="0"/>
              <a:t>وَ وَهَبْنَا لَهُ إِسْحَاقَ وَ يَعْقُوبَ نَافِلَةً  وَ </a:t>
            </a:r>
            <a:r>
              <a:rPr lang="ar-SA" sz="2600" dirty="0" smtClean="0"/>
              <a:t>كلاُّ </a:t>
            </a:r>
            <a:r>
              <a:rPr lang="ar-SA" sz="2600" dirty="0"/>
              <a:t>جَعَلْنَا </a:t>
            </a:r>
            <a:r>
              <a:rPr lang="ar-SA" sz="2600" dirty="0" smtClean="0"/>
              <a:t>صَلِحِينَ</a:t>
            </a:r>
            <a:r>
              <a:rPr lang="en-GB" sz="2600" dirty="0" smtClean="0"/>
              <a:t>.</a:t>
            </a:r>
            <a:r>
              <a:rPr lang="fa-IR" sz="2600" dirty="0" smtClean="0"/>
              <a:t> </a:t>
            </a:r>
            <a:r>
              <a:rPr lang="ar-SA" sz="2600" dirty="0" smtClean="0"/>
              <a:t>وَ </a:t>
            </a:r>
            <a:r>
              <a:rPr lang="ar-SA" sz="2600" dirty="0"/>
              <a:t>جَعَلْنَاهُمْ أَئمَّةً يَهْدُونَ بِأَمْرِنَا وَ أَوْحَيْنَا إِلَيْهِمْ فِعْلَ </a:t>
            </a:r>
            <a:r>
              <a:rPr lang="ar-SA" sz="2600" dirty="0" smtClean="0"/>
              <a:t>الْخَيرْاتِ </a:t>
            </a:r>
            <a:r>
              <a:rPr lang="ar-SA" sz="2600" dirty="0"/>
              <a:t>وَ إِقَامَ الصَّلَوةِ وَ إِيتَاءَ الزَّكَوةِ  وَ كاَنُواْ لَنَا </a:t>
            </a:r>
            <a:r>
              <a:rPr lang="ar-SA" sz="2600" dirty="0" smtClean="0"/>
              <a:t>عَبِدِي</a:t>
            </a:r>
            <a:r>
              <a:rPr lang="fa-IR" sz="2600" dirty="0" smtClean="0"/>
              <a:t>ن.</a:t>
            </a:r>
          </a:p>
          <a:p>
            <a:pPr marL="0" indent="0">
              <a:lnSpc>
                <a:spcPct val="140000"/>
              </a:lnSpc>
              <a:spcAft>
                <a:spcPts val="1200"/>
              </a:spcAft>
              <a:buNone/>
            </a:pPr>
            <a:r>
              <a:rPr lang="en-GB" sz="2600" dirty="0"/>
              <a:t>And We gave him Isaac, and Jacob as well for a grandson, and each of them We made </a:t>
            </a:r>
            <a:r>
              <a:rPr lang="en-GB" sz="2600" dirty="0" smtClean="0"/>
              <a:t>righteous.</a:t>
            </a:r>
            <a:r>
              <a:rPr lang="fa-IR" sz="2600" dirty="0" smtClean="0"/>
              <a:t> </a:t>
            </a:r>
            <a:r>
              <a:rPr lang="en-GB" sz="2600" dirty="0" smtClean="0"/>
              <a:t>We </a:t>
            </a:r>
            <a:r>
              <a:rPr lang="en-GB" sz="2600" dirty="0"/>
              <a:t>made them imams, guiding by Our command, and We revealed to them the performance of good deeds, the maintenance of prayers, and the giving of zakat, and they used to worship </a:t>
            </a:r>
            <a:r>
              <a:rPr lang="en-GB" sz="2600" dirty="0" smtClean="0"/>
              <a:t>Us. (21:72-73)</a:t>
            </a:r>
          </a:p>
        </p:txBody>
      </p:sp>
    </p:spTree>
    <p:extLst>
      <p:ext uri="{BB962C8B-B14F-4D97-AF65-F5344CB8AC3E}">
        <p14:creationId xmlns:p14="http://schemas.microsoft.com/office/powerpoint/2010/main" val="40294328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i="1" dirty="0" smtClean="0"/>
              <a:t>A Question</a:t>
            </a:r>
            <a:endParaRPr lang="en-GB" sz="2800" dirty="0"/>
          </a:p>
        </p:txBody>
      </p:sp>
      <p:sp>
        <p:nvSpPr>
          <p:cNvPr id="3" name="Content Placeholder 2"/>
          <p:cNvSpPr>
            <a:spLocks noGrp="1"/>
          </p:cNvSpPr>
          <p:nvPr>
            <p:ph idx="1"/>
          </p:nvPr>
        </p:nvSpPr>
        <p:spPr>
          <a:xfrm>
            <a:off x="677333" y="1227220"/>
            <a:ext cx="8829523" cy="5376779"/>
          </a:xfrm>
        </p:spPr>
        <p:txBody>
          <a:bodyPr>
            <a:normAutofit fontScale="62500" lnSpcReduction="20000"/>
          </a:bodyPr>
          <a:lstStyle/>
          <a:p>
            <a:pPr marL="0" indent="0" algn="l">
              <a:lnSpc>
                <a:spcPct val="140000"/>
              </a:lnSpc>
              <a:spcAft>
                <a:spcPts val="1200"/>
              </a:spcAft>
              <a:buNone/>
            </a:pPr>
            <a:r>
              <a:rPr lang="en-GB" sz="2900" dirty="0" smtClean="0">
                <a:solidFill>
                  <a:srgbClr val="FF0000"/>
                </a:solidFill>
              </a:rPr>
              <a:t>Question:</a:t>
            </a:r>
          </a:p>
          <a:p>
            <a:pPr marL="0" indent="0" algn="l">
              <a:lnSpc>
                <a:spcPct val="140000"/>
              </a:lnSpc>
              <a:spcAft>
                <a:spcPts val="1200"/>
              </a:spcAft>
              <a:buNone/>
            </a:pPr>
            <a:r>
              <a:rPr lang="en-GB" sz="2900" dirty="0" smtClean="0"/>
              <a:t>How do you tie in the concept of </a:t>
            </a:r>
            <a:r>
              <a:rPr lang="en-GB" sz="2900" dirty="0" err="1" smtClean="0"/>
              <a:t>Hujjah</a:t>
            </a:r>
            <a:r>
              <a:rPr lang="en-GB" sz="2900" dirty="0" smtClean="0"/>
              <a:t> and </a:t>
            </a:r>
            <a:r>
              <a:rPr lang="en-GB" sz="2900" dirty="0" err="1" smtClean="0"/>
              <a:t>khalifah</a:t>
            </a:r>
            <a:r>
              <a:rPr lang="en-GB" sz="2900" dirty="0" smtClean="0"/>
              <a:t> with the following passage from </a:t>
            </a:r>
            <a:r>
              <a:rPr lang="en-GB" sz="2900" dirty="0" err="1" smtClean="0"/>
              <a:t>ziyarat</a:t>
            </a:r>
            <a:r>
              <a:rPr lang="en-GB" sz="2900" dirty="0" smtClean="0"/>
              <a:t> al-</a:t>
            </a:r>
            <a:r>
              <a:rPr lang="en-GB" sz="2900" dirty="0" err="1" smtClean="0"/>
              <a:t>Jami’ah</a:t>
            </a:r>
            <a:r>
              <a:rPr lang="en-GB" sz="2900" dirty="0" smtClean="0"/>
              <a:t>?</a:t>
            </a:r>
          </a:p>
          <a:p>
            <a:pPr marL="0" indent="0" algn="r" rtl="1">
              <a:lnSpc>
                <a:spcPct val="140000"/>
              </a:lnSpc>
              <a:spcAft>
                <a:spcPts val="1200"/>
              </a:spcAft>
              <a:buNone/>
            </a:pPr>
            <a:r>
              <a:rPr lang="ar-SA" sz="2800" dirty="0"/>
              <a:t>وَأَنْتُمْ نُورُ </a:t>
            </a:r>
            <a:r>
              <a:rPr lang="ar-SA" sz="2800" dirty="0" smtClean="0"/>
              <a:t>الْأَخْيَارِ</a:t>
            </a:r>
            <a:r>
              <a:rPr lang="en-GB" sz="2800" dirty="0" smtClean="0"/>
              <a:t> </a:t>
            </a:r>
            <a:r>
              <a:rPr lang="fa-IR" sz="2800" dirty="0" smtClean="0"/>
              <a:t>و </a:t>
            </a:r>
            <a:r>
              <a:rPr lang="ar-SA" sz="2800" dirty="0" smtClean="0"/>
              <a:t>هُدَاةُ الْأَبْرَار</a:t>
            </a:r>
            <a:r>
              <a:rPr lang="en-GB" sz="2800" dirty="0" smtClean="0"/>
              <a:t> </a:t>
            </a:r>
            <a:r>
              <a:rPr lang="ar-SA" sz="2800" dirty="0" smtClean="0"/>
              <a:t>وَ</a:t>
            </a:r>
            <a:r>
              <a:rPr lang="en-GB" sz="2800" dirty="0" smtClean="0"/>
              <a:t> </a:t>
            </a:r>
            <a:r>
              <a:rPr lang="ar-SA" sz="2800" dirty="0" smtClean="0"/>
              <a:t>حُجَجُ الْجَبَّارِ</a:t>
            </a:r>
            <a:endParaRPr lang="ar-SA" sz="2800" dirty="0"/>
          </a:p>
          <a:p>
            <a:pPr marL="0" indent="0">
              <a:lnSpc>
                <a:spcPct val="140000"/>
              </a:lnSpc>
              <a:spcAft>
                <a:spcPts val="1200"/>
              </a:spcAft>
              <a:buNone/>
            </a:pPr>
            <a:r>
              <a:rPr lang="en-GB" sz="2800" dirty="0"/>
              <a:t>You are the light of the </a:t>
            </a:r>
            <a:r>
              <a:rPr lang="en-GB" sz="2800" dirty="0" smtClean="0"/>
              <a:t>virtuous</a:t>
            </a:r>
            <a:r>
              <a:rPr lang="fa-IR" sz="2800" dirty="0" smtClean="0"/>
              <a:t> </a:t>
            </a:r>
            <a:r>
              <a:rPr lang="en-GB" sz="2800" dirty="0" smtClean="0"/>
              <a:t>and the </a:t>
            </a:r>
            <a:r>
              <a:rPr lang="en-GB" sz="2800" dirty="0"/>
              <a:t>guides of the </a:t>
            </a:r>
            <a:r>
              <a:rPr lang="en-GB" sz="2800" dirty="0" smtClean="0"/>
              <a:t>pious and the proofs of </a:t>
            </a:r>
            <a:r>
              <a:rPr lang="en-GB" sz="2800" dirty="0"/>
              <a:t>the Omnipotent (Lord</a:t>
            </a:r>
            <a:r>
              <a:rPr lang="en-GB" sz="2800" dirty="0" smtClean="0"/>
              <a:t>)</a:t>
            </a:r>
            <a:endParaRPr lang="en-GB" sz="2800" dirty="0"/>
          </a:p>
          <a:p>
            <a:pPr marL="0" indent="0" algn="r">
              <a:lnSpc>
                <a:spcPct val="140000"/>
              </a:lnSpc>
              <a:spcAft>
                <a:spcPts val="1200"/>
              </a:spcAft>
              <a:buNone/>
            </a:pPr>
            <a:r>
              <a:rPr lang="ar-SA" sz="2800" dirty="0" smtClean="0"/>
              <a:t>وَ</a:t>
            </a:r>
            <a:r>
              <a:rPr lang="fa-IR" sz="2800" dirty="0" smtClean="0"/>
              <a:t> </a:t>
            </a:r>
            <a:r>
              <a:rPr lang="ar-SA" sz="2800" dirty="0" smtClean="0"/>
              <a:t>بِكُمْ </a:t>
            </a:r>
            <a:r>
              <a:rPr lang="ar-SA" sz="2800" dirty="0"/>
              <a:t>يَخْتِمُ </a:t>
            </a:r>
            <a:r>
              <a:rPr lang="ar-SA" sz="2800" dirty="0" smtClean="0"/>
              <a:t>اللَّهُ</a:t>
            </a:r>
            <a:r>
              <a:rPr lang="en-GB" sz="2800" dirty="0" smtClean="0"/>
              <a:t> </a:t>
            </a:r>
            <a:r>
              <a:rPr lang="fa-IR" sz="2800" dirty="0" smtClean="0"/>
              <a:t>ب</a:t>
            </a:r>
            <a:r>
              <a:rPr lang="ar-SA" sz="2800" dirty="0" smtClean="0"/>
              <a:t>كُمْ </a:t>
            </a:r>
            <a:r>
              <a:rPr lang="ar-SA" sz="2800" dirty="0"/>
              <a:t>فَتَحَ اللَّهُ</a:t>
            </a:r>
            <a:r>
              <a:rPr lang="en-GB" sz="2800" dirty="0"/>
              <a:t> </a:t>
            </a:r>
            <a:endParaRPr lang="ar-SA" sz="2800" dirty="0" smtClean="0"/>
          </a:p>
          <a:p>
            <a:pPr marL="0" indent="0">
              <a:lnSpc>
                <a:spcPct val="140000"/>
              </a:lnSpc>
              <a:spcAft>
                <a:spcPts val="1200"/>
              </a:spcAft>
              <a:buNone/>
            </a:pPr>
            <a:r>
              <a:rPr lang="en-GB" sz="2800" dirty="0" smtClean="0"/>
              <a:t>With you Allah started and with you he shall end</a:t>
            </a:r>
          </a:p>
          <a:p>
            <a:pPr marL="0" indent="0" algn="r" rtl="1">
              <a:lnSpc>
                <a:spcPct val="140000"/>
              </a:lnSpc>
              <a:spcAft>
                <a:spcPts val="1200"/>
              </a:spcAft>
              <a:buNone/>
            </a:pPr>
            <a:r>
              <a:rPr lang="ar-SA" sz="2800" dirty="0" smtClean="0"/>
              <a:t>وَبِكُمْ يُنَزِّلُ الْغَيْثَ</a:t>
            </a:r>
          </a:p>
          <a:p>
            <a:pPr marL="0" indent="0">
              <a:lnSpc>
                <a:spcPct val="140000"/>
              </a:lnSpc>
              <a:spcAft>
                <a:spcPts val="1200"/>
              </a:spcAft>
              <a:buNone/>
            </a:pPr>
            <a:r>
              <a:rPr lang="en-GB" sz="2800" dirty="0" smtClean="0"/>
              <a:t>on account of you He sends down the rain</a:t>
            </a:r>
          </a:p>
        </p:txBody>
      </p:sp>
    </p:spTree>
    <p:extLst>
      <p:ext uri="{BB962C8B-B14F-4D97-AF65-F5344CB8AC3E}">
        <p14:creationId xmlns:p14="http://schemas.microsoft.com/office/powerpoint/2010/main" val="40294328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i="1" dirty="0"/>
              <a:t>A Question</a:t>
            </a:r>
            <a:endParaRPr lang="en-GB" sz="2800" dirty="0"/>
          </a:p>
        </p:txBody>
      </p:sp>
      <p:sp>
        <p:nvSpPr>
          <p:cNvPr id="3" name="Content Placeholder 2"/>
          <p:cNvSpPr>
            <a:spLocks noGrp="1"/>
          </p:cNvSpPr>
          <p:nvPr>
            <p:ph idx="1"/>
          </p:nvPr>
        </p:nvSpPr>
        <p:spPr>
          <a:xfrm>
            <a:off x="677333" y="1227220"/>
            <a:ext cx="8829523" cy="5376779"/>
          </a:xfrm>
        </p:spPr>
        <p:txBody>
          <a:bodyPr>
            <a:normAutofit/>
          </a:bodyPr>
          <a:lstStyle/>
          <a:p>
            <a:pPr marL="0" indent="0" algn="r" rtl="1">
              <a:lnSpc>
                <a:spcPct val="140000"/>
              </a:lnSpc>
              <a:spcAft>
                <a:spcPts val="1200"/>
              </a:spcAft>
              <a:buNone/>
            </a:pPr>
            <a:r>
              <a:rPr lang="ar-SA" sz="2800" dirty="0"/>
              <a:t>وَبِكُمْ يُمْسِكُ السَّمَاءَ أَنْ تَقَعَ عَلَى الْأَرْضِ إِلاَّ بِإِذْنِهِ</a:t>
            </a:r>
          </a:p>
          <a:p>
            <a:pPr marL="0" indent="0">
              <a:lnSpc>
                <a:spcPct val="140000"/>
              </a:lnSpc>
              <a:spcAft>
                <a:spcPts val="1200"/>
              </a:spcAft>
              <a:buNone/>
            </a:pPr>
            <a:r>
              <a:rPr lang="en-GB" sz="2800" dirty="0"/>
              <a:t>And because of you He prevents sky from falling down over the earth unless save with His permission.</a:t>
            </a:r>
          </a:p>
          <a:p>
            <a:pPr marL="0" indent="0" algn="r">
              <a:lnSpc>
                <a:spcPct val="140000"/>
              </a:lnSpc>
              <a:spcAft>
                <a:spcPts val="1200"/>
              </a:spcAft>
              <a:buNone/>
            </a:pPr>
            <a:r>
              <a:rPr lang="ar-SA" sz="2800" dirty="0"/>
              <a:t>وَبِكُمْ يُنَفِّسُ الْهَمَّ وَيَكْشِفُ الضُّرَّ</a:t>
            </a:r>
          </a:p>
          <a:p>
            <a:pPr marL="0" indent="0">
              <a:lnSpc>
                <a:spcPct val="140000"/>
              </a:lnSpc>
              <a:spcAft>
                <a:spcPts val="1200"/>
              </a:spcAft>
              <a:buNone/>
            </a:pPr>
            <a:r>
              <a:rPr lang="en-GB" sz="2800" dirty="0"/>
              <a:t>due to you He drives away troubles and dismisses hardships</a:t>
            </a:r>
            <a:endParaRPr lang="ar-SA" sz="2800" dirty="0"/>
          </a:p>
        </p:txBody>
      </p:sp>
    </p:spTree>
    <p:extLst>
      <p:ext uri="{BB962C8B-B14F-4D97-AF65-F5344CB8AC3E}">
        <p14:creationId xmlns:p14="http://schemas.microsoft.com/office/powerpoint/2010/main" val="40294328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a:t>
            </a:r>
            <a:endParaRPr lang="en-GB" sz="2800" dirty="0"/>
          </a:p>
        </p:txBody>
      </p:sp>
      <p:sp>
        <p:nvSpPr>
          <p:cNvPr id="3" name="Content Placeholder 2"/>
          <p:cNvSpPr>
            <a:spLocks noGrp="1"/>
          </p:cNvSpPr>
          <p:nvPr>
            <p:ph idx="1"/>
          </p:nvPr>
        </p:nvSpPr>
        <p:spPr>
          <a:xfrm>
            <a:off x="677333" y="1227220"/>
            <a:ext cx="8829523" cy="5376779"/>
          </a:xfrm>
        </p:spPr>
        <p:txBody>
          <a:bodyPr>
            <a:normAutofit fontScale="70000" lnSpcReduction="20000"/>
          </a:bodyPr>
          <a:lstStyle/>
          <a:p>
            <a:pPr marL="0" indent="0" algn="l">
              <a:lnSpc>
                <a:spcPct val="140000"/>
              </a:lnSpc>
              <a:spcAft>
                <a:spcPts val="1200"/>
              </a:spcAft>
              <a:buNone/>
            </a:pPr>
            <a:r>
              <a:rPr lang="en-GB" sz="2800" dirty="0" smtClean="0">
                <a:solidFill>
                  <a:srgbClr val="FF0000"/>
                </a:solidFill>
              </a:rPr>
              <a:t>Predictions already fulfilled:</a:t>
            </a:r>
          </a:p>
          <a:p>
            <a:pPr algn="r" rtl="1">
              <a:lnSpc>
                <a:spcPct val="130000"/>
              </a:lnSpc>
              <a:spcAft>
                <a:spcPts val="1200"/>
              </a:spcAft>
              <a:buNone/>
            </a:pPr>
            <a:r>
              <a:rPr lang="ar-SA" sz="2800" dirty="0"/>
              <a:t>اِنّ قائِمنَا اِذَا قام مَد اللّه لِشِیعَتنا فِى اسماعِهِم وابصَارِهِم حَتى لایَکُون بیَنهُم وَبَین القائم بَرید، یُکَلّمهم فَیَسَمعُون ویَنظُرون اِلَیه وَهُو فِى مَکَانه؛</a:t>
            </a:r>
            <a:endParaRPr lang="en-GB" sz="2800" dirty="0"/>
          </a:p>
          <a:p>
            <a:pPr>
              <a:lnSpc>
                <a:spcPct val="130000"/>
              </a:lnSpc>
              <a:spcAft>
                <a:spcPts val="1200"/>
              </a:spcAft>
              <a:buNone/>
            </a:pPr>
            <a:r>
              <a:rPr lang="en-GB" sz="2800" dirty="0"/>
              <a:t>When our Mahdi rises Allah will expand the eyes and ears of our followers so that there will be no need for any post between them and the </a:t>
            </a:r>
            <a:r>
              <a:rPr lang="en-GB" sz="2800" dirty="0" err="1"/>
              <a:t>Qa’im</a:t>
            </a:r>
            <a:r>
              <a:rPr lang="en-GB" sz="2800" dirty="0"/>
              <a:t>. He will talk to them from his place and they will see and hear him. </a:t>
            </a:r>
            <a:endParaRPr lang="en-GB" sz="2800" dirty="0" smtClean="0"/>
          </a:p>
          <a:p>
            <a:pPr>
              <a:lnSpc>
                <a:spcPct val="130000"/>
              </a:lnSpc>
              <a:spcAft>
                <a:spcPts val="1200"/>
              </a:spcAft>
              <a:buNone/>
            </a:pPr>
            <a:r>
              <a:rPr lang="ar-SA" sz="2800" dirty="0"/>
              <a:t>امام صادق(ع) : (اِن المُؤمن فِى زَمَان القائم وُهُو بالمَشرِق لَیرى اخاه الذِى فى المَغرِب وَکَذا الذِى فِى المَغرِب یَرَى اَخَاه الذِى </a:t>
            </a:r>
            <a:r>
              <a:rPr lang="ar-SA" sz="2800" dirty="0" smtClean="0"/>
              <a:t>بالمشرق</a:t>
            </a:r>
            <a:endParaRPr lang="en-GB" sz="2800" dirty="0" smtClean="0"/>
          </a:p>
          <a:p>
            <a:pPr>
              <a:lnSpc>
                <a:spcPct val="130000"/>
              </a:lnSpc>
              <a:spcAft>
                <a:spcPts val="1200"/>
              </a:spcAft>
              <a:buNone/>
            </a:pPr>
            <a:r>
              <a:rPr lang="en-GB" sz="2800" dirty="0" smtClean="0"/>
              <a:t>At the time of al-</a:t>
            </a:r>
            <a:r>
              <a:rPr lang="en-GB" sz="2800" dirty="0" err="1" smtClean="0"/>
              <a:t>Qa’im</a:t>
            </a:r>
            <a:r>
              <a:rPr lang="en-GB" sz="2800" dirty="0" smtClean="0"/>
              <a:t> a believer in the east can see his brethren in the west as the one in the west can see his brethren who is in the east.  </a:t>
            </a:r>
            <a:endParaRPr lang="en-GB" sz="2800" dirty="0"/>
          </a:p>
          <a:p>
            <a:pPr>
              <a:lnSpc>
                <a:spcPct val="130000"/>
              </a:lnSpc>
              <a:spcAft>
                <a:spcPts val="1200"/>
              </a:spcAft>
              <a:buNone/>
            </a:pPr>
            <a:endParaRPr lang="en-GB" sz="2800" dirty="0"/>
          </a:p>
          <a:p>
            <a:pPr marL="0" indent="0" algn="l">
              <a:lnSpc>
                <a:spcPct val="140000"/>
              </a:lnSpc>
              <a:spcAft>
                <a:spcPts val="1200"/>
              </a:spcAft>
              <a:buNone/>
            </a:pPr>
            <a:endParaRPr lang="en-GB" sz="2800" dirty="0" smtClean="0"/>
          </a:p>
        </p:txBody>
      </p:sp>
    </p:spTree>
    <p:extLst>
      <p:ext uri="{BB962C8B-B14F-4D97-AF65-F5344CB8AC3E}">
        <p14:creationId xmlns:p14="http://schemas.microsoft.com/office/powerpoint/2010/main" val="40294328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a:t>
            </a:r>
            <a:endParaRPr lang="en-GB" sz="2800" dirty="0"/>
          </a:p>
        </p:txBody>
      </p:sp>
      <p:sp>
        <p:nvSpPr>
          <p:cNvPr id="3" name="Content Placeholder 2"/>
          <p:cNvSpPr>
            <a:spLocks noGrp="1"/>
          </p:cNvSpPr>
          <p:nvPr>
            <p:ph idx="1"/>
          </p:nvPr>
        </p:nvSpPr>
        <p:spPr>
          <a:xfrm>
            <a:off x="677334" y="1227221"/>
            <a:ext cx="8596668" cy="5506088"/>
          </a:xfrm>
        </p:spPr>
        <p:txBody>
          <a:bodyPr>
            <a:normAutofit/>
          </a:bodyPr>
          <a:lstStyle/>
          <a:p>
            <a:pPr>
              <a:lnSpc>
                <a:spcPct val="130000"/>
              </a:lnSpc>
              <a:spcAft>
                <a:spcPts val="1200"/>
              </a:spcAft>
              <a:buNone/>
            </a:pPr>
            <a:r>
              <a:rPr lang="en-GB" sz="2400" dirty="0">
                <a:solidFill>
                  <a:schemeClr val="tx1"/>
                </a:solidFill>
              </a:rPr>
              <a:t>Predictions already </a:t>
            </a:r>
            <a:r>
              <a:rPr lang="en-GB" sz="2400" dirty="0" smtClean="0">
                <a:solidFill>
                  <a:schemeClr val="tx1"/>
                </a:solidFill>
              </a:rPr>
              <a:t>fulfilled</a:t>
            </a:r>
          </a:p>
          <a:p>
            <a:pPr algn="r" rtl="1">
              <a:lnSpc>
                <a:spcPct val="130000"/>
              </a:lnSpc>
              <a:spcAft>
                <a:spcPts val="1200"/>
              </a:spcAft>
              <a:buNone/>
            </a:pPr>
            <a:r>
              <a:rPr lang="ar-SA" sz="2400" dirty="0" smtClean="0"/>
              <a:t>امام </a:t>
            </a:r>
            <a:r>
              <a:rPr lang="ar-SA" sz="2400" dirty="0"/>
              <a:t>باقر(ع): </a:t>
            </a:r>
            <a:r>
              <a:rPr lang="ar-SA" sz="2400" dirty="0" smtClean="0"/>
              <a:t>ذُخِر </a:t>
            </a:r>
            <a:r>
              <a:rPr lang="ar-SA" sz="2400" dirty="0"/>
              <a:t>لِصَاحِبِکُم الصعب. قُلتُ ما الصعب؟ قال مَا کَان مِن سَحَاب فیه رعد وصَاعقة او بَرقٌ فصاحبکم یرکُبُه، </a:t>
            </a:r>
            <a:endParaRPr lang="en-GB" sz="2400" dirty="0" smtClean="0"/>
          </a:p>
          <a:p>
            <a:pPr algn="l">
              <a:lnSpc>
                <a:spcPct val="130000"/>
              </a:lnSpc>
              <a:spcAft>
                <a:spcPts val="1200"/>
              </a:spcAft>
              <a:buNone/>
            </a:pPr>
            <a:r>
              <a:rPr lang="en-GB" sz="2400" dirty="0" smtClean="0"/>
              <a:t>Imam al-</a:t>
            </a:r>
            <a:r>
              <a:rPr lang="en-GB" sz="2400" dirty="0" err="1" smtClean="0"/>
              <a:t>baqir</a:t>
            </a:r>
            <a:r>
              <a:rPr lang="en-GB" sz="2400" dirty="0" smtClean="0"/>
              <a:t> said, “The untameable is stored for your man.” I said, what is the untameable? </a:t>
            </a:r>
            <a:r>
              <a:rPr lang="en-GB" sz="2400" dirty="0" smtClean="0"/>
              <a:t>He said, “</a:t>
            </a:r>
            <a:r>
              <a:rPr lang="en-GB" sz="2400" dirty="0" smtClean="0"/>
              <a:t>He will ride any cloud with thunder, lightning or thunderbolt.” </a:t>
            </a:r>
            <a:endParaRPr lang="en-GB" sz="2400" dirty="0"/>
          </a:p>
        </p:txBody>
      </p:sp>
    </p:spTree>
    <p:extLst>
      <p:ext uri="{BB962C8B-B14F-4D97-AF65-F5344CB8AC3E}">
        <p14:creationId xmlns:p14="http://schemas.microsoft.com/office/powerpoint/2010/main" val="42303360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smtClean="0"/>
              <a:t>His Mission </a:t>
            </a:r>
            <a:endParaRPr lang="en-GB" sz="2800" dirty="0"/>
          </a:p>
        </p:txBody>
      </p:sp>
      <p:sp>
        <p:nvSpPr>
          <p:cNvPr id="3" name="Content Placeholder 2"/>
          <p:cNvSpPr>
            <a:spLocks noGrp="1"/>
          </p:cNvSpPr>
          <p:nvPr>
            <p:ph idx="1"/>
          </p:nvPr>
        </p:nvSpPr>
        <p:spPr>
          <a:xfrm>
            <a:off x="677334" y="1227220"/>
            <a:ext cx="8596668" cy="5630780"/>
          </a:xfrm>
        </p:spPr>
        <p:txBody>
          <a:bodyPr>
            <a:normAutofit fontScale="70000" lnSpcReduction="20000"/>
          </a:bodyPr>
          <a:lstStyle/>
          <a:p>
            <a:pPr algn="l">
              <a:lnSpc>
                <a:spcPct val="140000"/>
              </a:lnSpc>
              <a:spcAft>
                <a:spcPts val="1200"/>
              </a:spcAft>
              <a:buNone/>
            </a:pPr>
            <a:r>
              <a:rPr lang="en-GB" sz="2400" dirty="0" smtClean="0">
                <a:solidFill>
                  <a:srgbClr val="FF0000"/>
                </a:solidFill>
              </a:rPr>
              <a:t>To Establish the Scripture</a:t>
            </a:r>
            <a:endParaRPr lang="en-GB" sz="2400" dirty="0">
              <a:solidFill>
                <a:srgbClr val="FF0000"/>
              </a:solidFill>
            </a:endParaRPr>
          </a:p>
          <a:p>
            <a:pPr algn="r" rtl="1">
              <a:lnSpc>
                <a:spcPct val="140000"/>
              </a:lnSpc>
              <a:spcAft>
                <a:spcPts val="1200"/>
              </a:spcAft>
              <a:buNone/>
            </a:pPr>
            <a:r>
              <a:rPr lang="ar-SA" sz="2400" dirty="0" smtClean="0"/>
              <a:t>يَعْطِفُ </a:t>
            </a:r>
            <a:r>
              <a:rPr lang="ar-SA" sz="2400" dirty="0"/>
              <a:t>الْهَوَى عَلَى الْهُدَى إِذَا عَطَفُوا الْهُدَى عَلَى الْهَوَى وَ يَعْطِفُ الرَّأْيَ عَلَى الْقُرْآنِ إِذَا عَطَفُوا الْقُرْآنَ عَلَى الرَّأْيِ .</a:t>
            </a:r>
            <a:r>
              <a:rPr lang="en-GB" sz="2400" dirty="0"/>
              <a:t> </a:t>
            </a:r>
            <a:r>
              <a:rPr lang="ar-SA" sz="2400" dirty="0"/>
              <a:t> </a:t>
            </a:r>
            <a:r>
              <a:rPr lang="ar-SA" sz="1200" dirty="0"/>
              <a:t>(نهج البلاغه الخطبة 138)</a:t>
            </a:r>
            <a:endParaRPr lang="en-GB" sz="1200" dirty="0"/>
          </a:p>
          <a:p>
            <a:pPr>
              <a:lnSpc>
                <a:spcPct val="140000"/>
              </a:lnSpc>
              <a:spcAft>
                <a:spcPts val="1200"/>
              </a:spcAft>
              <a:buNone/>
            </a:pPr>
            <a:r>
              <a:rPr lang="en-GB" sz="2400" dirty="0" smtClean="0"/>
              <a:t>He </a:t>
            </a:r>
            <a:r>
              <a:rPr lang="en-GB" sz="2400" dirty="0"/>
              <a:t>will make desires subservient to guidance while people will have made guidance subservient to desires, and he will make opinions subservient to the Qur'an after the people will have made the Qur'an subservient to their opinions. </a:t>
            </a:r>
            <a:endParaRPr lang="fa-IR" sz="2400" dirty="0" smtClean="0"/>
          </a:p>
          <a:p>
            <a:pPr algn="r" rtl="1">
              <a:lnSpc>
                <a:spcPct val="140000"/>
              </a:lnSpc>
              <a:spcAft>
                <a:spcPts val="1200"/>
              </a:spcAft>
              <a:buNone/>
            </a:pPr>
            <a:r>
              <a:rPr lang="fa-IR" sz="2400" dirty="0" smtClean="0"/>
              <a:t>امام علی ع: </a:t>
            </a:r>
            <a:r>
              <a:rPr lang="ar-SA" sz="2400" dirty="0" smtClean="0"/>
              <a:t>ولا </a:t>
            </a:r>
            <a:r>
              <a:rPr lang="ar-SA" sz="2400" dirty="0"/>
              <a:t>تترک بدعة الا ازالها ولا سنّة الا </a:t>
            </a:r>
            <a:r>
              <a:rPr lang="ar-SA" sz="2400" dirty="0" smtClean="0"/>
              <a:t>اقامها</a:t>
            </a:r>
            <a:endParaRPr lang="fa-IR" sz="2400" dirty="0" smtClean="0"/>
          </a:p>
          <a:p>
            <a:pPr algn="l">
              <a:lnSpc>
                <a:spcPct val="140000"/>
              </a:lnSpc>
              <a:spcAft>
                <a:spcPts val="1200"/>
              </a:spcAft>
              <a:buNone/>
            </a:pPr>
            <a:r>
              <a:rPr lang="en-GB" sz="2400" dirty="0" smtClean="0"/>
              <a:t>He will remove all unwarranted innovations and will establish all aspects of the Sunna.</a:t>
            </a:r>
          </a:p>
          <a:p>
            <a:pPr algn="r" rtl="1">
              <a:lnSpc>
                <a:spcPct val="140000"/>
              </a:lnSpc>
              <a:spcAft>
                <a:spcPts val="1200"/>
              </a:spcAft>
              <a:buNone/>
            </a:pPr>
            <a:r>
              <a:rPr lang="ar-SA" sz="2400" dirty="0"/>
              <a:t>فیُریکم کیف عدل السیرة ویُحى مَیتَ الکتاب </a:t>
            </a:r>
            <a:r>
              <a:rPr lang="ar-SA" sz="2400" dirty="0" smtClean="0"/>
              <a:t>والسنة</a:t>
            </a:r>
            <a:endParaRPr lang="en-GB" sz="2400" dirty="0" smtClean="0"/>
          </a:p>
          <a:p>
            <a:pPr algn="l">
              <a:lnSpc>
                <a:spcPct val="140000"/>
              </a:lnSpc>
              <a:spcAft>
                <a:spcPts val="1200"/>
              </a:spcAft>
              <a:buNone/>
            </a:pPr>
            <a:r>
              <a:rPr lang="en-GB" sz="2400" dirty="0" smtClean="0"/>
              <a:t>He will show you the meaning of just governance and will revive what is dead from the Book and the Sunna.</a:t>
            </a:r>
            <a:endParaRPr lang="en-GB" sz="2400" dirty="0"/>
          </a:p>
        </p:txBody>
      </p:sp>
    </p:spTree>
    <p:extLst>
      <p:ext uri="{BB962C8B-B14F-4D97-AF65-F5344CB8AC3E}">
        <p14:creationId xmlns:p14="http://schemas.microsoft.com/office/powerpoint/2010/main" val="33287598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1384</TotalTime>
  <Words>3361</Words>
  <Application>Microsoft Office PowerPoint</Application>
  <PresentationFormat>Widescreen</PresentationFormat>
  <Paragraphs>198</Paragraphs>
  <Slides>31</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31</vt:i4>
      </vt:variant>
    </vt:vector>
  </HeadingPairs>
  <TitlesOfParts>
    <vt:vector size="39" baseType="lpstr">
      <vt:lpstr>Arial</vt:lpstr>
      <vt:lpstr>Calibri</vt:lpstr>
      <vt:lpstr>Calibri Light</vt:lpstr>
      <vt:lpstr>Tahoma</vt:lpstr>
      <vt:lpstr>Trebuchet MS</vt:lpstr>
      <vt:lpstr>Wingdings 3</vt:lpstr>
      <vt:lpstr>Office Theme</vt:lpstr>
      <vt:lpstr>Facet</vt:lpstr>
      <vt:lpstr>Imam Mahdi (a) The Position and the Mission</vt:lpstr>
      <vt:lpstr>khalifatullah</vt:lpstr>
      <vt:lpstr>khalifatullah</vt:lpstr>
      <vt:lpstr>khalifatullah</vt:lpstr>
      <vt:lpstr>A Question</vt:lpstr>
      <vt:lpstr>A Question</vt:lpstr>
      <vt:lpstr>His Mission</vt:lpstr>
      <vt:lpstr>His Mission</vt:lpstr>
      <vt:lpstr>His Mission </vt:lpstr>
      <vt:lpstr>His Mission </vt:lpstr>
      <vt:lpstr>His Mission </vt:lpstr>
      <vt:lpstr>A Question</vt:lpstr>
      <vt:lpstr>His Mission </vt:lpstr>
      <vt:lpstr>His Mission </vt:lpstr>
      <vt:lpstr>His Mission </vt:lpstr>
      <vt:lpstr>His Mission </vt:lpstr>
      <vt:lpstr>His Mission </vt:lpstr>
      <vt:lpstr>His Mission </vt:lpstr>
      <vt:lpstr>His Mission </vt:lpstr>
      <vt:lpstr>His Mission </vt:lpstr>
      <vt:lpstr>His Mission </vt:lpstr>
      <vt:lpstr>His Mission </vt:lpstr>
      <vt:lpstr>His Mission </vt:lpstr>
      <vt:lpstr>His Mission</vt:lpstr>
      <vt:lpstr>His Mission </vt:lpstr>
      <vt:lpstr>His Mission</vt:lpstr>
      <vt:lpstr>His Mission </vt:lpstr>
      <vt:lpstr>His Mission</vt:lpstr>
      <vt:lpstr>His Mission </vt:lpstr>
      <vt:lpstr>His Mission </vt:lpstr>
      <vt:lpstr>His Mission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Imam Mahdi (a) The Position and the Mission</dc:title>
  <dc:creator>saeed bahmanpour</dc:creator>
  <cp:lastModifiedBy>saeed bahmanpour</cp:lastModifiedBy>
  <cp:revision>42</cp:revision>
  <dcterms:created xsi:type="dcterms:W3CDTF">2015-09-14T16:04:01Z</dcterms:created>
  <dcterms:modified xsi:type="dcterms:W3CDTF">2015-09-21T16:10:13Z</dcterms:modified>
</cp:coreProperties>
</file>