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comments/comment3.xml" ContentType="application/vnd.openxmlformats-officedocument.presentationml.comments+xml"/>
  <Override PartName="/ppt/notesSlides/notesSlide4.xml" ContentType="application/vnd.openxmlformats-officedocument.presentationml.notesSlide+xml"/>
  <Override PartName="/ppt/comments/comment4.xml" ContentType="application/vnd.openxmlformats-officedocument.presentationml.comments+xml"/>
  <Override PartName="/ppt/notesSlides/notesSlide5.xml" ContentType="application/vnd.openxmlformats-officedocument.presentationml.notesSlide+xml"/>
  <Override PartName="/ppt/comments/comment5.xml" ContentType="application/vnd.openxmlformats-officedocument.presentationml.comments+xml"/>
  <Override PartName="/ppt/notesSlides/notesSlide6.xml" ContentType="application/vnd.openxmlformats-officedocument.presentationml.notesSlide+xml"/>
  <Override PartName="/ppt/comments/comment6.xml" ContentType="application/vnd.openxmlformats-officedocument.presentationml.comments+xml"/>
  <Override PartName="/ppt/notesSlides/notesSlide7.xml" ContentType="application/vnd.openxmlformats-officedocument.presentationml.notesSlide+xml"/>
  <Override PartName="/ppt/comments/comment7.xml" ContentType="application/vnd.openxmlformats-officedocument.presentationml.comments+xml"/>
  <Override PartName="/ppt/notesSlides/notesSlide8.xml" ContentType="application/vnd.openxmlformats-officedocument.presentationml.notesSlide+xml"/>
  <Override PartName="/ppt/comments/comment8.xml" ContentType="application/vnd.openxmlformats-officedocument.presentationml.comments+xml"/>
  <Override PartName="/ppt/notesSlides/notesSlide9.xml" ContentType="application/vnd.openxmlformats-officedocument.presentationml.notesSlide+xml"/>
  <Override PartName="/ppt/comments/comment9.xml" ContentType="application/vnd.openxmlformats-officedocument.presentationml.comments+xml"/>
  <Override PartName="/ppt/notesSlides/notesSlide10.xml" ContentType="application/vnd.openxmlformats-officedocument.presentationml.notesSlide+xml"/>
  <Override PartName="/ppt/comments/comment10.xml" ContentType="application/vnd.openxmlformats-officedocument.presentationml.comments+xml"/>
  <Override PartName="/ppt/notesSlides/notesSlide11.xml" ContentType="application/vnd.openxmlformats-officedocument.presentationml.notesSlide+xml"/>
  <Override PartName="/ppt/comments/comment11.xml" ContentType="application/vnd.openxmlformats-officedocument.presentationml.comments+xml"/>
  <Override PartName="/ppt/notesSlides/notesSlide12.xml" ContentType="application/vnd.openxmlformats-officedocument.presentationml.notesSlide+xml"/>
  <Override PartName="/ppt/comments/comment1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3">
  <p:sldMasterIdLst>
    <p:sldMasterId id="2147483648" r:id="rId1"/>
  </p:sldMasterIdLst>
  <p:notesMasterIdLst>
    <p:notesMasterId r:id="rId24"/>
  </p:notesMasterIdLst>
  <p:sldIdLst>
    <p:sldId id="256" r:id="rId2"/>
    <p:sldId id="257" r:id="rId3"/>
    <p:sldId id="268" r:id="rId4"/>
    <p:sldId id="261" r:id="rId5"/>
    <p:sldId id="262" r:id="rId6"/>
    <p:sldId id="258" r:id="rId7"/>
    <p:sldId id="278" r:id="rId8"/>
    <p:sldId id="279" r:id="rId9"/>
    <p:sldId id="280" r:id="rId10"/>
    <p:sldId id="281" r:id="rId11"/>
    <p:sldId id="282" r:id="rId12"/>
    <p:sldId id="283" r:id="rId13"/>
    <p:sldId id="284" r:id="rId14"/>
    <p:sldId id="285" r:id="rId15"/>
    <p:sldId id="286" r:id="rId16"/>
    <p:sldId id="287" r:id="rId17"/>
    <p:sldId id="288" r:id="rId18"/>
    <p:sldId id="269" r:id="rId19"/>
    <p:sldId id="273" r:id="rId20"/>
    <p:sldId id="271" r:id="rId21"/>
    <p:sldId id="274" r:id="rId22"/>
    <p:sldId id="272"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eed bahmanpour" initials="sb" lastIdx="7" clrIdx="0">
    <p:extLst>
      <p:ext uri="{19B8F6BF-5375-455C-9EA6-DF929625EA0E}">
        <p15:presenceInfo xmlns:p15="http://schemas.microsoft.com/office/powerpoint/2012/main" userId="4ca3a646dfa604a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294" autoAdjust="0"/>
    <p:restoredTop sz="88510" autoAdjust="0"/>
  </p:normalViewPr>
  <p:slideViewPr>
    <p:cSldViewPr snapToGrid="0">
      <p:cViewPr varScale="1">
        <p:scale>
          <a:sx n="66" d="100"/>
          <a:sy n="66" d="100"/>
        </p:scale>
        <p:origin x="684" y="60"/>
      </p:cViewPr>
      <p:guideLst/>
    </p:cSldViewPr>
  </p:slideViewPr>
  <p:outlineViewPr>
    <p:cViewPr>
      <p:scale>
        <a:sx n="33" d="100"/>
        <a:sy n="33" d="100"/>
      </p:scale>
      <p:origin x="0" y="-234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5-09-07T16:06:58.958" idx="1">
    <p:pos x="10" y="10"/>
    <p:text>سأل كميل بن زياد أمير المؤمنين عليه السلام: يا أميرالمؤمنين ما الحقيقة؟
فقال عليه السلام ما لك والحقيقة ياكميل، 
فقال كميل: أو لست صاحب سرك يا أميرالمؤمنين؟ 
قال: بلى، ولكن يرشح عليك ما يطفح مني
 این حدیث را عرفا و اهل اللّه ، بسیار نقل کرده اند و از طریق صحابی جلیل القدر وثقة کمیل بن زیاد نخعی - علیه الرّحمة - به حضرت امیر علیه السلام در ردیف ارسال مسلّمات چنانچه رسم آنهاست مرسلاً منسوب نموده اند، گر چه در هیچ یک از جوامع حدیثی معتبر، مسندا و مرسلاً نقل نشده ولی از طرفی مرحوم حکیم متأله سبزواری - قدس سرّه الشریف - در کتاب شرح دعای صباح (سبزواری، بی تا، ص 319) آن را از مشهورات بین عرفا شمرده و فقیه و عارف و اصل حضرت شیخ، سیّد حیدر آملی در کتاب نص النصوص فی شرح خصوص الحکم این حدیث را از اخبار صحیحه دانسته است. (آملی، 1352، ص 440).</p:text>
    <p:extLst>
      <p:ext uri="{C676402C-5697-4E1C-873F-D02D1690AC5C}">
        <p15:threadingInfo xmlns:p15="http://schemas.microsoft.com/office/powerpoint/2012/main" timeZoneBias="-60"/>
      </p:ext>
    </p:extLst>
  </p:cm>
  <p:cm authorId="1" dt="2015-09-07T16:07:56.798" idx="2">
    <p:pos x="146" y="146"/>
    <p:text/>
    <p:extLst>
      <p:ext uri="{C676402C-5697-4E1C-873F-D02D1690AC5C}">
        <p15:threadingInfo xmlns:p15="http://schemas.microsoft.com/office/powerpoint/2012/main" timeZoneBias="-60"/>
      </p:ext>
    </p:extLst>
  </p:cm>
</p:cmLst>
</file>

<file path=ppt/comments/comment10.xml><?xml version="1.0" encoding="utf-8"?>
<p:cmLst xmlns:a="http://schemas.openxmlformats.org/drawingml/2006/main" xmlns:r="http://schemas.openxmlformats.org/officeDocument/2006/relationships" xmlns:p="http://schemas.openxmlformats.org/presentationml/2006/main">
  <p:cm authorId="1" dt="2015-09-08T10:43:39.546" idx="3">
    <p:pos x="10" y="10"/>
    <p:text>1- Al-Nawawi, Sahihu Muslim bi Sharhi al-Nawawi, Beirut, 1407, P.201.
  2- Al-Muttaqi al-Hindi, ‘Ala’ al-Din Ali, Kanz al-Ummal, Mu’assisat al-Risala, Beirut, Vol. 12, P. 33.</p:text>
    <p:extLst>
      <p:ext uri="{C676402C-5697-4E1C-873F-D02D1690AC5C}">
        <p15:threadingInfo xmlns:p15="http://schemas.microsoft.com/office/powerpoint/2012/main" timeZoneBias="-60"/>
      </p:ext>
    </p:extLst>
  </p:cm>
  <p:cm authorId="1" dt="2015-09-08T10:43:57.565" idx="4">
    <p:pos x="146" y="146"/>
    <p:text/>
    <p:extLst>
      <p:ext uri="{C676402C-5697-4E1C-873F-D02D1690AC5C}">
        <p15:threadingInfo xmlns:p15="http://schemas.microsoft.com/office/powerpoint/2012/main" timeZoneBias="-60"/>
      </p:ext>
    </p:extLst>
  </p:cm>
</p:cmLst>
</file>

<file path=ppt/comments/comment11.xml><?xml version="1.0" encoding="utf-8"?>
<p:cmLst xmlns:a="http://schemas.openxmlformats.org/drawingml/2006/main" xmlns:r="http://schemas.openxmlformats.org/officeDocument/2006/relationships" xmlns:p="http://schemas.openxmlformats.org/presentationml/2006/main">
  <p:cm authorId="1" dt="2015-09-08T10:43:39.546" idx="3">
    <p:pos x="10" y="10"/>
    <p:text>1- Al-Nawawi, Sahihu Muslim bi Sharhi al-Nawawi, Beirut, 1407, P.201.
  2- Al-Muttaqi al-Hindi, ‘Ala’ al-Din Ali, Kanz al-Ummal, Mu’assisat al-Risala, Beirut, Vol. 12, P. 33.</p:text>
    <p:extLst>
      <p:ext uri="{C676402C-5697-4E1C-873F-D02D1690AC5C}">
        <p15:threadingInfo xmlns:p15="http://schemas.microsoft.com/office/powerpoint/2012/main" timeZoneBias="-60"/>
      </p:ext>
    </p:extLst>
  </p:cm>
  <p:cm authorId="1" dt="2015-09-08T10:43:57.565" idx="4">
    <p:pos x="146" y="146"/>
    <p:text/>
    <p:extLst>
      <p:ext uri="{C676402C-5697-4E1C-873F-D02D1690AC5C}">
        <p15:threadingInfo xmlns:p15="http://schemas.microsoft.com/office/powerpoint/2012/main" timeZoneBias="-60"/>
      </p:ext>
    </p:extLst>
  </p:cm>
</p:cmLst>
</file>

<file path=ppt/comments/comment12.xml><?xml version="1.0" encoding="utf-8"?>
<p:cmLst xmlns:a="http://schemas.openxmlformats.org/drawingml/2006/main" xmlns:r="http://schemas.openxmlformats.org/officeDocument/2006/relationships" xmlns:p="http://schemas.openxmlformats.org/presentationml/2006/main">
  <p:cm authorId="1" dt="2015-09-08T10:43:39.546" idx="3">
    <p:pos x="10" y="10"/>
    <p:text>1- Al-Nawawi, Sahihu Muslim bi Sharhi al-Nawawi, Beirut, 1407, P.201.
  2- Al-Muttaqi al-Hindi, ‘Ala’ al-Din Ali, Kanz al-Ummal, Mu’assisat al-Risala, Beirut, Vol. 12, P. 33.</p:text>
    <p:extLst>
      <p:ext uri="{C676402C-5697-4E1C-873F-D02D1690AC5C}">
        <p15:threadingInfo xmlns:p15="http://schemas.microsoft.com/office/powerpoint/2012/main" timeZoneBias="-60"/>
      </p:ext>
    </p:extLst>
  </p:cm>
  <p:cm authorId="1" dt="2015-09-08T10:43:57.565" idx="4">
    <p:pos x="146" y="146"/>
    <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5-09-08T10:45:04.743" idx="5">
    <p:pos x="3660" y="1839"/>
    <p:text>Abu Dawood, Sulayman, Sunan, Beirut, 1990, Vol. 2, P. 309; Ibn Hanbal, Musnad, Dar Sader, Beirut, Vol. 5, P. 90; Muslim, al-Sahih, Dar al-Fikr, Beirut, Vol. 6, P. 3, al-Bukhari, al-Sahih, vol.8, P. 127, al-Tirmidhi, al-Sunan, vol. 3, P. 340.</p:text>
    <p:extLst>
      <p:ext uri="{C676402C-5697-4E1C-873F-D02D1690AC5C}">
        <p15:threadingInfo xmlns:p15="http://schemas.microsoft.com/office/powerpoint/2012/main" timeZoneBias="-60"/>
      </p:ext>
    </p:extLst>
  </p:cm>
  <p:cm authorId="1" dt="2015-09-08T10:45:10.734" idx="6">
    <p:pos x="10" y="10"/>
    <p:text/>
    <p:extLst>
      <p:ext uri="{C676402C-5697-4E1C-873F-D02D1690AC5C}">
        <p15:threadingInfo xmlns:p15="http://schemas.microsoft.com/office/powerpoint/2012/main" timeZoneBias="-60"/>
      </p:ext>
    </p:extLst>
  </p:cm>
  <p:cm authorId="1" dt="2015-09-08T10:45:10.921" idx="7">
    <p:pos x="146" y="146"/>
    <p:text/>
    <p:extLst>
      <p:ext uri="{C676402C-5697-4E1C-873F-D02D1690AC5C}">
        <p15:threadingInfo xmlns:p15="http://schemas.microsoft.com/office/powerpoint/2012/main" timeZoneBias="-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5-09-08T10:43:39.546" idx="3">
    <p:pos x="10" y="10"/>
    <p:text>1- Al-Nawawi, Sahihu Muslim bi Sharhi al-Nawawi, Beirut, 1407, P.201.
  2- Al-Muttaqi al-Hindi, ‘Ala’ al-Din Ali, Kanz al-Ummal, Mu’assisat al-Risala, Beirut, Vol. 12, P. 33.</p:text>
    <p:extLst>
      <p:ext uri="{C676402C-5697-4E1C-873F-D02D1690AC5C}">
        <p15:threadingInfo xmlns:p15="http://schemas.microsoft.com/office/powerpoint/2012/main" timeZoneBias="-60"/>
      </p:ext>
    </p:extLst>
  </p:cm>
  <p:cm authorId="1" dt="2015-09-08T10:43:57.565" idx="4">
    <p:pos x="146" y="146"/>
    <p:text/>
    <p:extLst>
      <p:ext uri="{C676402C-5697-4E1C-873F-D02D1690AC5C}">
        <p15:threadingInfo xmlns:p15="http://schemas.microsoft.com/office/powerpoint/2012/main" timeZoneBias="-6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15-09-08T10:43:39.546" idx="3">
    <p:pos x="10" y="10"/>
    <p:text>1- Al-Nawawi, Sahihu Muslim bi Sharhi al-Nawawi, Beirut, 1407, P.201.
  2- Al-Muttaqi al-Hindi, ‘Ala’ al-Din Ali, Kanz al-Ummal, Mu’assisat al-Risala, Beirut, Vol. 12, P. 33.</p:text>
    <p:extLst>
      <p:ext uri="{C676402C-5697-4E1C-873F-D02D1690AC5C}">
        <p15:threadingInfo xmlns:p15="http://schemas.microsoft.com/office/powerpoint/2012/main" timeZoneBias="-60"/>
      </p:ext>
    </p:extLst>
  </p:cm>
  <p:cm authorId="1" dt="2015-09-08T10:43:57.565" idx="4">
    <p:pos x="146" y="146"/>
    <p:text/>
    <p:extLst>
      <p:ext uri="{C676402C-5697-4E1C-873F-D02D1690AC5C}">
        <p15:threadingInfo xmlns:p15="http://schemas.microsoft.com/office/powerpoint/2012/main" timeZoneBias="-6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15-09-08T10:43:39.546" idx="3">
    <p:pos x="10" y="10"/>
    <p:text>1- Al-Nawawi, Sahihu Muslim bi Sharhi al-Nawawi, Beirut, 1407, P.201.
  2- Al-Muttaqi al-Hindi, ‘Ala’ al-Din Ali, Kanz al-Ummal, Mu’assisat al-Risala, Beirut, Vol. 12, P. 33.</p:text>
    <p:extLst>
      <p:ext uri="{C676402C-5697-4E1C-873F-D02D1690AC5C}">
        <p15:threadingInfo xmlns:p15="http://schemas.microsoft.com/office/powerpoint/2012/main" timeZoneBias="-60"/>
      </p:ext>
    </p:extLst>
  </p:cm>
  <p:cm authorId="1" dt="2015-09-08T10:43:57.565" idx="4">
    <p:pos x="146" y="146"/>
    <p:text/>
    <p:extLst>
      <p:ext uri="{C676402C-5697-4E1C-873F-D02D1690AC5C}">
        <p15:threadingInfo xmlns:p15="http://schemas.microsoft.com/office/powerpoint/2012/main" timeZoneBias="-6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15-09-08T10:43:39.546" idx="3">
    <p:pos x="10" y="10"/>
    <p:text>1- Al-Nawawi, Sahihu Muslim bi Sharhi al-Nawawi, Beirut, 1407, P.201.
  2- Al-Muttaqi al-Hindi, ‘Ala’ al-Din Ali, Kanz al-Ummal, Mu’assisat al-Risala, Beirut, Vol. 12, P. 33.</p:text>
    <p:extLst>
      <p:ext uri="{C676402C-5697-4E1C-873F-D02D1690AC5C}">
        <p15:threadingInfo xmlns:p15="http://schemas.microsoft.com/office/powerpoint/2012/main" timeZoneBias="-60"/>
      </p:ext>
    </p:extLst>
  </p:cm>
  <p:cm authorId="1" dt="2015-09-08T10:43:57.565" idx="4">
    <p:pos x="146" y="146"/>
    <p:text/>
    <p:extLst>
      <p:ext uri="{C676402C-5697-4E1C-873F-D02D1690AC5C}">
        <p15:threadingInfo xmlns:p15="http://schemas.microsoft.com/office/powerpoint/2012/main" timeZoneBias="-6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15-09-08T10:43:39.546" idx="3">
    <p:pos x="10" y="10"/>
    <p:text>1- Al-Nawawi, Sahihu Muslim bi Sharhi al-Nawawi, Beirut, 1407, P.201.
  2- Al-Muttaqi al-Hindi, ‘Ala’ al-Din Ali, Kanz al-Ummal, Mu’assisat al-Risala, Beirut, Vol. 12, P. 33.</p:text>
    <p:extLst>
      <p:ext uri="{C676402C-5697-4E1C-873F-D02D1690AC5C}">
        <p15:threadingInfo xmlns:p15="http://schemas.microsoft.com/office/powerpoint/2012/main" timeZoneBias="-60"/>
      </p:ext>
    </p:extLst>
  </p:cm>
  <p:cm authorId="1" dt="2015-09-08T10:43:57.565" idx="4">
    <p:pos x="146" y="146"/>
    <p:text/>
    <p:extLst>
      <p:ext uri="{C676402C-5697-4E1C-873F-D02D1690AC5C}">
        <p15:threadingInfo xmlns:p15="http://schemas.microsoft.com/office/powerpoint/2012/main" timeZoneBias="-6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15-09-08T10:43:39.546" idx="3">
    <p:pos x="10" y="10"/>
    <p:text>1- Al-Nawawi, Sahihu Muslim bi Sharhi al-Nawawi, Beirut, 1407, P.201.
  2- Al-Muttaqi al-Hindi, ‘Ala’ al-Din Ali, Kanz al-Ummal, Mu’assisat al-Risala, Beirut, Vol. 12, P. 33.</p:text>
    <p:extLst>
      <p:ext uri="{C676402C-5697-4E1C-873F-D02D1690AC5C}">
        <p15:threadingInfo xmlns:p15="http://schemas.microsoft.com/office/powerpoint/2012/main" timeZoneBias="-60"/>
      </p:ext>
    </p:extLst>
  </p:cm>
  <p:cm authorId="1" dt="2015-09-08T10:43:57.565" idx="4">
    <p:pos x="146" y="146"/>
    <p:text/>
    <p:extLst>
      <p:ext uri="{C676402C-5697-4E1C-873F-D02D1690AC5C}">
        <p15:threadingInfo xmlns:p15="http://schemas.microsoft.com/office/powerpoint/2012/main" timeZoneBias="-60"/>
      </p:ext>
    </p:extLst>
  </p:cm>
</p:cmLst>
</file>

<file path=ppt/comments/comment9.xml><?xml version="1.0" encoding="utf-8"?>
<p:cmLst xmlns:a="http://schemas.openxmlformats.org/drawingml/2006/main" xmlns:r="http://schemas.openxmlformats.org/officeDocument/2006/relationships" xmlns:p="http://schemas.openxmlformats.org/presentationml/2006/main">
  <p:cm authorId="1" dt="2015-09-08T10:43:39.546" idx="3">
    <p:pos x="10" y="10"/>
    <p:text>1- Al-Nawawi, Sahihu Muslim bi Sharhi al-Nawawi, Beirut, 1407, P.201.
  2- Al-Muttaqi al-Hindi, ‘Ala’ al-Din Ali, Kanz al-Ummal, Mu’assisat al-Risala, Beirut, Vol. 12, P. 33.</p:text>
    <p:extLst>
      <p:ext uri="{C676402C-5697-4E1C-873F-D02D1690AC5C}">
        <p15:threadingInfo xmlns:p15="http://schemas.microsoft.com/office/powerpoint/2012/main" timeZoneBias="-60"/>
      </p:ext>
    </p:extLst>
  </p:cm>
  <p:cm authorId="1" dt="2015-09-08T10:43:57.565" idx="4">
    <p:pos x="146" y="146"/>
    <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F3D661-B22A-42FE-887D-B98797F2D95A}" type="datetimeFigureOut">
              <a:rPr lang="en-GB" smtClean="0"/>
              <a:t>08/09/2015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75B4A9-7D1F-4CB0-BCBF-3ADDEBCA82A0}" type="slidenum">
              <a:rPr lang="en-GB" smtClean="0"/>
              <a:t>‹#›</a:t>
            </a:fld>
            <a:endParaRPr lang="en-GB"/>
          </a:p>
        </p:txBody>
      </p:sp>
    </p:spTree>
    <p:extLst>
      <p:ext uri="{BB962C8B-B14F-4D97-AF65-F5344CB8AC3E}">
        <p14:creationId xmlns:p14="http://schemas.microsoft.com/office/powerpoint/2010/main" val="3851272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r" rtl="1">
              <a:lnSpc>
                <a:spcPct val="120000"/>
              </a:lnSpc>
              <a:buNone/>
            </a:pPr>
            <a:r>
              <a:rPr lang="fa-IR" sz="1200" dirty="0" smtClean="0"/>
              <a:t>سأل كميل بن زياد أمير المؤمنين عليه السلام: يا أميرالمؤمنين ما الحقيقة؟</a:t>
            </a:r>
            <a:br>
              <a:rPr lang="fa-IR" sz="1200" dirty="0" smtClean="0"/>
            </a:br>
            <a:r>
              <a:rPr lang="fa-IR" sz="1200" dirty="0" smtClean="0"/>
              <a:t>فقال عليه السلام ما لك والحقيقة ياكميل، </a:t>
            </a:r>
            <a:br>
              <a:rPr lang="fa-IR" sz="1200" dirty="0" smtClean="0"/>
            </a:br>
            <a:r>
              <a:rPr lang="fa-IR" sz="1200" dirty="0" smtClean="0"/>
              <a:t>فقال كميل: أو لست صاحب سرك يا أميرالمؤمنين؟ </a:t>
            </a:r>
            <a:br>
              <a:rPr lang="fa-IR" sz="1200" dirty="0" smtClean="0"/>
            </a:br>
            <a:r>
              <a:rPr lang="fa-IR" sz="1200" dirty="0" smtClean="0"/>
              <a:t>قال: بلى، ولكن يرشح عليك ما يطفح مني</a:t>
            </a:r>
          </a:p>
          <a:p>
            <a:pPr marL="0" indent="0" algn="r" rtl="1">
              <a:lnSpc>
                <a:spcPct val="120000"/>
              </a:lnSpc>
              <a:buNone/>
            </a:pPr>
            <a:r>
              <a:rPr lang="fa-IR" sz="1200" dirty="0" smtClean="0"/>
              <a:t> این حدیث را عرفا و اهل اللّه ، بسیار نقل کرده اند و از طریق صحابی جلیل القدر وثقة کمیل بن زیاد نخعی - علیه الرّحمة - به حضرت امیر علیه السلام در ردیف ارسال مسلّمات چنانچه رسم آنهاست مرسلاً منسوب نموده اند، گر چه در هیچ یک از جوامع حدیثی معتبر، مسندا و مرسلاً نقل نشده ولی از طرفی مرحوم حکیم متأله سبزواری - قدس سرّه الشریف - در کتاب شرح دعای صباح (سبزواری، بی تا، ص 319) آن را از مشهورات بین عرفا شمرده و فقیه و عارف و اصل حضرت شیخ، سیّد حیدر آملی در کتاب نص النصوص فی شرح خصوص الحکم این حدیث را از اخبار صحیحه دانسته است. (آملی، 1352، ص 440).</a:t>
            </a:r>
            <a:endParaRPr lang="ar-SA" sz="1200" dirty="0" smtClean="0"/>
          </a:p>
          <a:p>
            <a:endParaRPr lang="en-GB" dirty="0"/>
          </a:p>
        </p:txBody>
      </p:sp>
      <p:sp>
        <p:nvSpPr>
          <p:cNvPr id="4" name="Slide Number Placeholder 3"/>
          <p:cNvSpPr>
            <a:spLocks noGrp="1"/>
          </p:cNvSpPr>
          <p:nvPr>
            <p:ph type="sldNum" sz="quarter" idx="10"/>
          </p:nvPr>
        </p:nvSpPr>
        <p:spPr/>
        <p:txBody>
          <a:bodyPr/>
          <a:lstStyle/>
          <a:p>
            <a:fld id="{D675B4A9-7D1F-4CB0-BCBF-3ADDEBCA82A0}" type="slidenum">
              <a:rPr lang="en-GB" smtClean="0"/>
              <a:t>3</a:t>
            </a:fld>
            <a:endParaRPr lang="en-GB"/>
          </a:p>
        </p:txBody>
      </p:sp>
    </p:spTree>
    <p:extLst>
      <p:ext uri="{BB962C8B-B14F-4D97-AF65-F5344CB8AC3E}">
        <p14:creationId xmlns:p14="http://schemas.microsoft.com/office/powerpoint/2010/main" val="36179963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75B4A9-7D1F-4CB0-BCBF-3ADDEBCA82A0}" type="slidenum">
              <a:rPr lang="en-GB" smtClean="0"/>
              <a:t>15</a:t>
            </a:fld>
            <a:endParaRPr lang="en-GB"/>
          </a:p>
        </p:txBody>
      </p:sp>
    </p:spTree>
    <p:extLst>
      <p:ext uri="{BB962C8B-B14F-4D97-AF65-F5344CB8AC3E}">
        <p14:creationId xmlns:p14="http://schemas.microsoft.com/office/powerpoint/2010/main" val="37327474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75B4A9-7D1F-4CB0-BCBF-3ADDEBCA82A0}" type="slidenum">
              <a:rPr lang="en-GB" smtClean="0"/>
              <a:t>16</a:t>
            </a:fld>
            <a:endParaRPr lang="en-GB"/>
          </a:p>
        </p:txBody>
      </p:sp>
    </p:spTree>
    <p:extLst>
      <p:ext uri="{BB962C8B-B14F-4D97-AF65-F5344CB8AC3E}">
        <p14:creationId xmlns:p14="http://schemas.microsoft.com/office/powerpoint/2010/main" val="37327474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75B4A9-7D1F-4CB0-BCBF-3ADDEBCA82A0}" type="slidenum">
              <a:rPr lang="en-GB" smtClean="0"/>
              <a:t>17</a:t>
            </a:fld>
            <a:endParaRPr lang="en-GB"/>
          </a:p>
        </p:txBody>
      </p:sp>
    </p:spTree>
    <p:extLst>
      <p:ext uri="{BB962C8B-B14F-4D97-AF65-F5344CB8AC3E}">
        <p14:creationId xmlns:p14="http://schemas.microsoft.com/office/powerpoint/2010/main" val="37327474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75B4A9-7D1F-4CB0-BCBF-3ADDEBCA82A0}" type="slidenum">
              <a:rPr lang="en-GB" smtClean="0"/>
              <a:t>7</a:t>
            </a:fld>
            <a:endParaRPr lang="en-GB"/>
          </a:p>
        </p:txBody>
      </p:sp>
    </p:spTree>
    <p:extLst>
      <p:ext uri="{BB962C8B-B14F-4D97-AF65-F5344CB8AC3E}">
        <p14:creationId xmlns:p14="http://schemas.microsoft.com/office/powerpoint/2010/main" val="3732747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75B4A9-7D1F-4CB0-BCBF-3ADDEBCA82A0}" type="slidenum">
              <a:rPr lang="en-GB" smtClean="0"/>
              <a:t>8</a:t>
            </a:fld>
            <a:endParaRPr lang="en-GB"/>
          </a:p>
        </p:txBody>
      </p:sp>
    </p:spTree>
    <p:extLst>
      <p:ext uri="{BB962C8B-B14F-4D97-AF65-F5344CB8AC3E}">
        <p14:creationId xmlns:p14="http://schemas.microsoft.com/office/powerpoint/2010/main" val="3732747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75B4A9-7D1F-4CB0-BCBF-3ADDEBCA82A0}" type="slidenum">
              <a:rPr lang="en-GB" smtClean="0"/>
              <a:t>9</a:t>
            </a:fld>
            <a:endParaRPr lang="en-GB"/>
          </a:p>
        </p:txBody>
      </p:sp>
    </p:spTree>
    <p:extLst>
      <p:ext uri="{BB962C8B-B14F-4D97-AF65-F5344CB8AC3E}">
        <p14:creationId xmlns:p14="http://schemas.microsoft.com/office/powerpoint/2010/main" val="3732747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75B4A9-7D1F-4CB0-BCBF-3ADDEBCA82A0}" type="slidenum">
              <a:rPr lang="en-GB" smtClean="0"/>
              <a:t>10</a:t>
            </a:fld>
            <a:endParaRPr lang="en-GB"/>
          </a:p>
        </p:txBody>
      </p:sp>
    </p:spTree>
    <p:extLst>
      <p:ext uri="{BB962C8B-B14F-4D97-AF65-F5344CB8AC3E}">
        <p14:creationId xmlns:p14="http://schemas.microsoft.com/office/powerpoint/2010/main" val="3732747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75B4A9-7D1F-4CB0-BCBF-3ADDEBCA82A0}" type="slidenum">
              <a:rPr lang="en-GB" smtClean="0"/>
              <a:t>11</a:t>
            </a:fld>
            <a:endParaRPr lang="en-GB"/>
          </a:p>
        </p:txBody>
      </p:sp>
    </p:spTree>
    <p:extLst>
      <p:ext uri="{BB962C8B-B14F-4D97-AF65-F5344CB8AC3E}">
        <p14:creationId xmlns:p14="http://schemas.microsoft.com/office/powerpoint/2010/main" val="3732747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75B4A9-7D1F-4CB0-BCBF-3ADDEBCA82A0}" type="slidenum">
              <a:rPr lang="en-GB" smtClean="0"/>
              <a:t>12</a:t>
            </a:fld>
            <a:endParaRPr lang="en-GB"/>
          </a:p>
        </p:txBody>
      </p:sp>
    </p:spTree>
    <p:extLst>
      <p:ext uri="{BB962C8B-B14F-4D97-AF65-F5344CB8AC3E}">
        <p14:creationId xmlns:p14="http://schemas.microsoft.com/office/powerpoint/2010/main" val="37327474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75B4A9-7D1F-4CB0-BCBF-3ADDEBCA82A0}" type="slidenum">
              <a:rPr lang="en-GB" smtClean="0"/>
              <a:t>13</a:t>
            </a:fld>
            <a:endParaRPr lang="en-GB"/>
          </a:p>
        </p:txBody>
      </p:sp>
    </p:spTree>
    <p:extLst>
      <p:ext uri="{BB962C8B-B14F-4D97-AF65-F5344CB8AC3E}">
        <p14:creationId xmlns:p14="http://schemas.microsoft.com/office/powerpoint/2010/main" val="37327474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75B4A9-7D1F-4CB0-BCBF-3ADDEBCA82A0}" type="slidenum">
              <a:rPr lang="en-GB" smtClean="0"/>
              <a:t>14</a:t>
            </a:fld>
            <a:endParaRPr lang="en-GB"/>
          </a:p>
        </p:txBody>
      </p:sp>
    </p:spTree>
    <p:extLst>
      <p:ext uri="{BB962C8B-B14F-4D97-AF65-F5344CB8AC3E}">
        <p14:creationId xmlns:p14="http://schemas.microsoft.com/office/powerpoint/2010/main" val="3732747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9/8/2015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9/8/2015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9/8/2015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8.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9.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10.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omments" Target="../comments/comment11.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omments" Target="../comments/comment1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_ftn1"/><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3.xml"/><Relationship Id="rId4" Type="http://schemas.openxmlformats.org/officeDocument/2006/relationships/hyperlink" Target="#_ftn3"/></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GB" dirty="0" smtClean="0"/>
              <a:t>Imam Mahdi (a)</a:t>
            </a:r>
            <a:br>
              <a:rPr lang="en-GB" dirty="0" smtClean="0"/>
            </a:br>
            <a:r>
              <a:rPr lang="en-GB" sz="4400" dirty="0" smtClean="0"/>
              <a:t>The Position and the Mission</a:t>
            </a:r>
            <a:endParaRPr lang="en-GB" sz="4400" dirty="0"/>
          </a:p>
        </p:txBody>
      </p:sp>
      <p:sp>
        <p:nvSpPr>
          <p:cNvPr id="3" name="Subtitle 2"/>
          <p:cNvSpPr>
            <a:spLocks noGrp="1"/>
          </p:cNvSpPr>
          <p:nvPr>
            <p:ph type="subTitle" idx="1"/>
          </p:nvPr>
        </p:nvSpPr>
        <p:spPr/>
        <p:txBody>
          <a:bodyPr>
            <a:normAutofit/>
          </a:bodyPr>
          <a:lstStyle/>
          <a:p>
            <a:r>
              <a:rPr lang="en-GB" sz="3200" dirty="0" smtClean="0"/>
              <a:t>1- Position</a:t>
            </a:r>
            <a:endParaRPr lang="en-GB" sz="3200" dirty="0"/>
          </a:p>
        </p:txBody>
      </p:sp>
    </p:spTree>
    <p:extLst>
      <p:ext uri="{BB962C8B-B14F-4D97-AF65-F5344CB8AC3E}">
        <p14:creationId xmlns:p14="http://schemas.microsoft.com/office/powerpoint/2010/main" val="16186309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703006"/>
          </a:xfrm>
        </p:spPr>
        <p:txBody>
          <a:bodyPr>
            <a:normAutofit/>
          </a:bodyPr>
          <a:lstStyle/>
          <a:p>
            <a:r>
              <a:rPr lang="en-GB" dirty="0" smtClean="0"/>
              <a:t>The Holy Family</a:t>
            </a:r>
            <a:endParaRPr lang="en-GB" dirty="0"/>
          </a:p>
        </p:txBody>
      </p:sp>
      <p:sp>
        <p:nvSpPr>
          <p:cNvPr id="3" name="Content Placeholder 2"/>
          <p:cNvSpPr>
            <a:spLocks noGrp="1"/>
          </p:cNvSpPr>
          <p:nvPr>
            <p:ph idx="1"/>
          </p:nvPr>
        </p:nvSpPr>
        <p:spPr>
          <a:xfrm>
            <a:off x="677334" y="1430594"/>
            <a:ext cx="8596668" cy="4610769"/>
          </a:xfrm>
        </p:spPr>
        <p:txBody>
          <a:bodyPr>
            <a:normAutofit/>
          </a:bodyPr>
          <a:lstStyle/>
          <a:p>
            <a:pPr marL="0" indent="0">
              <a:lnSpc>
                <a:spcPct val="120000"/>
              </a:lnSpc>
              <a:buNone/>
            </a:pPr>
            <a:r>
              <a:rPr lang="en-GB" sz="2400" dirty="0"/>
              <a:t>The Prophet is reported to have said on various occasions that the Book of God and his ‘Holy Family’ are two precious things that he leaves behind which would never part and his </a:t>
            </a:r>
            <a:r>
              <a:rPr lang="en-GB" sz="2400" i="1" dirty="0" err="1"/>
              <a:t>Umma</a:t>
            </a:r>
            <a:r>
              <a:rPr lang="en-GB" sz="2400" i="1" dirty="0"/>
              <a:t> </a:t>
            </a:r>
            <a:r>
              <a:rPr lang="en-GB" sz="2400" dirty="0"/>
              <a:t>would not go astray as long as they adhere to them</a:t>
            </a:r>
            <a:r>
              <a:rPr lang="en-GB" sz="2400" dirty="0" smtClean="0"/>
              <a:t>.</a:t>
            </a:r>
          </a:p>
          <a:p>
            <a:pPr marL="0" indent="0">
              <a:lnSpc>
                <a:spcPct val="120000"/>
              </a:lnSpc>
              <a:buNone/>
            </a:pPr>
            <a:r>
              <a:rPr lang="en-GB" sz="2400" dirty="0" smtClean="0"/>
              <a:t> </a:t>
            </a:r>
            <a:r>
              <a:rPr lang="en-GB" sz="2400" dirty="0"/>
              <a:t>This is a widely reported </a:t>
            </a:r>
            <a:r>
              <a:rPr lang="en-GB" sz="2400" dirty="0" smtClean="0"/>
              <a:t>statement of the Prophet appearing </a:t>
            </a:r>
            <a:r>
              <a:rPr lang="en-GB" sz="2400" dirty="0"/>
              <a:t>in most of the authentic sources</a:t>
            </a:r>
            <a:r>
              <a:rPr lang="en-GB" sz="2400" dirty="0" smtClean="0"/>
              <a:t>.</a:t>
            </a:r>
          </a:p>
          <a:p>
            <a:pPr marL="0" indent="0">
              <a:lnSpc>
                <a:spcPct val="120000"/>
              </a:lnSpc>
              <a:buNone/>
            </a:pPr>
            <a:r>
              <a:rPr lang="en-GB" sz="2000" dirty="0" smtClean="0">
                <a:solidFill>
                  <a:schemeClr val="tx1"/>
                </a:solidFill>
                <a:latin typeface="OI-Beyrut" pitchFamily="2" charset="0"/>
              </a:rPr>
              <a:t>(See </a:t>
            </a:r>
            <a:r>
              <a:rPr lang="en-GB" sz="2000" dirty="0">
                <a:solidFill>
                  <a:schemeClr val="tx1"/>
                </a:solidFill>
                <a:latin typeface="OI-Beyrut" pitchFamily="2" charset="0"/>
              </a:rPr>
              <a:t>for example </a:t>
            </a:r>
            <a:r>
              <a:rPr lang="en-GB" sz="2000" dirty="0" smtClean="0">
                <a:solidFill>
                  <a:schemeClr val="tx1"/>
                </a:solidFill>
                <a:latin typeface="OI-Beyrut" pitchFamily="2" charset="0"/>
              </a:rPr>
              <a:t>al-</a:t>
            </a:r>
            <a:r>
              <a:rPr lang="en-GB" sz="2000" dirty="0" err="1" smtClean="0">
                <a:solidFill>
                  <a:schemeClr val="tx1"/>
                </a:solidFill>
                <a:latin typeface="OI-Beyrut" pitchFamily="2" charset="0"/>
              </a:rPr>
              <a:t>ÍÁkim</a:t>
            </a:r>
            <a:r>
              <a:rPr lang="en-GB" sz="2000" dirty="0" smtClean="0">
                <a:solidFill>
                  <a:schemeClr val="tx1"/>
                </a:solidFill>
                <a:latin typeface="OI-Beyrut" pitchFamily="2" charset="0"/>
              </a:rPr>
              <a:t> al-</a:t>
            </a:r>
            <a:r>
              <a:rPr lang="en-GB" sz="2000" dirty="0" err="1" smtClean="0">
                <a:solidFill>
                  <a:schemeClr val="tx1"/>
                </a:solidFill>
                <a:latin typeface="OI-Beyrut" pitchFamily="2" charset="0"/>
              </a:rPr>
              <a:t>NayshÁbÙri</a:t>
            </a:r>
            <a:r>
              <a:rPr lang="en-GB" sz="2000" dirty="0">
                <a:solidFill>
                  <a:schemeClr val="tx1"/>
                </a:solidFill>
                <a:latin typeface="OI-Beyrut" pitchFamily="2" charset="0"/>
              </a:rPr>
              <a:t>, vol. 3, p. 109, </a:t>
            </a:r>
            <a:r>
              <a:rPr lang="en-GB" sz="2000" dirty="0" err="1">
                <a:solidFill>
                  <a:schemeClr val="tx1"/>
                </a:solidFill>
                <a:latin typeface="OI-Beyrut" pitchFamily="2" charset="0"/>
              </a:rPr>
              <a:t>AÎmad</a:t>
            </a:r>
            <a:r>
              <a:rPr lang="en-GB" sz="2000" dirty="0">
                <a:solidFill>
                  <a:schemeClr val="tx1"/>
                </a:solidFill>
                <a:latin typeface="OI-Beyrut" pitchFamily="2" charset="0"/>
              </a:rPr>
              <a:t> b. </a:t>
            </a:r>
            <a:r>
              <a:rPr lang="en-GB" sz="2000" dirty="0" err="1">
                <a:solidFill>
                  <a:schemeClr val="tx1"/>
                </a:solidFill>
                <a:latin typeface="OI-Beyrut" pitchFamily="2" charset="0"/>
              </a:rPr>
              <a:t>Íanbal</a:t>
            </a:r>
            <a:r>
              <a:rPr lang="en-GB" sz="2000" dirty="0">
                <a:solidFill>
                  <a:schemeClr val="tx1"/>
                </a:solidFill>
                <a:latin typeface="OI-Beyrut" pitchFamily="2" charset="0"/>
              </a:rPr>
              <a:t>, vol. 5, p. 181, al-</a:t>
            </a:r>
            <a:r>
              <a:rPr lang="en-GB" sz="2000" dirty="0" err="1">
                <a:solidFill>
                  <a:schemeClr val="tx1"/>
                </a:solidFill>
                <a:latin typeface="OI-Beyrut" pitchFamily="2" charset="0"/>
              </a:rPr>
              <a:t>Tirmidhi</a:t>
            </a:r>
            <a:r>
              <a:rPr lang="en-GB" sz="2000" dirty="0">
                <a:solidFill>
                  <a:schemeClr val="tx1"/>
                </a:solidFill>
                <a:latin typeface="OI-Beyrut" pitchFamily="2" charset="0"/>
              </a:rPr>
              <a:t>, vol. 2, p. 308, al-</a:t>
            </a:r>
            <a:r>
              <a:rPr lang="en-GB" sz="2000" dirty="0" err="1">
                <a:solidFill>
                  <a:schemeClr val="tx1"/>
                </a:solidFill>
                <a:latin typeface="OI-Beyrut" pitchFamily="2" charset="0"/>
              </a:rPr>
              <a:t>Muttaqi</a:t>
            </a:r>
            <a:r>
              <a:rPr lang="en-GB" sz="2000" dirty="0">
                <a:solidFill>
                  <a:schemeClr val="tx1"/>
                </a:solidFill>
                <a:latin typeface="OI-Beyrut" pitchFamily="2" charset="0"/>
              </a:rPr>
              <a:t> al-Hindi, vol. 1 pp. 44, 47 &amp;48, al-</a:t>
            </a:r>
            <a:r>
              <a:rPr lang="en-GB" sz="2000" dirty="0" err="1">
                <a:solidFill>
                  <a:schemeClr val="tx1"/>
                </a:solidFill>
                <a:latin typeface="OI-Beyrut" pitchFamily="2" charset="0"/>
              </a:rPr>
              <a:t>DÁrimi</a:t>
            </a:r>
            <a:r>
              <a:rPr lang="en-GB" sz="2000" dirty="0">
                <a:solidFill>
                  <a:schemeClr val="tx1"/>
                </a:solidFill>
                <a:latin typeface="OI-Beyrut" pitchFamily="2" charset="0"/>
              </a:rPr>
              <a:t>, vol. 2, p.431</a:t>
            </a:r>
            <a:r>
              <a:rPr lang="en-GB" sz="2000" dirty="0" smtClean="0">
                <a:solidFill>
                  <a:schemeClr val="tx1"/>
                </a:solidFill>
                <a:latin typeface="OI-Beyrut" pitchFamily="2" charset="0"/>
              </a:rPr>
              <a:t>.) </a:t>
            </a:r>
            <a:endParaRPr lang="en-GB" sz="2000" dirty="0">
              <a:solidFill>
                <a:schemeClr val="tx1"/>
              </a:solidFill>
              <a:latin typeface="OI-Beyrut" pitchFamily="2" charset="0"/>
            </a:endParaRPr>
          </a:p>
        </p:txBody>
      </p:sp>
      <p:sp>
        <p:nvSpPr>
          <p:cNvPr id="16" name="Rectangle 13"/>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800" b="0" i="0" u="none" strike="noStrike" cap="none" normalizeH="0" baseline="0" dirty="0" smtClean="0">
                <a:ln>
                  <a:noFill/>
                </a:ln>
                <a:solidFill>
                  <a:schemeClr val="tx1"/>
                </a:solidFill>
                <a:effectLst/>
                <a:latin typeface="Arial" panose="020B0604020202020204" pitchFamily="34" charset="0"/>
              </a:rPr>
              <a:t/>
            </a:r>
            <a:br>
              <a:rPr kumimoji="0" lang="en-GB" altLang="zh-CN" sz="1800" b="0" i="0" u="none" strike="noStrike" cap="none" normalizeH="0" baseline="0" dirty="0" smtClean="0">
                <a:ln>
                  <a:noFill/>
                </a:ln>
                <a:solidFill>
                  <a:schemeClr val="tx1"/>
                </a:solidFill>
                <a:effectLst/>
                <a:latin typeface="Arial" panose="020B0604020202020204" pitchFamily="34" charset="0"/>
              </a:rPr>
            </a:br>
            <a:endParaRPr kumimoji="0" lang="en-GB" altLang="zh-CN" sz="1800" b="0" i="0" u="none" strike="noStrike" cap="none" normalizeH="0" baseline="0" dirty="0" smtClean="0">
              <a:ln>
                <a:noFill/>
              </a:ln>
              <a:solidFill>
                <a:schemeClr val="tx1"/>
              </a:solidFill>
              <a:effectLst/>
              <a:latin typeface="Arial" panose="020B0604020202020204" pitchFamily="34" charset="0"/>
            </a:endParaRPr>
          </a:p>
        </p:txBody>
      </p:sp>
      <p:sp>
        <p:nvSpPr>
          <p:cNvPr id="17" name="Rectangle 14"/>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8" name="Rectangle 15"/>
          <p:cNvSpPr>
            <a:spLocks noChangeArrowheads="1"/>
          </p:cNvSpPr>
          <p:nvPr/>
        </p:nvSpPr>
        <p:spPr bwMode="auto">
          <a:xfrm>
            <a:off x="0" y="115014"/>
            <a:ext cx="21352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zh-CN" sz="1000" b="0" i="0" u="none" strike="noStrike" cap="none" normalizeH="0" baseline="0" dirty="0" smtClean="0">
                <a:ln>
                  <a:noFill/>
                </a:ln>
                <a:solidFill>
                  <a:schemeClr val="tx1"/>
                </a:solidFill>
                <a:effectLst/>
                <a:latin typeface="OI-Beyrut" pitchFamily="2" charset="0"/>
                <a:ea typeface="SimSun" panose="02010600030101010101" pitchFamily="2" charset="-122"/>
                <a:cs typeface="Times New Roman" panose="02020603050405020304" pitchFamily="18" charset="0"/>
              </a:rPr>
              <a:t>.</a:t>
            </a:r>
            <a:endParaRPr kumimoji="0" lang="es-ES" altLang="zh-CN"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703006"/>
          </a:xfrm>
        </p:spPr>
        <p:txBody>
          <a:bodyPr>
            <a:normAutofit/>
          </a:bodyPr>
          <a:lstStyle/>
          <a:p>
            <a:r>
              <a:rPr lang="en-GB" dirty="0" smtClean="0"/>
              <a:t>The Holy Family</a:t>
            </a:r>
            <a:endParaRPr lang="en-GB" dirty="0"/>
          </a:p>
        </p:txBody>
      </p:sp>
      <p:sp>
        <p:nvSpPr>
          <p:cNvPr id="3" name="Content Placeholder 2"/>
          <p:cNvSpPr>
            <a:spLocks noGrp="1"/>
          </p:cNvSpPr>
          <p:nvPr>
            <p:ph idx="1"/>
          </p:nvPr>
        </p:nvSpPr>
        <p:spPr>
          <a:xfrm>
            <a:off x="677334" y="1430594"/>
            <a:ext cx="8596668" cy="4610769"/>
          </a:xfrm>
        </p:spPr>
        <p:txBody>
          <a:bodyPr>
            <a:normAutofit fontScale="92500"/>
          </a:bodyPr>
          <a:lstStyle/>
          <a:p>
            <a:pPr marL="0" indent="0">
              <a:lnSpc>
                <a:spcPct val="120000"/>
              </a:lnSpc>
              <a:buNone/>
            </a:pPr>
            <a:r>
              <a:rPr lang="en-GB" sz="2400" dirty="0" smtClean="0"/>
              <a:t>Commenting </a:t>
            </a:r>
            <a:r>
              <a:rPr lang="en-GB" sz="2400" dirty="0"/>
              <a:t>on this </a:t>
            </a:r>
            <a:r>
              <a:rPr lang="en-GB" sz="2400" dirty="0" smtClean="0"/>
              <a:t>batch of narrations, </a:t>
            </a:r>
            <a:r>
              <a:rPr lang="en-GB" sz="2400" dirty="0"/>
              <a:t>Ibn </a:t>
            </a:r>
            <a:r>
              <a:rPr lang="en-GB" sz="2400" dirty="0" err="1"/>
              <a:t>Hajar</a:t>
            </a:r>
            <a:r>
              <a:rPr lang="en-GB" sz="2400" dirty="0"/>
              <a:t> states </a:t>
            </a:r>
            <a:r>
              <a:rPr lang="en-GB" sz="2400" dirty="0" smtClean="0"/>
              <a:t>that,</a:t>
            </a:r>
          </a:p>
          <a:p>
            <a:pPr marL="0" indent="0">
              <a:lnSpc>
                <a:spcPct val="120000"/>
              </a:lnSpc>
              <a:buNone/>
            </a:pPr>
            <a:r>
              <a:rPr lang="en-GB" sz="2400" dirty="0" smtClean="0"/>
              <a:t>They </a:t>
            </a:r>
            <a:r>
              <a:rPr lang="en-GB" sz="2400" dirty="0"/>
              <a:t>are reported with numerous chains of transmission from more than twenty companions some of whom heard it in </a:t>
            </a:r>
            <a:r>
              <a:rPr lang="en-GB" sz="2400" dirty="0" err="1"/>
              <a:t>Arafah</a:t>
            </a:r>
            <a:r>
              <a:rPr lang="en-GB" sz="2400" dirty="0"/>
              <a:t>, others in Medina on Prophet’s deathbed, others in </a:t>
            </a:r>
            <a:r>
              <a:rPr lang="en-GB" sz="2400" dirty="0" err="1" smtClean="0"/>
              <a:t>Ghadir</a:t>
            </a:r>
            <a:r>
              <a:rPr lang="en-GB" sz="2400" dirty="0" smtClean="0"/>
              <a:t> </a:t>
            </a:r>
            <a:r>
              <a:rPr lang="en-GB" sz="2400" dirty="0" err="1"/>
              <a:t>Khom</a:t>
            </a:r>
            <a:r>
              <a:rPr lang="en-GB" sz="2400" dirty="0"/>
              <a:t> and still some others in Prophet’s return journey from </a:t>
            </a:r>
            <a:r>
              <a:rPr lang="en-GB" sz="2400" dirty="0" smtClean="0"/>
              <a:t>al-</a:t>
            </a:r>
            <a:r>
              <a:rPr lang="en-GB" sz="2400" dirty="0" err="1" smtClean="0"/>
              <a:t>Taif</a:t>
            </a:r>
            <a:r>
              <a:rPr lang="en-GB" sz="2400" dirty="0"/>
              <a:t>. </a:t>
            </a:r>
            <a:endParaRPr lang="en-GB" sz="2400" dirty="0" smtClean="0"/>
          </a:p>
          <a:p>
            <a:pPr marL="0" indent="0">
              <a:lnSpc>
                <a:spcPct val="120000"/>
              </a:lnSpc>
              <a:buNone/>
            </a:pPr>
            <a:r>
              <a:rPr lang="en-GB" sz="2400" dirty="0" smtClean="0"/>
              <a:t>He says, “There </a:t>
            </a:r>
            <a:r>
              <a:rPr lang="en-GB" sz="2400" dirty="0"/>
              <a:t>is, however, no contradiction between these reports since due to importance of the status of the Book and the </a:t>
            </a:r>
            <a:r>
              <a:rPr lang="en-GB" sz="2400" dirty="0" smtClean="0"/>
              <a:t>Holy </a:t>
            </a:r>
            <a:r>
              <a:rPr lang="en-GB" sz="2400" dirty="0"/>
              <a:t>Family the Prophet might have re-emphasized this statement in all those locations</a:t>
            </a:r>
            <a:r>
              <a:rPr lang="en-GB" sz="2400" dirty="0" smtClean="0"/>
              <a:t>,”</a:t>
            </a:r>
          </a:p>
          <a:p>
            <a:pPr marL="0" indent="0">
              <a:lnSpc>
                <a:spcPct val="120000"/>
              </a:lnSpc>
              <a:buNone/>
            </a:pPr>
            <a:r>
              <a:rPr lang="en-GB" sz="2000" dirty="0" smtClean="0">
                <a:latin typeface="OI-Beyrut" pitchFamily="2" charset="0"/>
              </a:rPr>
              <a:t> (Ibn </a:t>
            </a:r>
            <a:r>
              <a:rPr lang="en-GB" sz="2000" dirty="0" err="1">
                <a:latin typeface="OI-Beyrut" pitchFamily="2" charset="0"/>
              </a:rPr>
              <a:t>Íajar</a:t>
            </a:r>
            <a:r>
              <a:rPr lang="en-GB" sz="2000" dirty="0">
                <a:latin typeface="OI-Beyrut" pitchFamily="2" charset="0"/>
              </a:rPr>
              <a:t>, al-</a:t>
            </a:r>
            <a:r>
              <a:rPr lang="en-GB" sz="2000" dirty="0" err="1">
                <a:latin typeface="OI-Beyrut" pitchFamily="2" charset="0"/>
              </a:rPr>
              <a:t>ÑawÁÝiq</a:t>
            </a:r>
            <a:r>
              <a:rPr lang="en-GB" sz="2000" dirty="0">
                <a:latin typeface="OI-Beyrut" pitchFamily="2" charset="0"/>
              </a:rPr>
              <a:t> al-</a:t>
            </a:r>
            <a:r>
              <a:rPr lang="en-GB" sz="2000" dirty="0" err="1">
                <a:latin typeface="OI-Beyrut" pitchFamily="2" charset="0"/>
              </a:rPr>
              <a:t>muÎriqa</a:t>
            </a:r>
            <a:r>
              <a:rPr lang="en-GB" sz="2000" dirty="0">
                <a:latin typeface="OI-Beyrut" pitchFamily="2" charset="0"/>
              </a:rPr>
              <a:t>, pp. 230-231</a:t>
            </a:r>
            <a:r>
              <a:rPr lang="en-GB" sz="2000" dirty="0" smtClean="0">
                <a:latin typeface="OI-Beyrut" pitchFamily="2" charset="0"/>
              </a:rPr>
              <a:t>.) </a:t>
            </a:r>
            <a:endParaRPr lang="en-GB" sz="2000" dirty="0">
              <a:latin typeface="OI-Beyrut" pitchFamily="2" charset="0"/>
            </a:endParaRPr>
          </a:p>
          <a:p>
            <a:pPr marL="0" indent="0">
              <a:lnSpc>
                <a:spcPct val="120000"/>
              </a:lnSpc>
              <a:buNone/>
            </a:pPr>
            <a:endParaRPr lang="en-GB" sz="2400" dirty="0"/>
          </a:p>
        </p:txBody>
      </p:sp>
      <p:sp>
        <p:nvSpPr>
          <p:cNvPr id="16" name="Rectangle 13"/>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800" b="0" i="0" u="none" strike="noStrike" cap="none" normalizeH="0" baseline="0" dirty="0" smtClean="0">
                <a:ln>
                  <a:noFill/>
                </a:ln>
                <a:solidFill>
                  <a:schemeClr val="tx1"/>
                </a:solidFill>
                <a:effectLst/>
                <a:latin typeface="Arial" panose="020B0604020202020204" pitchFamily="34" charset="0"/>
              </a:rPr>
              <a:t/>
            </a:r>
            <a:br>
              <a:rPr kumimoji="0" lang="en-GB" altLang="zh-CN" sz="1800" b="0" i="0" u="none" strike="noStrike" cap="none" normalizeH="0" baseline="0" dirty="0" smtClean="0">
                <a:ln>
                  <a:noFill/>
                </a:ln>
                <a:solidFill>
                  <a:schemeClr val="tx1"/>
                </a:solidFill>
                <a:effectLst/>
                <a:latin typeface="Arial" panose="020B0604020202020204" pitchFamily="34" charset="0"/>
              </a:rPr>
            </a:br>
            <a:endParaRPr kumimoji="0" lang="en-GB" altLang="zh-CN" sz="1800" b="0" i="0" u="none" strike="noStrike" cap="none" normalizeH="0" baseline="0" dirty="0" smtClean="0">
              <a:ln>
                <a:noFill/>
              </a:ln>
              <a:solidFill>
                <a:schemeClr val="tx1"/>
              </a:solidFill>
              <a:effectLst/>
              <a:latin typeface="Arial" panose="020B0604020202020204" pitchFamily="34" charset="0"/>
            </a:endParaRPr>
          </a:p>
        </p:txBody>
      </p:sp>
      <p:sp>
        <p:nvSpPr>
          <p:cNvPr id="17" name="Rectangle 14"/>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8" name="Rectangle 15"/>
          <p:cNvSpPr>
            <a:spLocks noChangeArrowheads="1"/>
          </p:cNvSpPr>
          <p:nvPr/>
        </p:nvSpPr>
        <p:spPr bwMode="auto">
          <a:xfrm>
            <a:off x="0" y="115014"/>
            <a:ext cx="21352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zh-CN" sz="1000" b="0" i="0" u="none" strike="noStrike" cap="none" normalizeH="0" baseline="0" dirty="0" smtClean="0">
                <a:ln>
                  <a:noFill/>
                </a:ln>
                <a:solidFill>
                  <a:schemeClr val="tx1"/>
                </a:solidFill>
                <a:effectLst/>
                <a:latin typeface="OI-Beyrut" pitchFamily="2" charset="0"/>
                <a:ea typeface="SimSun" panose="02010600030101010101" pitchFamily="2" charset="-122"/>
                <a:cs typeface="Times New Roman" panose="02020603050405020304" pitchFamily="18" charset="0"/>
              </a:rPr>
              <a:t>.</a:t>
            </a:r>
            <a:endParaRPr kumimoji="0" lang="es-ES" altLang="zh-CN"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703006"/>
          </a:xfrm>
        </p:spPr>
        <p:txBody>
          <a:bodyPr>
            <a:normAutofit/>
          </a:bodyPr>
          <a:lstStyle/>
          <a:p>
            <a:r>
              <a:rPr lang="en-GB" dirty="0" smtClean="0"/>
              <a:t>The Holy Family</a:t>
            </a:r>
            <a:endParaRPr lang="en-GB" dirty="0"/>
          </a:p>
        </p:txBody>
      </p:sp>
      <p:sp>
        <p:nvSpPr>
          <p:cNvPr id="3" name="Content Placeholder 2"/>
          <p:cNvSpPr>
            <a:spLocks noGrp="1"/>
          </p:cNvSpPr>
          <p:nvPr>
            <p:ph idx="1"/>
          </p:nvPr>
        </p:nvSpPr>
        <p:spPr>
          <a:xfrm>
            <a:off x="677334" y="1430594"/>
            <a:ext cx="8596668" cy="4610769"/>
          </a:xfrm>
        </p:spPr>
        <p:txBody>
          <a:bodyPr>
            <a:normAutofit fontScale="92500"/>
          </a:bodyPr>
          <a:lstStyle/>
          <a:p>
            <a:pPr marL="0" indent="0">
              <a:lnSpc>
                <a:spcPct val="120000"/>
              </a:lnSpc>
              <a:buNone/>
            </a:pPr>
            <a:r>
              <a:rPr lang="en-GB" sz="2400" dirty="0"/>
              <a:t>Although these and many other traditions with similar purport are reported in both Sunni and </a:t>
            </a:r>
            <a:r>
              <a:rPr lang="en-GB" sz="2400" dirty="0" smtClean="0"/>
              <a:t>Shi’i </a:t>
            </a:r>
            <a:r>
              <a:rPr lang="en-GB" sz="2400" dirty="0"/>
              <a:t>sources, it is, however, only the </a:t>
            </a:r>
            <a:r>
              <a:rPr lang="en-GB" sz="2400" dirty="0" smtClean="0"/>
              <a:t>Shi’as </a:t>
            </a:r>
            <a:r>
              <a:rPr lang="en-GB" sz="2400" dirty="0"/>
              <a:t>who have taken these statements to their full conclusion and have always condemned those Muslims who have turned a blind eye to the implications of these reports. </a:t>
            </a:r>
            <a:endParaRPr lang="en-GB" sz="2400" dirty="0" smtClean="0"/>
          </a:p>
          <a:p>
            <a:pPr marL="0" indent="0">
              <a:lnSpc>
                <a:spcPct val="120000"/>
              </a:lnSpc>
              <a:buNone/>
            </a:pPr>
            <a:endParaRPr lang="en-GB" sz="2400" dirty="0"/>
          </a:p>
          <a:p>
            <a:pPr marL="0" indent="0">
              <a:lnSpc>
                <a:spcPct val="120000"/>
              </a:lnSpc>
              <a:buNone/>
            </a:pPr>
            <a:r>
              <a:rPr lang="en-GB" sz="2400" dirty="0" smtClean="0"/>
              <a:t>The following tradition is very well known:</a:t>
            </a:r>
          </a:p>
          <a:p>
            <a:pPr marL="0" indent="0">
              <a:buNone/>
            </a:pPr>
            <a:r>
              <a:rPr lang="en-GB" sz="2400" dirty="0"/>
              <a:t>“The example of my </a:t>
            </a:r>
            <a:r>
              <a:rPr lang="en-GB" sz="2400" i="1" dirty="0" err="1"/>
              <a:t>A</a:t>
            </a:r>
            <a:r>
              <a:rPr lang="en-GB" sz="2400" i="1" dirty="0" err="1" smtClean="0"/>
              <a:t>hl</a:t>
            </a:r>
            <a:r>
              <a:rPr lang="en-GB" sz="2400" i="1" dirty="0" smtClean="0"/>
              <a:t> al-Bayt</a:t>
            </a:r>
            <a:r>
              <a:rPr lang="en-GB" sz="2400" dirty="0" smtClean="0"/>
              <a:t> </a:t>
            </a:r>
            <a:r>
              <a:rPr lang="en-GB" sz="2400" dirty="0"/>
              <a:t>is like the Noah’s arch; whoever boards on it is saved and whoever stays behind is drowned,” </a:t>
            </a:r>
            <a:endParaRPr lang="en-GB" sz="2400" dirty="0" smtClean="0"/>
          </a:p>
          <a:p>
            <a:pPr marL="0" indent="0">
              <a:buNone/>
            </a:pPr>
            <a:r>
              <a:rPr lang="en-GB" sz="2400" dirty="0" smtClean="0">
                <a:latin typeface="OI-Beyrut" pitchFamily="2" charset="0"/>
              </a:rPr>
              <a:t>(Al-</a:t>
            </a:r>
            <a:r>
              <a:rPr lang="en-GB" sz="2400" dirty="0" err="1" smtClean="0">
                <a:latin typeface="OI-Beyrut" pitchFamily="2" charset="0"/>
              </a:rPr>
              <a:t>ÍÁkim</a:t>
            </a:r>
            <a:r>
              <a:rPr lang="en-GB" sz="2400" dirty="0" smtClean="0">
                <a:latin typeface="OI-Beyrut" pitchFamily="2" charset="0"/>
              </a:rPr>
              <a:t> </a:t>
            </a:r>
            <a:r>
              <a:rPr lang="en-GB" sz="2400" dirty="0">
                <a:latin typeface="OI-Beyrut" pitchFamily="2" charset="0"/>
              </a:rPr>
              <a:t>al-</a:t>
            </a:r>
            <a:r>
              <a:rPr lang="en-GB" sz="2400" dirty="0" err="1">
                <a:latin typeface="OI-Beyrut" pitchFamily="2" charset="0"/>
              </a:rPr>
              <a:t>NayshÁbÙri</a:t>
            </a:r>
            <a:r>
              <a:rPr lang="en-GB" sz="2400" dirty="0">
                <a:latin typeface="OI-Beyrut" pitchFamily="2" charset="0"/>
              </a:rPr>
              <a:t>, vol. 2, p. 343, and vol. 3, p. 150. </a:t>
            </a:r>
            <a:r>
              <a:rPr lang="en-GB" sz="2400" dirty="0" smtClean="0">
                <a:latin typeface="OI-Beyrut" pitchFamily="2" charset="0"/>
              </a:rPr>
              <a:t>)</a:t>
            </a:r>
            <a:endParaRPr lang="en-GB" sz="2400" dirty="0">
              <a:latin typeface="OI-Beyrut" pitchFamily="2" charset="0"/>
            </a:endParaRPr>
          </a:p>
          <a:p>
            <a:pPr marL="0" indent="0">
              <a:buNone/>
            </a:pPr>
            <a:endParaRPr lang="en-GB" sz="2400" dirty="0" smtClean="0"/>
          </a:p>
          <a:p>
            <a:pPr marL="0" indent="0">
              <a:buNone/>
            </a:pPr>
            <a:endParaRPr lang="en-GB" sz="2400" dirty="0"/>
          </a:p>
          <a:p>
            <a:pPr marL="0" indent="0">
              <a:lnSpc>
                <a:spcPct val="120000"/>
              </a:lnSpc>
              <a:buNone/>
            </a:pPr>
            <a:endParaRPr lang="en-GB" sz="2400" dirty="0"/>
          </a:p>
        </p:txBody>
      </p:sp>
      <p:sp>
        <p:nvSpPr>
          <p:cNvPr id="16" name="Rectangle 13"/>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800" b="0" i="0" u="none" strike="noStrike" cap="none" normalizeH="0" baseline="0" dirty="0" smtClean="0">
                <a:ln>
                  <a:noFill/>
                </a:ln>
                <a:solidFill>
                  <a:schemeClr val="tx1"/>
                </a:solidFill>
                <a:effectLst/>
                <a:latin typeface="Arial" panose="020B0604020202020204" pitchFamily="34" charset="0"/>
              </a:rPr>
              <a:t/>
            </a:r>
            <a:br>
              <a:rPr kumimoji="0" lang="en-GB" altLang="zh-CN" sz="1800" b="0" i="0" u="none" strike="noStrike" cap="none" normalizeH="0" baseline="0" dirty="0" smtClean="0">
                <a:ln>
                  <a:noFill/>
                </a:ln>
                <a:solidFill>
                  <a:schemeClr val="tx1"/>
                </a:solidFill>
                <a:effectLst/>
                <a:latin typeface="Arial" panose="020B0604020202020204" pitchFamily="34" charset="0"/>
              </a:rPr>
            </a:br>
            <a:endParaRPr kumimoji="0" lang="en-GB" altLang="zh-CN" sz="1800" b="0" i="0" u="none" strike="noStrike" cap="none" normalizeH="0" baseline="0" dirty="0" smtClean="0">
              <a:ln>
                <a:noFill/>
              </a:ln>
              <a:solidFill>
                <a:schemeClr val="tx1"/>
              </a:solidFill>
              <a:effectLst/>
              <a:latin typeface="Arial" panose="020B0604020202020204" pitchFamily="34" charset="0"/>
            </a:endParaRPr>
          </a:p>
        </p:txBody>
      </p:sp>
      <p:sp>
        <p:nvSpPr>
          <p:cNvPr id="17" name="Rectangle 14"/>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8" name="Rectangle 15"/>
          <p:cNvSpPr>
            <a:spLocks noChangeArrowheads="1"/>
          </p:cNvSpPr>
          <p:nvPr/>
        </p:nvSpPr>
        <p:spPr bwMode="auto">
          <a:xfrm>
            <a:off x="0" y="115014"/>
            <a:ext cx="21352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zh-CN" sz="1000" b="0" i="0" u="none" strike="noStrike" cap="none" normalizeH="0" baseline="0" dirty="0" smtClean="0">
                <a:ln>
                  <a:noFill/>
                </a:ln>
                <a:solidFill>
                  <a:schemeClr val="tx1"/>
                </a:solidFill>
                <a:effectLst/>
                <a:latin typeface="OI-Beyrut" pitchFamily="2" charset="0"/>
                <a:ea typeface="SimSun" panose="02010600030101010101" pitchFamily="2" charset="-122"/>
                <a:cs typeface="Times New Roman" panose="02020603050405020304" pitchFamily="18" charset="0"/>
              </a:rPr>
              <a:t>.</a:t>
            </a:r>
            <a:endParaRPr kumimoji="0" lang="es-ES" altLang="zh-CN"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703006"/>
          </a:xfrm>
        </p:spPr>
        <p:txBody>
          <a:bodyPr>
            <a:normAutofit/>
          </a:bodyPr>
          <a:lstStyle/>
          <a:p>
            <a:r>
              <a:rPr lang="en-GB" dirty="0" smtClean="0"/>
              <a:t>The Holy Family</a:t>
            </a:r>
            <a:endParaRPr lang="en-GB" dirty="0"/>
          </a:p>
        </p:txBody>
      </p:sp>
      <p:sp>
        <p:nvSpPr>
          <p:cNvPr id="3" name="Content Placeholder 2"/>
          <p:cNvSpPr>
            <a:spLocks noGrp="1"/>
          </p:cNvSpPr>
          <p:nvPr>
            <p:ph idx="1"/>
          </p:nvPr>
        </p:nvSpPr>
        <p:spPr>
          <a:xfrm>
            <a:off x="677334" y="1430594"/>
            <a:ext cx="8596668" cy="4868606"/>
          </a:xfrm>
        </p:spPr>
        <p:txBody>
          <a:bodyPr>
            <a:normAutofit fontScale="92500" lnSpcReduction="10000"/>
          </a:bodyPr>
          <a:lstStyle/>
          <a:p>
            <a:pPr marL="0" indent="0">
              <a:lnSpc>
                <a:spcPct val="120000"/>
              </a:lnSpc>
              <a:buNone/>
            </a:pPr>
            <a:r>
              <a:rPr lang="en-GB" sz="2400" dirty="0" smtClean="0"/>
              <a:t>Imam Ali (a) is reported to have said:</a:t>
            </a:r>
          </a:p>
          <a:p>
            <a:pPr marL="0" indent="0">
              <a:lnSpc>
                <a:spcPct val="120000"/>
              </a:lnSpc>
              <a:buNone/>
            </a:pPr>
            <a:r>
              <a:rPr lang="en-GB" sz="2400" dirty="0" smtClean="0"/>
              <a:t>“</a:t>
            </a:r>
            <a:r>
              <a:rPr lang="en-GB" sz="2400" dirty="0"/>
              <a:t>Have your eyes on the </a:t>
            </a:r>
            <a:r>
              <a:rPr lang="en-GB" sz="2400" i="1" dirty="0" err="1"/>
              <a:t>ahl</a:t>
            </a:r>
            <a:r>
              <a:rPr lang="en-GB" sz="2400" i="1" dirty="0"/>
              <a:t> al-bait</a:t>
            </a:r>
            <a:r>
              <a:rPr lang="en-GB" sz="2400" dirty="0"/>
              <a:t> of your Prophet and take their direction and follow their footprints; for they never lead you out of guidance nor take you back to destruction. Thus if they sit you sit and if they rise you rise; do not move ahead of them for you go astray and do not lag behind them for you </a:t>
            </a:r>
            <a:r>
              <a:rPr lang="en-GB" sz="2400" dirty="0" smtClean="0"/>
              <a:t>perish.”</a:t>
            </a:r>
          </a:p>
          <a:p>
            <a:pPr marL="0" indent="0">
              <a:lnSpc>
                <a:spcPct val="120000"/>
              </a:lnSpc>
              <a:buNone/>
            </a:pPr>
            <a:r>
              <a:rPr lang="en-GB" sz="2000" dirty="0" smtClean="0"/>
              <a:t>(Al-Sharif </a:t>
            </a:r>
            <a:r>
              <a:rPr lang="en-GB" sz="2000" dirty="0"/>
              <a:t>al-</a:t>
            </a:r>
            <a:r>
              <a:rPr lang="en-GB" sz="2000" dirty="0" err="1"/>
              <a:t>Radi</a:t>
            </a:r>
            <a:r>
              <a:rPr lang="en-GB" sz="2000" dirty="0"/>
              <a:t>, </a:t>
            </a:r>
            <a:r>
              <a:rPr lang="en-GB" sz="2000" i="1" dirty="0" err="1"/>
              <a:t>Nahj</a:t>
            </a:r>
            <a:r>
              <a:rPr lang="en-GB" sz="2000" i="1" dirty="0"/>
              <a:t> </a:t>
            </a:r>
            <a:r>
              <a:rPr lang="en-GB" sz="2000" i="1" dirty="0" smtClean="0"/>
              <a:t>al-</a:t>
            </a:r>
            <a:r>
              <a:rPr lang="en-GB" sz="2000" i="1" dirty="0" err="1" smtClean="0"/>
              <a:t>Balaghah</a:t>
            </a:r>
            <a:r>
              <a:rPr lang="en-GB" sz="2000" dirty="0"/>
              <a:t>, sermon 190</a:t>
            </a:r>
            <a:r>
              <a:rPr lang="en-GB" sz="2000" dirty="0" smtClean="0"/>
              <a:t>.) </a:t>
            </a:r>
          </a:p>
          <a:p>
            <a:pPr marL="0" indent="0">
              <a:lnSpc>
                <a:spcPct val="120000"/>
              </a:lnSpc>
              <a:buNone/>
            </a:pPr>
            <a:endParaRPr lang="en-GB" sz="2000" dirty="0"/>
          </a:p>
          <a:p>
            <a:pPr marL="0" indent="0">
              <a:lnSpc>
                <a:spcPct val="120000"/>
              </a:lnSpc>
              <a:buNone/>
            </a:pPr>
            <a:r>
              <a:rPr lang="en-GB" sz="2400" dirty="0"/>
              <a:t>Putting these two sets of information about the twelve caliphs and the Holy Family together the logical conclusion is that the twelve caliphs should be from the Holy Family. </a:t>
            </a:r>
          </a:p>
          <a:p>
            <a:pPr marL="0" indent="0">
              <a:lnSpc>
                <a:spcPct val="120000"/>
              </a:lnSpc>
              <a:buNone/>
            </a:pPr>
            <a:endParaRPr lang="en-GB" sz="2400" dirty="0"/>
          </a:p>
        </p:txBody>
      </p:sp>
      <p:sp>
        <p:nvSpPr>
          <p:cNvPr id="16" name="Rectangle 13"/>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800" b="0" i="0" u="none" strike="noStrike" cap="none" normalizeH="0" baseline="0" dirty="0" smtClean="0">
                <a:ln>
                  <a:noFill/>
                </a:ln>
                <a:solidFill>
                  <a:schemeClr val="tx1"/>
                </a:solidFill>
                <a:effectLst/>
                <a:latin typeface="Arial" panose="020B0604020202020204" pitchFamily="34" charset="0"/>
              </a:rPr>
              <a:t/>
            </a:r>
            <a:br>
              <a:rPr kumimoji="0" lang="en-GB" altLang="zh-CN" sz="1800" b="0" i="0" u="none" strike="noStrike" cap="none" normalizeH="0" baseline="0" dirty="0" smtClean="0">
                <a:ln>
                  <a:noFill/>
                </a:ln>
                <a:solidFill>
                  <a:schemeClr val="tx1"/>
                </a:solidFill>
                <a:effectLst/>
                <a:latin typeface="Arial" panose="020B0604020202020204" pitchFamily="34" charset="0"/>
              </a:rPr>
            </a:br>
            <a:endParaRPr kumimoji="0" lang="en-GB" altLang="zh-CN" sz="1800" b="0" i="0" u="none" strike="noStrike" cap="none" normalizeH="0" baseline="0" dirty="0" smtClean="0">
              <a:ln>
                <a:noFill/>
              </a:ln>
              <a:solidFill>
                <a:schemeClr val="tx1"/>
              </a:solidFill>
              <a:effectLst/>
              <a:latin typeface="Arial" panose="020B0604020202020204" pitchFamily="34" charset="0"/>
            </a:endParaRPr>
          </a:p>
        </p:txBody>
      </p:sp>
      <p:sp>
        <p:nvSpPr>
          <p:cNvPr id="17" name="Rectangle 14"/>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8" name="Rectangle 15"/>
          <p:cNvSpPr>
            <a:spLocks noChangeArrowheads="1"/>
          </p:cNvSpPr>
          <p:nvPr/>
        </p:nvSpPr>
        <p:spPr bwMode="auto">
          <a:xfrm>
            <a:off x="0" y="115014"/>
            <a:ext cx="21352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zh-CN" sz="1000" b="0" i="0" u="none" strike="noStrike" cap="none" normalizeH="0" baseline="0" dirty="0" smtClean="0">
                <a:ln>
                  <a:noFill/>
                </a:ln>
                <a:solidFill>
                  <a:schemeClr val="tx1"/>
                </a:solidFill>
                <a:effectLst/>
                <a:latin typeface="OI-Beyrut" pitchFamily="2" charset="0"/>
                <a:ea typeface="SimSun" panose="02010600030101010101" pitchFamily="2" charset="-122"/>
                <a:cs typeface="Times New Roman" panose="02020603050405020304" pitchFamily="18" charset="0"/>
              </a:rPr>
              <a:t>.</a:t>
            </a:r>
            <a:endParaRPr kumimoji="0" lang="es-ES" altLang="zh-CN"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703006"/>
          </a:xfrm>
        </p:spPr>
        <p:txBody>
          <a:bodyPr>
            <a:normAutofit/>
          </a:bodyPr>
          <a:lstStyle/>
          <a:p>
            <a:r>
              <a:rPr lang="en-GB" dirty="0" smtClean="0"/>
              <a:t>The Holy Family</a:t>
            </a:r>
            <a:endParaRPr lang="en-GB" dirty="0"/>
          </a:p>
        </p:txBody>
      </p:sp>
      <p:sp>
        <p:nvSpPr>
          <p:cNvPr id="3" name="Content Placeholder 2"/>
          <p:cNvSpPr>
            <a:spLocks noGrp="1"/>
          </p:cNvSpPr>
          <p:nvPr>
            <p:ph idx="1"/>
          </p:nvPr>
        </p:nvSpPr>
        <p:spPr>
          <a:xfrm>
            <a:off x="677334" y="1430594"/>
            <a:ext cx="8596668" cy="4868606"/>
          </a:xfrm>
        </p:spPr>
        <p:txBody>
          <a:bodyPr>
            <a:normAutofit fontScale="92500" lnSpcReduction="10000"/>
          </a:bodyPr>
          <a:lstStyle/>
          <a:p>
            <a:pPr marL="0" indent="0">
              <a:lnSpc>
                <a:spcPct val="120000"/>
              </a:lnSpc>
              <a:buNone/>
            </a:pPr>
            <a:r>
              <a:rPr lang="en-GB" sz="2400" dirty="0"/>
              <a:t>Although the mainstream Sunni thought developed in a totally different direction, however, scattered reports alluding to such an idea still could be found in Sunni source. </a:t>
            </a:r>
            <a:endParaRPr lang="en-GB" sz="2400" dirty="0" smtClean="0"/>
          </a:p>
          <a:p>
            <a:pPr marL="0" indent="0">
              <a:lnSpc>
                <a:spcPct val="120000"/>
              </a:lnSpc>
              <a:buNone/>
            </a:pPr>
            <a:r>
              <a:rPr lang="en-GB" sz="2400" dirty="0" smtClean="0"/>
              <a:t>For </a:t>
            </a:r>
            <a:r>
              <a:rPr lang="en-GB" sz="2400" dirty="0"/>
              <a:t>example the famous Imam </a:t>
            </a:r>
            <a:r>
              <a:rPr lang="en-GB" sz="2400" dirty="0" smtClean="0"/>
              <a:t>Ibrahim </a:t>
            </a:r>
            <a:r>
              <a:rPr lang="en-GB" sz="2400" dirty="0"/>
              <a:t>b. Muhammad b. </a:t>
            </a:r>
            <a:r>
              <a:rPr lang="en-GB" sz="2400" dirty="0" err="1"/>
              <a:t>Hummawayh</a:t>
            </a:r>
            <a:r>
              <a:rPr lang="en-GB" sz="2400" dirty="0"/>
              <a:t> al-</a:t>
            </a:r>
            <a:r>
              <a:rPr lang="en-GB" sz="2400" dirty="0" err="1"/>
              <a:t>Jowayni</a:t>
            </a:r>
            <a:r>
              <a:rPr lang="en-GB" sz="2400" dirty="0"/>
              <a:t> (d. 730 A. H.), who converted the Mongol king, </a:t>
            </a:r>
            <a:r>
              <a:rPr lang="en-GB" sz="2400" dirty="0" err="1"/>
              <a:t>Ghazan</a:t>
            </a:r>
            <a:r>
              <a:rPr lang="en-GB" sz="2400" dirty="0"/>
              <a:t> Shah, to Islam, reports from Ibn </a:t>
            </a:r>
            <a:r>
              <a:rPr lang="en-GB" sz="2400" dirty="0" smtClean="0"/>
              <a:t>Abbas </a:t>
            </a:r>
            <a:r>
              <a:rPr lang="en-GB" sz="2400" dirty="0"/>
              <a:t>that the Prophet said, </a:t>
            </a:r>
            <a:endParaRPr lang="en-GB" sz="2400" dirty="0" smtClean="0"/>
          </a:p>
          <a:p>
            <a:pPr marL="0" indent="0">
              <a:lnSpc>
                <a:spcPct val="120000"/>
              </a:lnSpc>
              <a:buNone/>
            </a:pPr>
            <a:r>
              <a:rPr lang="en-GB" sz="2400" dirty="0" smtClean="0"/>
              <a:t>“</a:t>
            </a:r>
            <a:r>
              <a:rPr lang="en-GB" sz="2400" dirty="0"/>
              <a:t>I am head of the prophets and Ali b. Abi </a:t>
            </a:r>
            <a:r>
              <a:rPr lang="en-GB" sz="2400" dirty="0" err="1" smtClean="0"/>
              <a:t>Talib</a:t>
            </a:r>
            <a:r>
              <a:rPr lang="en-GB" sz="2400" dirty="0" smtClean="0"/>
              <a:t> </a:t>
            </a:r>
            <a:r>
              <a:rPr lang="en-GB" sz="2400" dirty="0"/>
              <a:t>is head of the successors, and my successors after me are twelve of whom the first is Ali b. Abi </a:t>
            </a:r>
            <a:r>
              <a:rPr lang="en-GB" sz="2400" dirty="0" err="1" smtClean="0"/>
              <a:t>Talib</a:t>
            </a:r>
            <a:r>
              <a:rPr lang="en-GB" sz="2400" dirty="0" smtClean="0"/>
              <a:t> </a:t>
            </a:r>
            <a:r>
              <a:rPr lang="en-GB" sz="2400" dirty="0"/>
              <a:t>and the last is al-Mahdi.” </a:t>
            </a:r>
            <a:endParaRPr lang="en-GB" sz="2400" dirty="0" smtClean="0"/>
          </a:p>
          <a:p>
            <a:pPr marL="0" indent="0">
              <a:lnSpc>
                <a:spcPct val="120000"/>
              </a:lnSpc>
              <a:buNone/>
            </a:pPr>
            <a:r>
              <a:rPr lang="en-GB" sz="1700" dirty="0"/>
              <a:t>(</a:t>
            </a:r>
            <a:r>
              <a:rPr lang="es-ES" sz="1700" dirty="0" smtClean="0"/>
              <a:t>Al-</a:t>
            </a:r>
            <a:r>
              <a:rPr lang="es-ES" sz="1700" dirty="0" err="1" smtClean="0"/>
              <a:t>Jowayni</a:t>
            </a:r>
            <a:r>
              <a:rPr lang="es-ES" sz="1700" dirty="0"/>
              <a:t>, Ibrahim b. Muhammad, </a:t>
            </a:r>
            <a:r>
              <a:rPr lang="es-ES" sz="1700" i="1" dirty="0" err="1"/>
              <a:t>Fara’id</a:t>
            </a:r>
            <a:r>
              <a:rPr lang="es-ES" sz="1700" i="1" dirty="0"/>
              <a:t> al-</a:t>
            </a:r>
            <a:r>
              <a:rPr lang="es-ES" sz="1700" i="1" dirty="0" err="1"/>
              <a:t>Simtayn</a:t>
            </a:r>
            <a:r>
              <a:rPr lang="es-ES" sz="1700" dirty="0"/>
              <a:t>, </a:t>
            </a:r>
            <a:r>
              <a:rPr lang="es-ES" sz="1700" dirty="0" err="1"/>
              <a:t>manuscript</a:t>
            </a:r>
            <a:r>
              <a:rPr lang="es-ES" sz="1700" dirty="0"/>
              <a:t>, </a:t>
            </a:r>
            <a:r>
              <a:rPr lang="es-ES" sz="1700" dirty="0" err="1"/>
              <a:t>Tehran</a:t>
            </a:r>
            <a:r>
              <a:rPr lang="es-ES" sz="1700" dirty="0"/>
              <a:t> </a:t>
            </a:r>
            <a:r>
              <a:rPr lang="es-ES" sz="1700" dirty="0" err="1"/>
              <a:t>University</a:t>
            </a:r>
            <a:r>
              <a:rPr lang="es-ES" sz="1700" dirty="0"/>
              <a:t>, P. 160, No. 1164</a:t>
            </a:r>
            <a:r>
              <a:rPr lang="es-ES" sz="1700" dirty="0" smtClean="0"/>
              <a:t>.)</a:t>
            </a:r>
            <a:endParaRPr lang="en-GB" sz="1700" dirty="0"/>
          </a:p>
          <a:p>
            <a:pPr marL="0" indent="0">
              <a:lnSpc>
                <a:spcPct val="120000"/>
              </a:lnSpc>
              <a:buNone/>
            </a:pPr>
            <a:endParaRPr lang="en-GB" sz="2400" dirty="0"/>
          </a:p>
        </p:txBody>
      </p:sp>
      <p:sp>
        <p:nvSpPr>
          <p:cNvPr id="16" name="Rectangle 13"/>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800" b="0" i="0" u="none" strike="noStrike" cap="none" normalizeH="0" baseline="0" dirty="0" smtClean="0">
                <a:ln>
                  <a:noFill/>
                </a:ln>
                <a:solidFill>
                  <a:schemeClr val="tx1"/>
                </a:solidFill>
                <a:effectLst/>
                <a:latin typeface="Arial" panose="020B0604020202020204" pitchFamily="34" charset="0"/>
              </a:rPr>
              <a:t/>
            </a:r>
            <a:br>
              <a:rPr kumimoji="0" lang="en-GB" altLang="zh-CN" sz="1800" b="0" i="0" u="none" strike="noStrike" cap="none" normalizeH="0" baseline="0" dirty="0" smtClean="0">
                <a:ln>
                  <a:noFill/>
                </a:ln>
                <a:solidFill>
                  <a:schemeClr val="tx1"/>
                </a:solidFill>
                <a:effectLst/>
                <a:latin typeface="Arial" panose="020B0604020202020204" pitchFamily="34" charset="0"/>
              </a:rPr>
            </a:br>
            <a:endParaRPr kumimoji="0" lang="en-GB" altLang="zh-CN" sz="1800" b="0" i="0" u="none" strike="noStrike" cap="none" normalizeH="0" baseline="0" dirty="0" smtClean="0">
              <a:ln>
                <a:noFill/>
              </a:ln>
              <a:solidFill>
                <a:schemeClr val="tx1"/>
              </a:solidFill>
              <a:effectLst/>
              <a:latin typeface="Arial" panose="020B0604020202020204" pitchFamily="34" charset="0"/>
            </a:endParaRPr>
          </a:p>
        </p:txBody>
      </p:sp>
      <p:sp>
        <p:nvSpPr>
          <p:cNvPr id="17" name="Rectangle 14"/>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8" name="Rectangle 15"/>
          <p:cNvSpPr>
            <a:spLocks noChangeArrowheads="1"/>
          </p:cNvSpPr>
          <p:nvPr/>
        </p:nvSpPr>
        <p:spPr bwMode="auto">
          <a:xfrm>
            <a:off x="0" y="115014"/>
            <a:ext cx="21352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zh-CN" sz="1000" b="0" i="0" u="none" strike="noStrike" cap="none" normalizeH="0" baseline="0" dirty="0" smtClean="0">
                <a:ln>
                  <a:noFill/>
                </a:ln>
                <a:solidFill>
                  <a:schemeClr val="tx1"/>
                </a:solidFill>
                <a:effectLst/>
                <a:latin typeface="OI-Beyrut" pitchFamily="2" charset="0"/>
                <a:ea typeface="SimSun" panose="02010600030101010101" pitchFamily="2" charset="-122"/>
                <a:cs typeface="Times New Roman" panose="02020603050405020304" pitchFamily="18" charset="0"/>
              </a:rPr>
              <a:t>.</a:t>
            </a:r>
            <a:endParaRPr kumimoji="0" lang="es-ES" altLang="zh-CN"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703006"/>
          </a:xfrm>
        </p:spPr>
        <p:txBody>
          <a:bodyPr>
            <a:normAutofit/>
          </a:bodyPr>
          <a:lstStyle/>
          <a:p>
            <a:r>
              <a:rPr lang="en-GB" dirty="0" smtClean="0"/>
              <a:t>The Holy Family</a:t>
            </a:r>
            <a:endParaRPr lang="en-GB" dirty="0"/>
          </a:p>
        </p:txBody>
      </p:sp>
      <p:sp>
        <p:nvSpPr>
          <p:cNvPr id="3" name="Content Placeholder 2"/>
          <p:cNvSpPr>
            <a:spLocks noGrp="1"/>
          </p:cNvSpPr>
          <p:nvPr>
            <p:ph idx="1"/>
          </p:nvPr>
        </p:nvSpPr>
        <p:spPr>
          <a:xfrm>
            <a:off x="677334" y="1430594"/>
            <a:ext cx="8596668" cy="4868606"/>
          </a:xfrm>
        </p:spPr>
        <p:txBody>
          <a:bodyPr>
            <a:normAutofit/>
          </a:bodyPr>
          <a:lstStyle/>
          <a:p>
            <a:pPr marL="0" indent="0">
              <a:lnSpc>
                <a:spcPct val="120000"/>
              </a:lnSpc>
              <a:buNone/>
            </a:pPr>
            <a:r>
              <a:rPr lang="en-GB" sz="2400" dirty="0"/>
              <a:t>The Shiite sources, however, have no reservation linking the two sets of reports together. They not only establish that the twelve caliphs or successors of the Prophet are from his Holy Family, but also mention their line of descent and, on occasions, their names and their characteristic attributes. </a:t>
            </a:r>
            <a:endParaRPr lang="en-GB" sz="2400" dirty="0" smtClean="0"/>
          </a:p>
          <a:p>
            <a:pPr marL="0" indent="0">
              <a:lnSpc>
                <a:spcPct val="120000"/>
              </a:lnSpc>
              <a:buNone/>
            </a:pPr>
            <a:endParaRPr lang="en-GB" sz="2400" dirty="0"/>
          </a:p>
          <a:p>
            <a:pPr marL="0" indent="0">
              <a:lnSpc>
                <a:spcPct val="120000"/>
              </a:lnSpc>
              <a:buNone/>
            </a:pPr>
            <a:r>
              <a:rPr lang="en-GB" sz="2400" dirty="0" smtClean="0"/>
              <a:t>The last of these caliphs or the twelfth successor is the </a:t>
            </a:r>
            <a:r>
              <a:rPr lang="en-GB" sz="2400" i="1" dirty="0" err="1" smtClean="0"/>
              <a:t>hujjah</a:t>
            </a:r>
            <a:r>
              <a:rPr lang="en-GB" sz="2400" dirty="0" smtClean="0"/>
              <a:t> son </a:t>
            </a:r>
            <a:r>
              <a:rPr lang="en-GB" sz="2400" dirty="0"/>
              <a:t>of </a:t>
            </a:r>
            <a:r>
              <a:rPr lang="en-GB" sz="2400" dirty="0" smtClean="0"/>
              <a:t>Hasan (a) </a:t>
            </a:r>
            <a:r>
              <a:rPr lang="en-GB" sz="2400" dirty="0"/>
              <a:t>who is the Mahdi </a:t>
            </a:r>
            <a:r>
              <a:rPr lang="en-GB" sz="2400" dirty="0" smtClean="0"/>
              <a:t>(a) and </a:t>
            </a:r>
            <a:r>
              <a:rPr lang="en-GB" sz="2400" dirty="0"/>
              <a:t>has since lived in </a:t>
            </a:r>
            <a:r>
              <a:rPr lang="en-GB" sz="2400" dirty="0" smtClean="0"/>
              <a:t>occultation.</a:t>
            </a:r>
          </a:p>
        </p:txBody>
      </p:sp>
      <p:sp>
        <p:nvSpPr>
          <p:cNvPr id="16" name="Rectangle 13"/>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800" b="0" i="0" u="none" strike="noStrike" cap="none" normalizeH="0" baseline="0" dirty="0" smtClean="0">
                <a:ln>
                  <a:noFill/>
                </a:ln>
                <a:solidFill>
                  <a:schemeClr val="tx1"/>
                </a:solidFill>
                <a:effectLst/>
                <a:latin typeface="Arial" panose="020B0604020202020204" pitchFamily="34" charset="0"/>
              </a:rPr>
              <a:t/>
            </a:r>
            <a:br>
              <a:rPr kumimoji="0" lang="en-GB" altLang="zh-CN" sz="1800" b="0" i="0" u="none" strike="noStrike" cap="none" normalizeH="0" baseline="0" dirty="0" smtClean="0">
                <a:ln>
                  <a:noFill/>
                </a:ln>
                <a:solidFill>
                  <a:schemeClr val="tx1"/>
                </a:solidFill>
                <a:effectLst/>
                <a:latin typeface="Arial" panose="020B0604020202020204" pitchFamily="34" charset="0"/>
              </a:rPr>
            </a:br>
            <a:endParaRPr kumimoji="0" lang="en-GB" altLang="zh-CN" sz="1800" b="0" i="0" u="none" strike="noStrike" cap="none" normalizeH="0" baseline="0" dirty="0" smtClean="0">
              <a:ln>
                <a:noFill/>
              </a:ln>
              <a:solidFill>
                <a:schemeClr val="tx1"/>
              </a:solidFill>
              <a:effectLst/>
              <a:latin typeface="Arial" panose="020B0604020202020204" pitchFamily="34" charset="0"/>
            </a:endParaRPr>
          </a:p>
        </p:txBody>
      </p:sp>
      <p:sp>
        <p:nvSpPr>
          <p:cNvPr id="17" name="Rectangle 14"/>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8" name="Rectangle 15"/>
          <p:cNvSpPr>
            <a:spLocks noChangeArrowheads="1"/>
          </p:cNvSpPr>
          <p:nvPr/>
        </p:nvSpPr>
        <p:spPr bwMode="auto">
          <a:xfrm>
            <a:off x="0" y="115014"/>
            <a:ext cx="21352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zh-CN" sz="1000" b="0" i="0" u="none" strike="noStrike" cap="none" normalizeH="0" baseline="0" dirty="0" smtClean="0">
                <a:ln>
                  <a:noFill/>
                </a:ln>
                <a:solidFill>
                  <a:schemeClr val="tx1"/>
                </a:solidFill>
                <a:effectLst/>
                <a:latin typeface="OI-Beyrut" pitchFamily="2" charset="0"/>
                <a:ea typeface="SimSun" panose="02010600030101010101" pitchFamily="2" charset="-122"/>
                <a:cs typeface="Times New Roman" panose="02020603050405020304" pitchFamily="18" charset="0"/>
              </a:rPr>
              <a:t>.</a:t>
            </a:r>
            <a:endParaRPr kumimoji="0" lang="es-ES" altLang="zh-CN"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703006"/>
          </a:xfrm>
        </p:spPr>
        <p:txBody>
          <a:bodyPr>
            <a:normAutofit/>
          </a:bodyPr>
          <a:lstStyle/>
          <a:p>
            <a:r>
              <a:rPr lang="en-GB" dirty="0" smtClean="0"/>
              <a:t>The Holy Family</a:t>
            </a:r>
            <a:endParaRPr lang="en-GB" dirty="0"/>
          </a:p>
        </p:txBody>
      </p:sp>
      <p:sp>
        <p:nvSpPr>
          <p:cNvPr id="3" name="Content Placeholder 2"/>
          <p:cNvSpPr>
            <a:spLocks noGrp="1"/>
          </p:cNvSpPr>
          <p:nvPr>
            <p:ph idx="1"/>
          </p:nvPr>
        </p:nvSpPr>
        <p:spPr>
          <a:xfrm>
            <a:off x="677334" y="1430594"/>
            <a:ext cx="8596668" cy="5187920"/>
          </a:xfrm>
        </p:spPr>
        <p:txBody>
          <a:bodyPr>
            <a:normAutofit lnSpcReduction="10000"/>
          </a:bodyPr>
          <a:lstStyle/>
          <a:p>
            <a:pPr marL="0" indent="0">
              <a:lnSpc>
                <a:spcPct val="140000"/>
              </a:lnSpc>
              <a:buNone/>
            </a:pPr>
            <a:r>
              <a:rPr lang="en-US" sz="2400" dirty="0"/>
              <a:t>Such information is found in abundance in most </a:t>
            </a:r>
            <a:r>
              <a:rPr lang="en-US" sz="2400" dirty="0" smtClean="0"/>
              <a:t>Shi’i sources </a:t>
            </a:r>
            <a:r>
              <a:rPr lang="en-US" sz="2400" dirty="0"/>
              <a:t>of hadith. Abu </a:t>
            </a:r>
            <a:r>
              <a:rPr lang="en-US" sz="2400" dirty="0" smtClean="0"/>
              <a:t>al-</a:t>
            </a:r>
            <a:r>
              <a:rPr lang="en-US" sz="2400" dirty="0" err="1" smtClean="0"/>
              <a:t>Qasim</a:t>
            </a:r>
            <a:r>
              <a:rPr lang="en-US" sz="2400" dirty="0" smtClean="0"/>
              <a:t> </a:t>
            </a:r>
            <a:r>
              <a:rPr lang="en-US" sz="2400" dirty="0"/>
              <a:t>Ali b. </a:t>
            </a:r>
            <a:r>
              <a:rPr lang="en-US" sz="2400" dirty="0" smtClean="0"/>
              <a:t>al-</a:t>
            </a:r>
            <a:r>
              <a:rPr lang="en-US" sz="2400" dirty="0" err="1" smtClean="0"/>
              <a:t>Khazzaz</a:t>
            </a:r>
            <a:r>
              <a:rPr lang="en-US" sz="2400" dirty="0" smtClean="0"/>
              <a:t> al-</a:t>
            </a:r>
            <a:r>
              <a:rPr lang="en-US" sz="2400" dirty="0" err="1" smtClean="0"/>
              <a:t>Qummi</a:t>
            </a:r>
            <a:r>
              <a:rPr lang="en-US" sz="2400" dirty="0" smtClean="0"/>
              <a:t> </a:t>
            </a:r>
            <a:r>
              <a:rPr lang="en-US" sz="2400" dirty="0"/>
              <a:t>(d. 400) has collected a good number of these traditions in his famous book </a:t>
            </a:r>
            <a:r>
              <a:rPr lang="en-US" sz="2400" i="1" dirty="0" err="1" smtClean="0"/>
              <a:t>Kifayt</a:t>
            </a:r>
            <a:r>
              <a:rPr lang="en-US" sz="2400" i="1" dirty="0" smtClean="0"/>
              <a:t> </a:t>
            </a:r>
            <a:r>
              <a:rPr lang="en-US" sz="2400" i="1" dirty="0"/>
              <a:t>al-</a:t>
            </a:r>
            <a:r>
              <a:rPr lang="en-US" sz="2400" i="1" dirty="0" err="1"/>
              <a:t>athar</a:t>
            </a:r>
            <a:r>
              <a:rPr lang="en-US" sz="2400" i="1" dirty="0"/>
              <a:t> fi </a:t>
            </a:r>
            <a:r>
              <a:rPr lang="en-US" sz="2400" i="1" dirty="0" smtClean="0"/>
              <a:t>al-</a:t>
            </a:r>
            <a:r>
              <a:rPr lang="en-US" sz="2400" i="1" dirty="0" err="1" smtClean="0"/>
              <a:t>nass</a:t>
            </a:r>
            <a:r>
              <a:rPr lang="en-US" sz="2400" i="1" dirty="0" smtClean="0"/>
              <a:t> ‘ala al-</a:t>
            </a:r>
            <a:r>
              <a:rPr lang="en-US" sz="2400" i="1" dirty="0" err="1" smtClean="0"/>
              <a:t>a’immat</a:t>
            </a:r>
            <a:r>
              <a:rPr lang="en-US" sz="2400" i="1" dirty="0" smtClean="0"/>
              <a:t> al-</a:t>
            </a:r>
            <a:r>
              <a:rPr lang="en-US" sz="2400" i="1" dirty="0" err="1" smtClean="0"/>
              <a:t>ithna</a:t>
            </a:r>
            <a:r>
              <a:rPr lang="en-US" sz="2400" i="1" dirty="0" smtClean="0"/>
              <a:t> ‘</a:t>
            </a:r>
            <a:r>
              <a:rPr lang="en-US" sz="2400" i="1" dirty="0" err="1" smtClean="0"/>
              <a:t>ashar</a:t>
            </a:r>
            <a:r>
              <a:rPr lang="en-US" sz="2400" i="1" dirty="0" smtClean="0"/>
              <a:t> </a:t>
            </a:r>
            <a:r>
              <a:rPr lang="en-US" sz="2400" dirty="0"/>
              <a:t>(</a:t>
            </a:r>
            <a:r>
              <a:rPr lang="en-US" sz="2400" i="1" dirty="0"/>
              <a:t>Sufficient amount of Reports regarding Citation on the Twelve Imams</a:t>
            </a:r>
            <a:r>
              <a:rPr lang="en-US" sz="2400" dirty="0"/>
              <a:t>.) </a:t>
            </a:r>
            <a:endParaRPr lang="en-US" sz="2400" dirty="0" smtClean="0"/>
          </a:p>
          <a:p>
            <a:pPr marL="0" indent="0">
              <a:lnSpc>
                <a:spcPct val="140000"/>
              </a:lnSpc>
              <a:buNone/>
            </a:pPr>
            <a:r>
              <a:rPr lang="en-US" sz="2400" dirty="0"/>
              <a:t>Apart from many traditions from the Prophet through Shiite Imams regarding the number and the names of the Twelve Imams, </a:t>
            </a:r>
            <a:r>
              <a:rPr lang="en-US" sz="2400" dirty="0" smtClean="0"/>
              <a:t>al-</a:t>
            </a:r>
            <a:r>
              <a:rPr lang="en-US" sz="2400" dirty="0" err="1" smtClean="0"/>
              <a:t>Khazaz</a:t>
            </a:r>
            <a:r>
              <a:rPr lang="en-US" sz="2400" dirty="0" smtClean="0"/>
              <a:t> </a:t>
            </a:r>
            <a:r>
              <a:rPr lang="en-US" sz="2400" dirty="0"/>
              <a:t>reports many traditions from more than twenty Companions in this respect. </a:t>
            </a:r>
          </a:p>
          <a:p>
            <a:pPr marL="0" indent="0">
              <a:lnSpc>
                <a:spcPct val="120000"/>
              </a:lnSpc>
              <a:buNone/>
            </a:pPr>
            <a:endParaRPr lang="en-GB" sz="2400" dirty="0"/>
          </a:p>
        </p:txBody>
      </p:sp>
      <p:sp>
        <p:nvSpPr>
          <p:cNvPr id="16" name="Rectangle 13"/>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800" b="0" i="0" u="none" strike="noStrike" cap="none" normalizeH="0" baseline="0" dirty="0" smtClean="0">
                <a:ln>
                  <a:noFill/>
                </a:ln>
                <a:solidFill>
                  <a:schemeClr val="tx1"/>
                </a:solidFill>
                <a:effectLst/>
                <a:latin typeface="Arial" panose="020B0604020202020204" pitchFamily="34" charset="0"/>
              </a:rPr>
              <a:t/>
            </a:r>
            <a:br>
              <a:rPr kumimoji="0" lang="en-GB" altLang="zh-CN" sz="1800" b="0" i="0" u="none" strike="noStrike" cap="none" normalizeH="0" baseline="0" dirty="0" smtClean="0">
                <a:ln>
                  <a:noFill/>
                </a:ln>
                <a:solidFill>
                  <a:schemeClr val="tx1"/>
                </a:solidFill>
                <a:effectLst/>
                <a:latin typeface="Arial" panose="020B0604020202020204" pitchFamily="34" charset="0"/>
              </a:rPr>
            </a:br>
            <a:endParaRPr kumimoji="0" lang="en-GB" altLang="zh-CN" sz="1800" b="0" i="0" u="none" strike="noStrike" cap="none" normalizeH="0" baseline="0" dirty="0" smtClean="0">
              <a:ln>
                <a:noFill/>
              </a:ln>
              <a:solidFill>
                <a:schemeClr val="tx1"/>
              </a:solidFill>
              <a:effectLst/>
              <a:latin typeface="Arial" panose="020B0604020202020204" pitchFamily="34" charset="0"/>
            </a:endParaRPr>
          </a:p>
        </p:txBody>
      </p:sp>
      <p:sp>
        <p:nvSpPr>
          <p:cNvPr id="17" name="Rectangle 14"/>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8" name="Rectangle 15"/>
          <p:cNvSpPr>
            <a:spLocks noChangeArrowheads="1"/>
          </p:cNvSpPr>
          <p:nvPr/>
        </p:nvSpPr>
        <p:spPr bwMode="auto">
          <a:xfrm>
            <a:off x="0" y="115014"/>
            <a:ext cx="21352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zh-CN" sz="1000" b="0" i="0" u="none" strike="noStrike" cap="none" normalizeH="0" baseline="0" dirty="0" smtClean="0">
                <a:ln>
                  <a:noFill/>
                </a:ln>
                <a:solidFill>
                  <a:schemeClr val="tx1"/>
                </a:solidFill>
                <a:effectLst/>
                <a:latin typeface="OI-Beyrut" pitchFamily="2" charset="0"/>
                <a:ea typeface="SimSun" panose="02010600030101010101" pitchFamily="2" charset="-122"/>
                <a:cs typeface="Times New Roman" panose="02020603050405020304" pitchFamily="18" charset="0"/>
              </a:rPr>
              <a:t>.</a:t>
            </a:r>
            <a:endParaRPr kumimoji="0" lang="es-ES" altLang="zh-CN"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703006"/>
          </a:xfrm>
        </p:spPr>
        <p:txBody>
          <a:bodyPr>
            <a:normAutofit/>
          </a:bodyPr>
          <a:lstStyle/>
          <a:p>
            <a:r>
              <a:rPr lang="en-GB" dirty="0" smtClean="0"/>
              <a:t>The Holy Family</a:t>
            </a:r>
            <a:endParaRPr lang="en-GB" dirty="0"/>
          </a:p>
        </p:txBody>
      </p:sp>
      <p:sp>
        <p:nvSpPr>
          <p:cNvPr id="3" name="Content Placeholder 2"/>
          <p:cNvSpPr>
            <a:spLocks noGrp="1"/>
          </p:cNvSpPr>
          <p:nvPr>
            <p:ph idx="1"/>
          </p:nvPr>
        </p:nvSpPr>
        <p:spPr>
          <a:xfrm>
            <a:off x="677334" y="1430594"/>
            <a:ext cx="8596668" cy="4970206"/>
          </a:xfrm>
        </p:spPr>
        <p:txBody>
          <a:bodyPr>
            <a:normAutofit lnSpcReduction="10000"/>
          </a:bodyPr>
          <a:lstStyle/>
          <a:p>
            <a:pPr marL="0" indent="0">
              <a:lnSpc>
                <a:spcPct val="120000"/>
              </a:lnSpc>
              <a:buNone/>
            </a:pPr>
            <a:r>
              <a:rPr lang="en-US" sz="2400" dirty="0"/>
              <a:t>In one such traditions he reports from </a:t>
            </a:r>
            <a:r>
              <a:rPr lang="en-US" sz="2400" dirty="0" err="1"/>
              <a:t>Masruq</a:t>
            </a:r>
            <a:r>
              <a:rPr lang="en-US" sz="2400" dirty="0"/>
              <a:t> (d. 63) saying</a:t>
            </a:r>
            <a:r>
              <a:rPr lang="en-US" sz="2400" dirty="0" smtClean="0"/>
              <a:t>,</a:t>
            </a:r>
          </a:p>
          <a:p>
            <a:pPr marL="0" indent="0">
              <a:lnSpc>
                <a:spcPct val="120000"/>
              </a:lnSpc>
              <a:buNone/>
            </a:pPr>
            <a:r>
              <a:rPr lang="en-US" sz="2400" dirty="0" smtClean="0"/>
              <a:t> </a:t>
            </a:r>
            <a:r>
              <a:rPr lang="en-US" sz="2400" dirty="0"/>
              <a:t>“We were in the company of Abdullah b. </a:t>
            </a:r>
            <a:r>
              <a:rPr lang="en-US" sz="2400" dirty="0" err="1" smtClean="0"/>
              <a:t>Mas’ud</a:t>
            </a:r>
            <a:r>
              <a:rPr lang="en-US" sz="2400" dirty="0" smtClean="0"/>
              <a:t> </a:t>
            </a:r>
            <a:r>
              <a:rPr lang="en-US" sz="2400" dirty="0"/>
              <a:t>checking our copies of Quran with him when suddenly a young man asked him, “Did your Prophet inform you how many successors would be after him?” </a:t>
            </a:r>
            <a:endParaRPr lang="en-US" sz="2400" dirty="0" smtClean="0"/>
          </a:p>
          <a:p>
            <a:pPr marL="0" indent="0">
              <a:lnSpc>
                <a:spcPct val="120000"/>
              </a:lnSpc>
              <a:buNone/>
            </a:pPr>
            <a:r>
              <a:rPr lang="en-US" sz="2400" dirty="0" smtClean="0"/>
              <a:t>Ibn </a:t>
            </a:r>
            <a:r>
              <a:rPr lang="en-US" sz="2400" dirty="0" err="1" smtClean="0"/>
              <a:t>Mass’ud</a:t>
            </a:r>
            <a:r>
              <a:rPr lang="en-US" sz="2400" dirty="0"/>
              <a:t>, apparently taken by surprise both from the question and the daringness of the man, replied, “You are young and inexperienced; this is an issue about which no one has asked me before. Yes, our Prophet informed us that there will be twelve successors after him, the same number as the chiefs of the Children of </a:t>
            </a:r>
            <a:r>
              <a:rPr lang="en-US" sz="2400" dirty="0" smtClean="0"/>
              <a:t>Israel.”</a:t>
            </a:r>
            <a:endParaRPr lang="en-GB" sz="2400" dirty="0"/>
          </a:p>
          <a:p>
            <a:pPr marL="0" indent="0">
              <a:lnSpc>
                <a:spcPct val="120000"/>
              </a:lnSpc>
              <a:buNone/>
            </a:pPr>
            <a:endParaRPr lang="en-GB" sz="2400" dirty="0"/>
          </a:p>
        </p:txBody>
      </p:sp>
      <p:sp>
        <p:nvSpPr>
          <p:cNvPr id="16" name="Rectangle 13"/>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800" b="0" i="0" u="none" strike="noStrike" cap="none" normalizeH="0" baseline="0" dirty="0" smtClean="0">
                <a:ln>
                  <a:noFill/>
                </a:ln>
                <a:solidFill>
                  <a:schemeClr val="tx1"/>
                </a:solidFill>
                <a:effectLst/>
                <a:latin typeface="Arial" panose="020B0604020202020204" pitchFamily="34" charset="0"/>
              </a:rPr>
              <a:t/>
            </a:r>
            <a:br>
              <a:rPr kumimoji="0" lang="en-GB" altLang="zh-CN" sz="1800" b="0" i="0" u="none" strike="noStrike" cap="none" normalizeH="0" baseline="0" dirty="0" smtClean="0">
                <a:ln>
                  <a:noFill/>
                </a:ln>
                <a:solidFill>
                  <a:schemeClr val="tx1"/>
                </a:solidFill>
                <a:effectLst/>
                <a:latin typeface="Arial" panose="020B0604020202020204" pitchFamily="34" charset="0"/>
              </a:rPr>
            </a:br>
            <a:endParaRPr kumimoji="0" lang="en-GB" altLang="zh-CN" sz="1800" b="0" i="0" u="none" strike="noStrike" cap="none" normalizeH="0" baseline="0" dirty="0" smtClean="0">
              <a:ln>
                <a:noFill/>
              </a:ln>
              <a:solidFill>
                <a:schemeClr val="tx1"/>
              </a:solidFill>
              <a:effectLst/>
              <a:latin typeface="Arial" panose="020B0604020202020204" pitchFamily="34" charset="0"/>
            </a:endParaRPr>
          </a:p>
        </p:txBody>
      </p:sp>
      <p:sp>
        <p:nvSpPr>
          <p:cNvPr id="17" name="Rectangle 14"/>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8" name="Rectangle 15"/>
          <p:cNvSpPr>
            <a:spLocks noChangeArrowheads="1"/>
          </p:cNvSpPr>
          <p:nvPr/>
        </p:nvSpPr>
        <p:spPr bwMode="auto">
          <a:xfrm>
            <a:off x="0" y="115014"/>
            <a:ext cx="21352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zh-CN" sz="1000" b="0" i="0" u="none" strike="noStrike" cap="none" normalizeH="0" baseline="0" dirty="0" smtClean="0">
                <a:ln>
                  <a:noFill/>
                </a:ln>
                <a:solidFill>
                  <a:schemeClr val="tx1"/>
                </a:solidFill>
                <a:effectLst/>
                <a:latin typeface="OI-Beyrut" pitchFamily="2" charset="0"/>
                <a:ea typeface="SimSun" panose="02010600030101010101" pitchFamily="2" charset="-122"/>
                <a:cs typeface="Times New Roman" panose="02020603050405020304" pitchFamily="18" charset="0"/>
              </a:rPr>
              <a:t>.</a:t>
            </a:r>
            <a:endParaRPr kumimoji="0" lang="es-ES" altLang="zh-CN"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43429"/>
          </a:xfrm>
        </p:spPr>
        <p:txBody>
          <a:bodyPr>
            <a:normAutofit/>
          </a:bodyPr>
          <a:lstStyle/>
          <a:p>
            <a:r>
              <a:rPr lang="en-GB" dirty="0" smtClean="0"/>
              <a:t>The Quran</a:t>
            </a:r>
            <a:endParaRPr lang="en-GB" dirty="0"/>
          </a:p>
        </p:txBody>
      </p:sp>
      <p:sp>
        <p:nvSpPr>
          <p:cNvPr id="3" name="Content Placeholder 2"/>
          <p:cNvSpPr>
            <a:spLocks noGrp="1"/>
          </p:cNvSpPr>
          <p:nvPr>
            <p:ph idx="1"/>
          </p:nvPr>
        </p:nvSpPr>
        <p:spPr>
          <a:xfrm>
            <a:off x="677334" y="1553029"/>
            <a:ext cx="8596668" cy="4488334"/>
          </a:xfrm>
        </p:spPr>
        <p:txBody>
          <a:bodyPr>
            <a:normAutofit/>
          </a:bodyPr>
          <a:lstStyle/>
          <a:p>
            <a:pPr marL="0" indent="0">
              <a:buNone/>
            </a:pPr>
            <a:r>
              <a:rPr lang="en-GB" sz="2400" dirty="0" smtClean="0"/>
              <a:t>The idea of the existence of a guide at all times and for every people is supported by the Quran 13:7</a:t>
            </a:r>
          </a:p>
          <a:p>
            <a:pPr marL="0" indent="0">
              <a:buNone/>
            </a:pPr>
            <a:endParaRPr lang="en-GB" sz="2400" dirty="0"/>
          </a:p>
          <a:p>
            <a:pPr marL="0" indent="0" algn="r" rtl="1">
              <a:buNone/>
            </a:pPr>
            <a:r>
              <a:rPr lang="fa-IR" sz="2400" dirty="0"/>
              <a:t>وَ يَقُولُ الَّذِينَ كَفَرُوا لَوْ لا أُنْزِلَ عَلَيْهِ آيَةٌ مِنْ رَبِّهِ إِنَّما أَنْتَ مُنْذِرٌ وَ لِكُلِّ قَوْمٍ </a:t>
            </a:r>
            <a:r>
              <a:rPr lang="fa-IR" sz="2400" dirty="0" smtClean="0"/>
              <a:t>هاد</a:t>
            </a:r>
            <a:r>
              <a:rPr lang="en-GB" sz="2400" dirty="0" smtClean="0"/>
              <a:t>.</a:t>
            </a:r>
          </a:p>
          <a:p>
            <a:pPr marL="0" indent="0">
              <a:buNone/>
            </a:pPr>
            <a:r>
              <a:rPr lang="en-GB" sz="2400" dirty="0"/>
              <a:t>The faithless say," Why has not some sign been sent down to him from his Lord?" You are only a warner, and there is a guide for every people</a:t>
            </a:r>
            <a:r>
              <a:rPr lang="en-GB" sz="2400" dirty="0" smtClean="0"/>
              <a:t>.</a:t>
            </a:r>
            <a:endParaRPr lang="fa-IR" sz="2400" dirty="0" smtClean="0"/>
          </a:p>
          <a:p>
            <a:pPr marL="0" indent="0">
              <a:buNone/>
            </a:pPr>
            <a:endParaRPr lang="fa-IR" sz="2400" dirty="0"/>
          </a:p>
          <a:p>
            <a:pPr marL="0" indent="0">
              <a:buNone/>
            </a:pPr>
            <a:r>
              <a:rPr lang="en-GB" sz="2400" dirty="0" smtClean="0">
                <a:solidFill>
                  <a:srgbClr val="FF0000"/>
                </a:solidFill>
              </a:rPr>
              <a:t>But the question is who are these guides?</a:t>
            </a:r>
          </a:p>
          <a:p>
            <a:pPr marL="0" indent="0">
              <a:buNone/>
            </a:pPr>
            <a:endParaRPr lang="en-GB" sz="2400" dirty="0"/>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832834"/>
          </a:xfrm>
        </p:spPr>
        <p:txBody>
          <a:bodyPr>
            <a:normAutofit/>
          </a:bodyPr>
          <a:lstStyle/>
          <a:p>
            <a:r>
              <a:rPr lang="en-GB" dirty="0" smtClean="0"/>
              <a:t>The Quran</a:t>
            </a:r>
            <a:endParaRPr lang="en-GB" dirty="0"/>
          </a:p>
        </p:txBody>
      </p:sp>
      <p:sp>
        <p:nvSpPr>
          <p:cNvPr id="3" name="Content Placeholder 2"/>
          <p:cNvSpPr>
            <a:spLocks noGrp="1"/>
          </p:cNvSpPr>
          <p:nvPr>
            <p:ph idx="1"/>
          </p:nvPr>
        </p:nvSpPr>
        <p:spPr>
          <a:xfrm>
            <a:off x="677334" y="1339403"/>
            <a:ext cx="8596668" cy="5228822"/>
          </a:xfrm>
        </p:spPr>
        <p:txBody>
          <a:bodyPr>
            <a:normAutofit fontScale="70000" lnSpcReduction="20000"/>
          </a:bodyPr>
          <a:lstStyle/>
          <a:p>
            <a:pPr marL="0" indent="0" algn="r" rtl="1">
              <a:lnSpc>
                <a:spcPct val="120000"/>
              </a:lnSpc>
              <a:buNone/>
            </a:pPr>
            <a:r>
              <a:rPr lang="ar-SA" sz="2400" dirty="0"/>
              <a:t>في أمالي الصدوق رحمه الله باسناده الى عباد بن عبد الله قال: </a:t>
            </a:r>
            <a:endParaRPr lang="ar-SA" sz="2400" dirty="0" smtClean="0"/>
          </a:p>
          <a:p>
            <a:pPr marL="0" indent="0" algn="r" rtl="1">
              <a:lnSpc>
                <a:spcPct val="120000"/>
              </a:lnSpc>
              <a:buNone/>
            </a:pPr>
            <a:r>
              <a:rPr lang="ar-SA" sz="2400" dirty="0" smtClean="0"/>
              <a:t>قال </a:t>
            </a:r>
            <a:r>
              <a:rPr lang="ar-SA" sz="2400" dirty="0"/>
              <a:t>على عليه السلام: ما نزلت من القرآن آية الا و قد علمت أين نزلت و فيمن نزلت و في اى شي‏ء نزلت و في سهل نزلت أو في جبل نزلت، قيل: فما نزل فيك؟ قال: لولا انكم سألتمونى ما أخبرتكم، نزلت في هذه الآية: «إِنَّما أَنْتَ مُنْذِرٌ وَ لِكُلِّ قَوْمٍ هادٍ» فرسول الله صلى الله عليه و آله المنذر، و أنا الهادي الى ما جاء به.</a:t>
            </a:r>
            <a:endParaRPr lang="en-GB" sz="2400" dirty="0"/>
          </a:p>
          <a:p>
            <a:pPr marL="0" indent="0">
              <a:lnSpc>
                <a:spcPct val="120000"/>
              </a:lnSpc>
              <a:buNone/>
            </a:pPr>
            <a:r>
              <a:rPr lang="en-GB" sz="2400" b="1" dirty="0" smtClean="0"/>
              <a:t>Al-</a:t>
            </a:r>
            <a:r>
              <a:rPr lang="en-GB" sz="2400" b="1" dirty="0" err="1" smtClean="0"/>
              <a:t>Saduq</a:t>
            </a:r>
            <a:r>
              <a:rPr lang="en-GB" sz="2400" b="1" dirty="0" smtClean="0"/>
              <a:t>:</a:t>
            </a:r>
          </a:p>
          <a:p>
            <a:pPr marL="0" indent="0">
              <a:lnSpc>
                <a:spcPct val="120000"/>
              </a:lnSpc>
              <a:buNone/>
            </a:pPr>
            <a:r>
              <a:rPr lang="en-GB" sz="2400" b="1" dirty="0" smtClean="0"/>
              <a:t>Imam Ali said, “No verse of the Quran was ever revealed unless I knew where did it reveal, in whom it was revealed, and about what it was revealed. I also know whether it was revealed in a plane or on a mountain.” </a:t>
            </a:r>
          </a:p>
          <a:p>
            <a:pPr marL="0" indent="0">
              <a:lnSpc>
                <a:spcPct val="120000"/>
              </a:lnSpc>
              <a:buNone/>
            </a:pPr>
            <a:r>
              <a:rPr lang="en-GB" sz="2400" b="1" dirty="0" smtClean="0"/>
              <a:t>He was asked, “So tell us what was revealed about you?”</a:t>
            </a:r>
          </a:p>
          <a:p>
            <a:pPr marL="0" indent="0">
              <a:lnSpc>
                <a:spcPct val="120000"/>
              </a:lnSpc>
              <a:buNone/>
            </a:pPr>
            <a:r>
              <a:rPr lang="en-GB" sz="2400" b="1" dirty="0" smtClean="0"/>
              <a:t>He replied, “Had you not asked I wouldn’t inform you. This verse was revealed about me: </a:t>
            </a:r>
            <a:r>
              <a:rPr lang="en-GB" sz="2400" b="1" i="1" dirty="0"/>
              <a:t>You are only a warner, and there is a guide for every people</a:t>
            </a:r>
            <a:r>
              <a:rPr lang="en-GB" sz="2400" b="1" i="1" dirty="0" smtClean="0"/>
              <a:t>. </a:t>
            </a:r>
            <a:r>
              <a:rPr lang="en-GB" sz="2400" b="1" dirty="0" smtClean="0"/>
              <a:t>The Prophet is the warner and I am the guide to what he brought.”</a:t>
            </a:r>
          </a:p>
          <a:p>
            <a:pPr marL="0" indent="0">
              <a:lnSpc>
                <a:spcPct val="120000"/>
              </a:lnSpc>
              <a:buNone/>
            </a:pPr>
            <a:endParaRPr lang="en-GB" sz="2400" b="1" dirty="0"/>
          </a:p>
          <a:p>
            <a:pPr marL="0" indent="0">
              <a:lnSpc>
                <a:spcPct val="120000"/>
              </a:lnSpc>
              <a:buNone/>
            </a:pPr>
            <a:r>
              <a:rPr lang="en-GB" sz="2400" b="1" dirty="0" smtClean="0"/>
              <a:t>This hadith is reported in </a:t>
            </a:r>
            <a:r>
              <a:rPr lang="en-GB" sz="2400" b="1" i="1" dirty="0" err="1" smtClean="0"/>
              <a:t>Shawahid</a:t>
            </a:r>
            <a:r>
              <a:rPr lang="en-GB" sz="2400" b="1" i="1" dirty="0" smtClean="0"/>
              <a:t> al-</a:t>
            </a:r>
            <a:r>
              <a:rPr lang="en-GB" sz="2400" b="1" i="1" dirty="0" err="1" smtClean="0"/>
              <a:t>Tanzil</a:t>
            </a:r>
            <a:r>
              <a:rPr lang="en-GB" sz="2400" b="1" i="1" dirty="0" smtClean="0"/>
              <a:t> </a:t>
            </a:r>
            <a:r>
              <a:rPr lang="en-GB" sz="2400" b="1" dirty="0" smtClean="0"/>
              <a:t>by al-Hakim al-</a:t>
            </a:r>
            <a:r>
              <a:rPr lang="en-GB" sz="2400" b="1" dirty="0" err="1" smtClean="0"/>
              <a:t>Hasakani</a:t>
            </a:r>
            <a:r>
              <a:rPr lang="en-GB" sz="2400" b="1" dirty="0" smtClean="0"/>
              <a:t> through different chains</a:t>
            </a:r>
            <a:r>
              <a:rPr lang="en-GB" sz="2400" dirty="0" smtClean="0"/>
              <a:t>.  </a:t>
            </a:r>
            <a:endParaRPr lang="fa-IR" sz="2400" dirty="0"/>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43429"/>
          </a:xfrm>
        </p:spPr>
        <p:txBody>
          <a:bodyPr/>
          <a:lstStyle/>
          <a:p>
            <a:r>
              <a:rPr lang="en-GB" dirty="0" smtClean="0"/>
              <a:t>His Position </a:t>
            </a:r>
            <a:endParaRPr lang="en-GB" dirty="0"/>
          </a:p>
        </p:txBody>
      </p:sp>
      <p:sp>
        <p:nvSpPr>
          <p:cNvPr id="3" name="Content Placeholder 2"/>
          <p:cNvSpPr>
            <a:spLocks noGrp="1"/>
          </p:cNvSpPr>
          <p:nvPr>
            <p:ph idx="1"/>
          </p:nvPr>
        </p:nvSpPr>
        <p:spPr>
          <a:xfrm>
            <a:off x="677334" y="1553028"/>
            <a:ext cx="8596668" cy="4630057"/>
          </a:xfrm>
        </p:spPr>
        <p:txBody>
          <a:bodyPr>
            <a:normAutofit fontScale="70000" lnSpcReduction="20000"/>
          </a:bodyPr>
          <a:lstStyle/>
          <a:p>
            <a:pPr marL="0" indent="0">
              <a:lnSpc>
                <a:spcPct val="120000"/>
              </a:lnSpc>
              <a:buNone/>
            </a:pPr>
            <a:r>
              <a:rPr lang="en-GB" sz="2400" dirty="0" smtClean="0"/>
              <a:t>knowledge coming from God is indispensable for the continuation of human race:</a:t>
            </a:r>
          </a:p>
          <a:p>
            <a:pPr marL="0" indent="0">
              <a:lnSpc>
                <a:spcPct val="120000"/>
              </a:lnSpc>
              <a:buNone/>
            </a:pPr>
            <a:endParaRPr lang="en-GB" sz="2400" dirty="0" smtClean="0"/>
          </a:p>
          <a:p>
            <a:pPr marL="0" indent="0">
              <a:lnSpc>
                <a:spcPct val="120000"/>
              </a:lnSpc>
              <a:buNone/>
            </a:pPr>
            <a:r>
              <a:rPr lang="en-GB" sz="2000" dirty="0" smtClean="0"/>
              <a:t>Al-</a:t>
            </a:r>
            <a:r>
              <a:rPr lang="en-GB" sz="2000" dirty="0" err="1" smtClean="0"/>
              <a:t>Saduq</a:t>
            </a:r>
            <a:r>
              <a:rPr lang="en-GB" sz="2000" dirty="0" smtClean="0"/>
              <a:t> in </a:t>
            </a:r>
            <a:r>
              <a:rPr lang="en-GB" sz="2000" i="1" dirty="0" smtClean="0"/>
              <a:t>Kamal al-Din </a:t>
            </a:r>
            <a:r>
              <a:rPr lang="en-GB" sz="2000" i="1" dirty="0" err="1" smtClean="0"/>
              <a:t>wa</a:t>
            </a:r>
            <a:r>
              <a:rPr lang="en-GB" sz="2000" i="1" dirty="0" smtClean="0"/>
              <a:t> </a:t>
            </a:r>
            <a:r>
              <a:rPr lang="en-GB" sz="2000" i="1" dirty="0" err="1" smtClean="0"/>
              <a:t>Tamam</a:t>
            </a:r>
            <a:r>
              <a:rPr lang="en-GB" sz="2000" i="1" dirty="0" smtClean="0"/>
              <a:t> al-</a:t>
            </a:r>
            <a:r>
              <a:rPr lang="en-GB" sz="2000" i="1" dirty="0" err="1" smtClean="0"/>
              <a:t>Ni’mah</a:t>
            </a:r>
            <a:r>
              <a:rPr lang="en-GB" sz="2000" i="1" dirty="0" smtClean="0"/>
              <a:t> </a:t>
            </a:r>
            <a:r>
              <a:rPr lang="en-GB" sz="2000" dirty="0" smtClean="0"/>
              <a:t>through various chains; p.291  </a:t>
            </a:r>
          </a:p>
          <a:p>
            <a:pPr marL="0" indent="0">
              <a:lnSpc>
                <a:spcPct val="120000"/>
              </a:lnSpc>
              <a:buNone/>
            </a:pPr>
            <a:r>
              <a:rPr lang="en-GB" sz="2000" dirty="0" err="1" smtClean="0"/>
              <a:t>Ghazali</a:t>
            </a:r>
            <a:r>
              <a:rPr lang="en-GB" sz="2000" dirty="0" smtClean="0"/>
              <a:t> (d. 505) in </a:t>
            </a:r>
            <a:r>
              <a:rPr lang="en-GB" sz="2000" i="1" dirty="0" err="1" smtClean="0"/>
              <a:t>Ihiya</a:t>
            </a:r>
            <a:r>
              <a:rPr lang="en-GB" sz="2000" i="1" dirty="0" smtClean="0"/>
              <a:t>’ ‘</a:t>
            </a:r>
            <a:r>
              <a:rPr lang="en-GB" sz="2000" i="1" dirty="0" err="1" smtClean="0"/>
              <a:t>Ulum</a:t>
            </a:r>
            <a:r>
              <a:rPr lang="en-GB" sz="2000" i="1" dirty="0"/>
              <a:t> al-Din </a:t>
            </a:r>
            <a:r>
              <a:rPr lang="en-GB" sz="2000" dirty="0" smtClean="0"/>
              <a:t>1/77</a:t>
            </a:r>
          </a:p>
          <a:p>
            <a:pPr marL="0" indent="0">
              <a:lnSpc>
                <a:spcPct val="120000"/>
              </a:lnSpc>
              <a:buNone/>
            </a:pPr>
            <a:r>
              <a:rPr lang="en-GB" sz="2000" dirty="0" smtClean="0"/>
              <a:t>Ibn ‘</a:t>
            </a:r>
            <a:r>
              <a:rPr lang="en-GB" sz="2000" dirty="0" err="1" smtClean="0"/>
              <a:t>Asakir</a:t>
            </a:r>
            <a:r>
              <a:rPr lang="en-GB" sz="2000" dirty="0" smtClean="0"/>
              <a:t> (d. 571) in </a:t>
            </a:r>
            <a:r>
              <a:rPr lang="en-GB" sz="2000" i="1" dirty="0" err="1" smtClean="0"/>
              <a:t>Tarikhu</a:t>
            </a:r>
            <a:r>
              <a:rPr lang="en-GB" sz="2000" i="1" dirty="0" smtClean="0"/>
              <a:t> </a:t>
            </a:r>
            <a:r>
              <a:rPr lang="en-GB" sz="2000" i="1" dirty="0" err="1" smtClean="0"/>
              <a:t>Dimishgh</a:t>
            </a:r>
            <a:r>
              <a:rPr lang="en-GB" sz="2000" dirty="0" smtClean="0"/>
              <a:t>, through his own chains 50/254</a:t>
            </a:r>
          </a:p>
          <a:p>
            <a:pPr marL="0" indent="0">
              <a:lnSpc>
                <a:spcPct val="120000"/>
              </a:lnSpc>
              <a:buNone/>
            </a:pPr>
            <a:r>
              <a:rPr lang="en-GB" sz="2000" i="1" dirty="0" err="1"/>
              <a:t>Nahja</a:t>
            </a:r>
            <a:r>
              <a:rPr lang="en-GB" sz="2000" i="1" dirty="0"/>
              <a:t> al-</a:t>
            </a:r>
            <a:r>
              <a:rPr lang="en-GB" sz="2000" i="1" dirty="0" err="1"/>
              <a:t>Balaghah</a:t>
            </a:r>
            <a:r>
              <a:rPr lang="en-GB" sz="2000" dirty="0"/>
              <a:t>: Wisdom 147</a:t>
            </a:r>
            <a:endParaRPr lang="fa-IR" sz="2000" dirty="0"/>
          </a:p>
          <a:p>
            <a:pPr marL="0" indent="0">
              <a:lnSpc>
                <a:spcPct val="120000"/>
              </a:lnSpc>
              <a:buNone/>
            </a:pPr>
            <a:endParaRPr lang="en-GB" sz="2400" dirty="0" smtClean="0"/>
          </a:p>
          <a:p>
            <a:pPr marL="0" indent="0" algn="r" rtl="1">
              <a:lnSpc>
                <a:spcPct val="120000"/>
              </a:lnSpc>
              <a:buNone/>
            </a:pPr>
            <a:r>
              <a:rPr lang="ar-SA" sz="2400" dirty="0"/>
              <a:t>يَا كُمَيْلُ الْعِلْمُ خَيْرٌ مِنَ الْمَالِ الْعِلْمُ يَحْرُسُكَ وَ أَنْتَ تَحْرُسُ </a:t>
            </a:r>
            <a:r>
              <a:rPr lang="ar-SA" sz="2400" dirty="0" smtClean="0"/>
              <a:t>الْمَالَ</a:t>
            </a:r>
            <a:endParaRPr lang="en-GB" sz="2400" dirty="0" smtClean="0"/>
          </a:p>
          <a:p>
            <a:pPr marL="0" indent="0" algn="l">
              <a:lnSpc>
                <a:spcPct val="120000"/>
              </a:lnSpc>
              <a:buNone/>
            </a:pPr>
            <a:r>
              <a:rPr lang="en-GB" sz="2400" b="1" dirty="0"/>
              <a:t>O </a:t>
            </a:r>
            <a:r>
              <a:rPr lang="en-GB" sz="2400" b="1" dirty="0" err="1"/>
              <a:t>Kumail</a:t>
            </a:r>
            <a:r>
              <a:rPr lang="en-GB" sz="2400" b="1" dirty="0"/>
              <a:t>, knowledge is better than wealth; knowledge protects you while you protect the wealth. </a:t>
            </a:r>
          </a:p>
          <a:p>
            <a:pPr marL="0" indent="0" algn="r" rtl="1">
              <a:lnSpc>
                <a:spcPct val="120000"/>
              </a:lnSpc>
              <a:buNone/>
            </a:pPr>
            <a:r>
              <a:rPr lang="ar-SA" sz="2400" dirty="0" smtClean="0"/>
              <a:t> </a:t>
            </a:r>
            <a:r>
              <a:rPr lang="ar-SA" sz="2400" dirty="0"/>
              <a:t>وَ الْمَالُ تَنْقُصُهُ النَّفَقَةُ وَ الْعِلْمُ يَزْكُوا عَلَى الْإِنْفَاقِ </a:t>
            </a:r>
            <a:endParaRPr lang="en-GB" sz="2400" dirty="0"/>
          </a:p>
          <a:p>
            <a:pPr marL="0" indent="0" algn="l">
              <a:lnSpc>
                <a:spcPct val="120000"/>
              </a:lnSpc>
              <a:buNone/>
            </a:pPr>
            <a:r>
              <a:rPr lang="en-GB" sz="2400" b="1" dirty="0" smtClean="0"/>
              <a:t>Wealth diminishes with spending while knowledge swells with spreading</a:t>
            </a:r>
            <a:endParaRPr lang="ar-SA" sz="2400" b="1" dirty="0" smtClean="0"/>
          </a:p>
          <a:p>
            <a:pPr marL="0" indent="0" algn="r" rtl="1">
              <a:lnSpc>
                <a:spcPct val="120000"/>
              </a:lnSpc>
              <a:buNone/>
            </a:pPr>
            <a:endParaRPr lang="ar-SA" sz="2400" dirty="0"/>
          </a:p>
          <a:p>
            <a:pPr marL="0" indent="0" algn="r" rtl="1">
              <a:lnSpc>
                <a:spcPct val="120000"/>
              </a:lnSpc>
              <a:buNone/>
            </a:pPr>
            <a:endParaRPr lang="ar-SA" sz="2400" dirty="0"/>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43429"/>
          </a:xfrm>
        </p:spPr>
        <p:txBody>
          <a:bodyPr>
            <a:normAutofit/>
          </a:bodyPr>
          <a:lstStyle/>
          <a:p>
            <a:r>
              <a:rPr lang="en-GB" dirty="0" smtClean="0"/>
              <a:t>The Quran</a:t>
            </a:r>
            <a:endParaRPr lang="en-GB" dirty="0"/>
          </a:p>
        </p:txBody>
      </p:sp>
      <p:sp>
        <p:nvSpPr>
          <p:cNvPr id="3" name="Content Placeholder 2"/>
          <p:cNvSpPr>
            <a:spLocks noGrp="1"/>
          </p:cNvSpPr>
          <p:nvPr>
            <p:ph idx="1"/>
          </p:nvPr>
        </p:nvSpPr>
        <p:spPr>
          <a:xfrm>
            <a:off x="677334" y="1553029"/>
            <a:ext cx="8596668" cy="4488334"/>
          </a:xfrm>
        </p:spPr>
        <p:txBody>
          <a:bodyPr>
            <a:normAutofit fontScale="92500" lnSpcReduction="10000"/>
          </a:bodyPr>
          <a:lstStyle/>
          <a:p>
            <a:pPr marL="0" indent="0">
              <a:lnSpc>
                <a:spcPct val="120000"/>
              </a:lnSpc>
              <a:buNone/>
            </a:pPr>
            <a:r>
              <a:rPr lang="en-GB" sz="2400" dirty="0" smtClean="0"/>
              <a:t>About the verse “</a:t>
            </a:r>
            <a:r>
              <a:rPr lang="en-GB" sz="2400" i="1" dirty="0" smtClean="0"/>
              <a:t>You </a:t>
            </a:r>
            <a:r>
              <a:rPr lang="en-GB" sz="2400" i="1" dirty="0"/>
              <a:t>are only a warner, and there is a guide for every </a:t>
            </a:r>
            <a:r>
              <a:rPr lang="en-GB" sz="2400" i="1" dirty="0" smtClean="0"/>
              <a:t>people</a:t>
            </a:r>
            <a:r>
              <a:rPr lang="en-GB" sz="2400" dirty="0" smtClean="0"/>
              <a:t>,” </a:t>
            </a:r>
            <a:r>
              <a:rPr lang="en-GB" sz="2400" dirty="0"/>
              <a:t>Imam al-</a:t>
            </a:r>
            <a:r>
              <a:rPr lang="en-GB" sz="2400" dirty="0" err="1"/>
              <a:t>Baqir</a:t>
            </a:r>
            <a:r>
              <a:rPr lang="en-GB" sz="2400" dirty="0"/>
              <a:t> (a) </a:t>
            </a:r>
            <a:r>
              <a:rPr lang="en-GB" sz="2400" dirty="0" smtClean="0"/>
              <a:t>said, </a:t>
            </a:r>
          </a:p>
          <a:p>
            <a:pPr marL="0" indent="0">
              <a:lnSpc>
                <a:spcPct val="120000"/>
              </a:lnSpc>
              <a:buNone/>
            </a:pPr>
            <a:r>
              <a:rPr lang="en-GB" sz="2400" dirty="0" smtClean="0"/>
              <a:t>“The Messenger (s) of God said, I am the warner and Ali is the guide. </a:t>
            </a:r>
            <a:endParaRPr lang="fa-IR" sz="2400" dirty="0"/>
          </a:p>
          <a:p>
            <a:pPr marL="0" indent="0" algn="l">
              <a:lnSpc>
                <a:spcPct val="120000"/>
              </a:lnSpc>
              <a:buNone/>
            </a:pPr>
            <a:endParaRPr lang="en-GB" sz="2400" dirty="0"/>
          </a:p>
          <a:p>
            <a:pPr marL="0" indent="0" algn="l">
              <a:lnSpc>
                <a:spcPct val="120000"/>
              </a:lnSpc>
              <a:buNone/>
            </a:pPr>
            <a:r>
              <a:rPr lang="en-GB" sz="2400" dirty="0" smtClean="0"/>
              <a:t>Al-</a:t>
            </a:r>
            <a:r>
              <a:rPr lang="en-GB" sz="2400" dirty="0" err="1" smtClean="0"/>
              <a:t>Kulayni</a:t>
            </a:r>
            <a:r>
              <a:rPr lang="en-GB" sz="2400" dirty="0" smtClean="0"/>
              <a:t>, al-</a:t>
            </a:r>
            <a:r>
              <a:rPr lang="en-GB" sz="2400" dirty="0" err="1" smtClean="0"/>
              <a:t>Saduq</a:t>
            </a:r>
            <a:r>
              <a:rPr lang="en-GB" sz="2400" dirty="0" smtClean="0"/>
              <a:t>, al-</a:t>
            </a:r>
            <a:r>
              <a:rPr lang="en-GB" sz="2400" dirty="0" err="1" smtClean="0"/>
              <a:t>Saffar</a:t>
            </a:r>
            <a:r>
              <a:rPr lang="en-GB" sz="2400" dirty="0" smtClean="0"/>
              <a:t>, al-’</a:t>
            </a:r>
            <a:r>
              <a:rPr lang="en-GB" sz="2400" dirty="0" err="1" smtClean="0"/>
              <a:t>Ayyashi</a:t>
            </a:r>
            <a:r>
              <a:rPr lang="en-GB" sz="2400" dirty="0" smtClean="0"/>
              <a:t> and al-</a:t>
            </a:r>
            <a:r>
              <a:rPr lang="en-GB" sz="2400" dirty="0" err="1" smtClean="0"/>
              <a:t>Qummi</a:t>
            </a:r>
            <a:r>
              <a:rPr lang="en-GB" sz="2400" dirty="0" smtClean="0"/>
              <a:t> have all reported this hadith through various chains.</a:t>
            </a:r>
          </a:p>
          <a:p>
            <a:pPr marL="0" indent="0" algn="l">
              <a:lnSpc>
                <a:spcPct val="120000"/>
              </a:lnSpc>
              <a:buNone/>
            </a:pPr>
            <a:endParaRPr lang="en-GB" sz="2400" dirty="0"/>
          </a:p>
          <a:p>
            <a:pPr marL="0" indent="0" algn="l">
              <a:lnSpc>
                <a:spcPct val="120000"/>
              </a:lnSpc>
              <a:buNone/>
            </a:pPr>
            <a:r>
              <a:rPr lang="en-GB" sz="2400" dirty="0" smtClean="0"/>
              <a:t>Warner is someone who guides with a revelation and guide is someone who guides not necessarily with a revelation. </a:t>
            </a:r>
          </a:p>
          <a:p>
            <a:pPr marL="0" indent="0" algn="l">
              <a:lnSpc>
                <a:spcPct val="120000"/>
              </a:lnSpc>
              <a:buNone/>
            </a:pPr>
            <a:endParaRPr lang="en-GB" sz="2400" dirty="0"/>
          </a:p>
          <a:p>
            <a:pPr marL="0" indent="0" algn="r" rtl="1">
              <a:buNone/>
            </a:pPr>
            <a:endParaRPr lang="en-GB" sz="2400" dirty="0"/>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43429"/>
          </a:xfrm>
        </p:spPr>
        <p:txBody>
          <a:bodyPr>
            <a:normAutofit/>
          </a:bodyPr>
          <a:lstStyle/>
          <a:p>
            <a:r>
              <a:rPr lang="en-GB" dirty="0" smtClean="0"/>
              <a:t>The Quran</a:t>
            </a:r>
            <a:endParaRPr lang="en-GB" dirty="0"/>
          </a:p>
        </p:txBody>
      </p:sp>
      <p:sp>
        <p:nvSpPr>
          <p:cNvPr id="3" name="Content Placeholder 2"/>
          <p:cNvSpPr>
            <a:spLocks noGrp="1"/>
          </p:cNvSpPr>
          <p:nvPr>
            <p:ph idx="1"/>
          </p:nvPr>
        </p:nvSpPr>
        <p:spPr>
          <a:xfrm>
            <a:off x="677334" y="1553029"/>
            <a:ext cx="8596668" cy="4488334"/>
          </a:xfrm>
        </p:spPr>
        <p:txBody>
          <a:bodyPr>
            <a:normAutofit fontScale="92500" lnSpcReduction="10000"/>
          </a:bodyPr>
          <a:lstStyle/>
          <a:p>
            <a:pPr marL="0" indent="0">
              <a:lnSpc>
                <a:spcPct val="120000"/>
              </a:lnSpc>
              <a:buNone/>
            </a:pPr>
            <a:r>
              <a:rPr lang="en-GB" sz="2400" dirty="0"/>
              <a:t>In </a:t>
            </a:r>
            <a:r>
              <a:rPr lang="en-GB" sz="2400" i="1" dirty="0"/>
              <a:t>al-</a:t>
            </a:r>
            <a:r>
              <a:rPr lang="en-GB" sz="2400" i="1" dirty="0" err="1"/>
              <a:t>Durr</a:t>
            </a:r>
            <a:r>
              <a:rPr lang="en-GB" sz="2400" i="1" dirty="0"/>
              <a:t> al-</a:t>
            </a:r>
            <a:r>
              <a:rPr lang="en-GB" sz="2400" i="1" dirty="0" err="1"/>
              <a:t>Manthour</a:t>
            </a:r>
            <a:r>
              <a:rPr lang="en-GB" sz="2400" dirty="0"/>
              <a:t>, al-</a:t>
            </a:r>
            <a:r>
              <a:rPr lang="en-GB" sz="2400" dirty="0" err="1"/>
              <a:t>Suyuti</a:t>
            </a:r>
            <a:r>
              <a:rPr lang="en-GB" sz="2400" dirty="0"/>
              <a:t> reports </a:t>
            </a:r>
            <a:r>
              <a:rPr lang="en-GB" sz="2400" dirty="0" smtClean="0"/>
              <a:t>that</a:t>
            </a:r>
          </a:p>
          <a:p>
            <a:pPr marL="0" indent="0">
              <a:lnSpc>
                <a:spcPct val="120000"/>
              </a:lnSpc>
              <a:buNone/>
            </a:pPr>
            <a:r>
              <a:rPr lang="en-GB" sz="2400" dirty="0" smtClean="0"/>
              <a:t>al-</a:t>
            </a:r>
            <a:r>
              <a:rPr lang="en-GB" sz="2400" dirty="0" err="1" smtClean="0"/>
              <a:t>Tabari</a:t>
            </a:r>
            <a:r>
              <a:rPr lang="en-GB" sz="2400" dirty="0"/>
              <a:t>, Ibn </a:t>
            </a:r>
            <a:r>
              <a:rPr lang="en-GB" sz="2400" dirty="0" err="1"/>
              <a:t>Mardwayh</a:t>
            </a:r>
            <a:r>
              <a:rPr lang="en-GB" sz="2400" dirty="0"/>
              <a:t>, Abu </a:t>
            </a:r>
            <a:r>
              <a:rPr lang="en-GB" sz="2400" dirty="0" err="1"/>
              <a:t>Nu’aym</a:t>
            </a:r>
            <a:r>
              <a:rPr lang="en-GB" sz="2400" dirty="0"/>
              <a:t>, al-</a:t>
            </a:r>
            <a:r>
              <a:rPr lang="en-GB" sz="2400" dirty="0" err="1"/>
              <a:t>Dailami</a:t>
            </a:r>
            <a:r>
              <a:rPr lang="en-GB" sz="2400" dirty="0"/>
              <a:t>, Ibn </a:t>
            </a:r>
            <a:r>
              <a:rPr lang="en-GB" sz="2400" dirty="0" err="1"/>
              <a:t>Asakir</a:t>
            </a:r>
            <a:r>
              <a:rPr lang="en-GB" sz="2400" dirty="0"/>
              <a:t>, and Ibn </a:t>
            </a:r>
            <a:r>
              <a:rPr lang="en-GB" sz="2400" dirty="0" err="1"/>
              <a:t>Najjar</a:t>
            </a:r>
            <a:r>
              <a:rPr lang="en-GB" sz="2400" dirty="0"/>
              <a:t> have all reported </a:t>
            </a:r>
            <a:r>
              <a:rPr lang="en-GB" sz="2400" dirty="0" smtClean="0"/>
              <a:t>that,</a:t>
            </a:r>
          </a:p>
          <a:p>
            <a:pPr marL="0" indent="0">
              <a:lnSpc>
                <a:spcPct val="120000"/>
              </a:lnSpc>
              <a:buNone/>
            </a:pPr>
            <a:r>
              <a:rPr lang="en-GB" sz="2400" dirty="0"/>
              <a:t>W</a:t>
            </a:r>
            <a:r>
              <a:rPr lang="en-GB" sz="2400" dirty="0" smtClean="0"/>
              <a:t>hen </a:t>
            </a:r>
            <a:r>
              <a:rPr lang="en-GB" sz="2400" dirty="0"/>
              <a:t>the verse, </a:t>
            </a:r>
            <a:r>
              <a:rPr lang="en-GB" sz="2400" dirty="0" smtClean="0"/>
              <a:t>“</a:t>
            </a:r>
            <a:r>
              <a:rPr lang="en-GB" sz="2400" i="1" dirty="0" smtClean="0"/>
              <a:t>You </a:t>
            </a:r>
            <a:r>
              <a:rPr lang="en-GB" sz="2400" i="1" dirty="0"/>
              <a:t>are only a warner, and there is a guide for every </a:t>
            </a:r>
            <a:r>
              <a:rPr lang="en-GB" sz="2400" i="1" dirty="0" smtClean="0"/>
              <a:t>people” </a:t>
            </a:r>
            <a:r>
              <a:rPr lang="en-GB" sz="2400" dirty="0"/>
              <a:t>was revealed the Prophet (s) put his hand on his chest and said, “I am the warner,” and pointed to Ali’s shoulder and said, “You are the guide.” O Ali it is by you that the guided ones are guided after me</a:t>
            </a:r>
            <a:r>
              <a:rPr lang="en-GB" sz="2400" dirty="0" smtClean="0"/>
              <a:t>.”</a:t>
            </a:r>
            <a:endParaRPr lang="en-GB" sz="2400" dirty="0"/>
          </a:p>
          <a:p>
            <a:pPr marL="0" indent="0">
              <a:lnSpc>
                <a:spcPct val="120000"/>
              </a:lnSpc>
              <a:buNone/>
            </a:pPr>
            <a:r>
              <a:rPr lang="en-GB" sz="2400" dirty="0"/>
              <a:t>A similar meaning is reported by al-Hakim al-</a:t>
            </a:r>
            <a:r>
              <a:rPr lang="en-GB" sz="2400" dirty="0" err="1"/>
              <a:t>Nayshaburi</a:t>
            </a:r>
            <a:r>
              <a:rPr lang="en-GB" sz="2400" dirty="0"/>
              <a:t> </a:t>
            </a:r>
            <a:r>
              <a:rPr lang="en-GB" sz="2400" i="1" dirty="0"/>
              <a:t>in </a:t>
            </a:r>
            <a:r>
              <a:rPr lang="en-GB" sz="2400" i="1" dirty="0" err="1"/>
              <a:t>Mustadrak</a:t>
            </a:r>
            <a:r>
              <a:rPr lang="en-GB" sz="2400" i="1" dirty="0"/>
              <a:t> </a:t>
            </a:r>
            <a:r>
              <a:rPr lang="en-GB" sz="2400" i="1" dirty="0" smtClean="0"/>
              <a:t>al-</a:t>
            </a:r>
            <a:r>
              <a:rPr lang="en-GB" sz="2400" i="1" dirty="0" err="1" smtClean="0"/>
              <a:t>Sahihain</a:t>
            </a:r>
            <a:r>
              <a:rPr lang="en-GB" sz="2400" i="1" dirty="0" smtClean="0"/>
              <a:t> </a:t>
            </a:r>
            <a:r>
              <a:rPr lang="en-GB" sz="2400" dirty="0" smtClean="0"/>
              <a:t>and many other Sunni books of tradition. </a:t>
            </a:r>
            <a:endParaRPr lang="fa-IR" sz="2400" dirty="0"/>
          </a:p>
          <a:p>
            <a:pPr marL="0" indent="0" algn="l">
              <a:buNone/>
            </a:pPr>
            <a:endParaRPr lang="en-GB" sz="2400" dirty="0"/>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43429"/>
          </a:xfrm>
        </p:spPr>
        <p:txBody>
          <a:bodyPr>
            <a:normAutofit/>
          </a:bodyPr>
          <a:lstStyle/>
          <a:p>
            <a:r>
              <a:rPr lang="en-GB" dirty="0" smtClean="0"/>
              <a:t>The Quran</a:t>
            </a:r>
            <a:endParaRPr lang="en-GB" dirty="0"/>
          </a:p>
        </p:txBody>
      </p:sp>
      <p:sp>
        <p:nvSpPr>
          <p:cNvPr id="3" name="Content Placeholder 2"/>
          <p:cNvSpPr>
            <a:spLocks noGrp="1"/>
          </p:cNvSpPr>
          <p:nvPr>
            <p:ph idx="1"/>
          </p:nvPr>
        </p:nvSpPr>
        <p:spPr>
          <a:xfrm>
            <a:off x="677334" y="1553029"/>
            <a:ext cx="8596668" cy="4488334"/>
          </a:xfrm>
        </p:spPr>
        <p:txBody>
          <a:bodyPr>
            <a:normAutofit fontScale="85000" lnSpcReduction="20000"/>
          </a:bodyPr>
          <a:lstStyle/>
          <a:p>
            <a:pPr marL="0" indent="0">
              <a:lnSpc>
                <a:spcPct val="120000"/>
              </a:lnSpc>
              <a:buNone/>
            </a:pPr>
            <a:r>
              <a:rPr lang="en-GB" sz="2400" dirty="0" smtClean="0"/>
              <a:t>But the verse cannot be restricted to Ali (a) since the verse is general about all times:</a:t>
            </a:r>
            <a:r>
              <a:rPr lang="fa-IR" sz="2400" dirty="0"/>
              <a:t/>
            </a:r>
            <a:br>
              <a:rPr lang="fa-IR" sz="2400" dirty="0"/>
            </a:br>
            <a:endParaRPr lang="fa-IR" sz="2400" dirty="0"/>
          </a:p>
          <a:p>
            <a:pPr marL="0" indent="0" algn="r" rtl="1">
              <a:lnSpc>
                <a:spcPct val="120000"/>
              </a:lnSpc>
              <a:buNone/>
            </a:pPr>
            <a:r>
              <a:rPr lang="fa-IR" sz="2400" dirty="0"/>
              <a:t>و في الكافي، بإسناده عن فضيل قال: سألت أبا عبد الله (ع) عن قول الله عز و جل</a:t>
            </a:r>
            <a:r>
              <a:rPr lang="fa-IR" sz="2400" dirty="0" smtClean="0"/>
              <a:t>:«</a:t>
            </a:r>
            <a:r>
              <a:rPr lang="fa-IR" sz="2400" dirty="0"/>
              <a:t>وَ لِكُلِّ قَوْمٍ هادٍ» فقال: كل إمام هاد للقرن الذي هو فيهم</a:t>
            </a:r>
            <a:r>
              <a:rPr lang="fa-IR" sz="2400" dirty="0" smtClean="0"/>
              <a:t>.</a:t>
            </a:r>
            <a:endParaRPr lang="en-GB" sz="2400" dirty="0" smtClean="0"/>
          </a:p>
          <a:p>
            <a:pPr marL="0" indent="0" algn="r" rtl="1">
              <a:lnSpc>
                <a:spcPct val="120000"/>
              </a:lnSpc>
              <a:buNone/>
            </a:pPr>
            <a:endParaRPr lang="en-GB" sz="2400" dirty="0"/>
          </a:p>
          <a:p>
            <a:pPr marL="0" indent="0" algn="l">
              <a:lnSpc>
                <a:spcPct val="120000"/>
              </a:lnSpc>
              <a:buNone/>
            </a:pPr>
            <a:r>
              <a:rPr lang="en-GB" sz="2400" dirty="0" err="1" smtClean="0"/>
              <a:t>Kulayni</a:t>
            </a:r>
            <a:r>
              <a:rPr lang="en-GB" sz="2400" dirty="0" smtClean="0"/>
              <a:t> reports from Imam al-</a:t>
            </a:r>
            <a:r>
              <a:rPr lang="en-GB" sz="2400" dirty="0" err="1" smtClean="0"/>
              <a:t>Sadiq</a:t>
            </a:r>
            <a:r>
              <a:rPr lang="en-GB" sz="2400" dirty="0" smtClean="0"/>
              <a:t> that, “The Imam of each generation is the guide for that generation.”</a:t>
            </a:r>
          </a:p>
          <a:p>
            <a:pPr marL="0" indent="0" algn="l">
              <a:lnSpc>
                <a:spcPct val="120000"/>
              </a:lnSpc>
              <a:buNone/>
            </a:pPr>
            <a:endParaRPr lang="en-GB" sz="2400" dirty="0"/>
          </a:p>
          <a:p>
            <a:pPr marL="0" indent="0" algn="l">
              <a:lnSpc>
                <a:spcPct val="120000"/>
              </a:lnSpc>
              <a:buNone/>
            </a:pPr>
            <a:r>
              <a:rPr lang="en-GB" sz="2400" dirty="0" smtClean="0"/>
              <a:t>Therefore, mentioning Ali (a) is only to show us the instance of that guide immediately after the Prophet.  And that is what is meant by it was revealed in Ali (a).</a:t>
            </a:r>
            <a:endParaRPr lang="fa-IR" sz="2400" dirty="0"/>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68439"/>
          </a:xfrm>
        </p:spPr>
        <p:txBody>
          <a:bodyPr/>
          <a:lstStyle/>
          <a:p>
            <a:r>
              <a:rPr lang="en-GB" dirty="0" smtClean="0"/>
              <a:t>His Position </a:t>
            </a:r>
            <a:endParaRPr lang="en-GB" dirty="0"/>
          </a:p>
        </p:txBody>
      </p:sp>
      <p:sp>
        <p:nvSpPr>
          <p:cNvPr id="3" name="Content Placeholder 2"/>
          <p:cNvSpPr>
            <a:spLocks noGrp="1"/>
          </p:cNvSpPr>
          <p:nvPr>
            <p:ph idx="1"/>
          </p:nvPr>
        </p:nvSpPr>
        <p:spPr>
          <a:xfrm>
            <a:off x="677334" y="1378038"/>
            <a:ext cx="8596668" cy="4881093"/>
          </a:xfrm>
        </p:spPr>
        <p:txBody>
          <a:bodyPr>
            <a:normAutofit fontScale="70000" lnSpcReduction="20000"/>
          </a:bodyPr>
          <a:lstStyle/>
          <a:p>
            <a:pPr marL="0" indent="0" algn="r" rtl="1">
              <a:lnSpc>
                <a:spcPct val="120000"/>
              </a:lnSpc>
              <a:buNone/>
            </a:pPr>
            <a:r>
              <a:rPr lang="ar-SA" sz="2400" dirty="0"/>
              <a:t>هَا إِنَّ هَاهُنَا لَعِلْماً جَمّاً وَ أَشَارَ بِيَدِهِ إِلَى صَدْرِهِ لَوْ أَصَبْتُ لَهُ حَمَلَةً </a:t>
            </a:r>
            <a:endParaRPr lang="en-GB" sz="2400" b="1" dirty="0"/>
          </a:p>
          <a:p>
            <a:pPr marL="0" indent="0">
              <a:lnSpc>
                <a:spcPct val="120000"/>
              </a:lnSpc>
              <a:buNone/>
            </a:pPr>
            <a:r>
              <a:rPr lang="en-GB" sz="2400" b="1" dirty="0"/>
              <a:t>Then while pointing to his chest he said: Here rests accumulated knowledge; I wished I could find some to carry it. </a:t>
            </a:r>
            <a:endParaRPr lang="en-GB" sz="2400" dirty="0"/>
          </a:p>
          <a:p>
            <a:pPr marL="0" indent="0" algn="r" rtl="1">
              <a:lnSpc>
                <a:spcPct val="120000"/>
              </a:lnSpc>
              <a:buNone/>
            </a:pPr>
            <a:r>
              <a:rPr lang="fa-IR" sz="1700" dirty="0" smtClean="0"/>
              <a:t>سأل </a:t>
            </a:r>
            <a:r>
              <a:rPr lang="fa-IR" sz="1700" dirty="0"/>
              <a:t>كميل بن زياد أمير المؤمنين عليه السلام: يا أميرالمؤمنين ما الحقيقة</a:t>
            </a:r>
            <a:r>
              <a:rPr lang="fa-IR" sz="1700" dirty="0" smtClean="0"/>
              <a:t>؟</a:t>
            </a:r>
            <a:endParaRPr lang="en-GB" sz="1700" dirty="0" smtClean="0"/>
          </a:p>
          <a:p>
            <a:pPr marL="0" indent="0" algn="r" rtl="1">
              <a:lnSpc>
                <a:spcPct val="120000"/>
              </a:lnSpc>
              <a:buNone/>
            </a:pPr>
            <a:endParaRPr lang="en-GB" sz="1700" dirty="0"/>
          </a:p>
          <a:p>
            <a:pPr marL="0" lvl="0" indent="0" algn="r" rtl="1">
              <a:lnSpc>
                <a:spcPct val="120000"/>
              </a:lnSpc>
              <a:buClr>
                <a:srgbClr val="90C226"/>
              </a:buClr>
              <a:buNone/>
            </a:pPr>
            <a:r>
              <a:rPr lang="ar-SA" sz="2400" dirty="0">
                <a:solidFill>
                  <a:prstClr val="black">
                    <a:lumMod val="75000"/>
                    <a:lumOff val="25000"/>
                  </a:prstClr>
                </a:solidFill>
              </a:rPr>
              <a:t>كَذَلِكَ يَمُوتُ الْعِلْمُ بِمَوْتِ حَامِلِيهِ </a:t>
            </a:r>
          </a:p>
          <a:p>
            <a:pPr marL="0" lvl="0" indent="0">
              <a:lnSpc>
                <a:spcPct val="120000"/>
              </a:lnSpc>
              <a:buClr>
                <a:srgbClr val="90C226"/>
              </a:buClr>
              <a:buNone/>
            </a:pPr>
            <a:r>
              <a:rPr lang="en-GB" sz="2400" b="1" dirty="0">
                <a:solidFill>
                  <a:prstClr val="black">
                    <a:lumMod val="75000"/>
                    <a:lumOff val="25000"/>
                  </a:prstClr>
                </a:solidFill>
              </a:rPr>
              <a:t>This is how the knowledge dies with the death of those who carry it</a:t>
            </a:r>
            <a:r>
              <a:rPr lang="en-GB" sz="2400" b="1" dirty="0" smtClean="0">
                <a:solidFill>
                  <a:prstClr val="black">
                    <a:lumMod val="75000"/>
                    <a:lumOff val="25000"/>
                  </a:prstClr>
                </a:solidFill>
              </a:rPr>
              <a:t>.</a:t>
            </a:r>
          </a:p>
          <a:p>
            <a:pPr marL="0" indent="0">
              <a:lnSpc>
                <a:spcPct val="120000"/>
              </a:lnSpc>
              <a:buNone/>
            </a:pPr>
            <a:endParaRPr lang="fa-IR" sz="2400" dirty="0"/>
          </a:p>
          <a:p>
            <a:pPr marL="0" indent="0" algn="r" rtl="1">
              <a:lnSpc>
                <a:spcPct val="120000"/>
              </a:lnSpc>
              <a:buNone/>
            </a:pPr>
            <a:r>
              <a:rPr lang="ar-SA" sz="2400" dirty="0"/>
              <a:t>اللَّهُمَّ بَلَى لَا تَخْلُو الْأَرْضُ مِنْ قَائِمٍ لِلَّهِ بِحُجَّةٍ إِمَّا ظَاهِراً مَشْهُوراً وَ إِمَّا خَائِفاً مَغْمُوراً لِئَلَّا تَبْطُلَ حُجَجُ اللَّهِ وَ بَيِّنَاتُهُ</a:t>
            </a:r>
            <a:endParaRPr lang="en-GB" sz="2400" dirty="0"/>
          </a:p>
          <a:p>
            <a:pPr marL="0" indent="0" algn="r" rtl="1">
              <a:lnSpc>
                <a:spcPct val="120000"/>
              </a:lnSpc>
              <a:buNone/>
            </a:pPr>
            <a:endParaRPr lang="en-GB" sz="2400" dirty="0"/>
          </a:p>
          <a:p>
            <a:pPr marL="0" indent="0">
              <a:lnSpc>
                <a:spcPct val="120000"/>
              </a:lnSpc>
              <a:buNone/>
            </a:pPr>
            <a:r>
              <a:rPr lang="en-GB" sz="2400" b="1" dirty="0"/>
              <a:t>But by God, the Earth is never going to be without the one who rises for God with proof; either known and manifest or hidden and fearful. So that the proofs of God and His clear evidence is not invalidated.  </a:t>
            </a:r>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4197"/>
          </a:xfrm>
        </p:spPr>
        <p:txBody>
          <a:bodyPr/>
          <a:lstStyle/>
          <a:p>
            <a:r>
              <a:rPr lang="en-GB" dirty="0" smtClean="0"/>
              <a:t>His Position </a:t>
            </a:r>
            <a:endParaRPr lang="en-GB" dirty="0"/>
          </a:p>
        </p:txBody>
      </p:sp>
      <p:sp>
        <p:nvSpPr>
          <p:cNvPr id="3" name="Content Placeholder 2"/>
          <p:cNvSpPr>
            <a:spLocks noGrp="1"/>
          </p:cNvSpPr>
          <p:nvPr>
            <p:ph idx="1"/>
          </p:nvPr>
        </p:nvSpPr>
        <p:spPr>
          <a:xfrm>
            <a:off x="677334" y="1403797"/>
            <a:ext cx="8596668" cy="4637566"/>
          </a:xfrm>
        </p:spPr>
        <p:txBody>
          <a:bodyPr>
            <a:normAutofit fontScale="70000" lnSpcReduction="20000"/>
          </a:bodyPr>
          <a:lstStyle/>
          <a:p>
            <a:pPr marL="0" indent="0" algn="r" rtl="1">
              <a:lnSpc>
                <a:spcPct val="140000"/>
              </a:lnSpc>
              <a:buNone/>
            </a:pPr>
            <a:r>
              <a:rPr lang="ar-SA" sz="2400" dirty="0"/>
              <a:t>وَ كَمْ ذَا وَ أَيْنَ أُولَئِكَ ، أُولَئِكَ وَ اللَّهِ الْأَقَلُّونَ عَدَداً وَ الْأَعْظَمُونَ عِنْدَ اللَّهِ قَدْراً يَحْفَظُ اللَّهُ بِهِمْ حُجَجَهُ وَ بَيِّنَاتِهِ حَتَّى يُودِعُوهَا نُظَرَاءَهُمْ وَ يَزْرَعُوهَا فِي قُلُوبِ </a:t>
            </a:r>
            <a:r>
              <a:rPr lang="ar-SA" sz="2400" dirty="0" smtClean="0"/>
              <a:t>أَشْبَاهِهِمْ</a:t>
            </a:r>
            <a:endParaRPr lang="en-GB" sz="2400" dirty="0" smtClean="0"/>
          </a:p>
          <a:p>
            <a:pPr marL="0" indent="0" algn="r" rtl="1">
              <a:lnSpc>
                <a:spcPct val="140000"/>
              </a:lnSpc>
              <a:buNone/>
            </a:pPr>
            <a:endParaRPr lang="en-GB" sz="2400" dirty="0" smtClean="0"/>
          </a:p>
          <a:p>
            <a:pPr marL="0" indent="0" algn="l">
              <a:lnSpc>
                <a:spcPct val="140000"/>
              </a:lnSpc>
              <a:buNone/>
            </a:pPr>
            <a:r>
              <a:rPr lang="en-GB" sz="2400" b="1" dirty="0" smtClean="0"/>
              <a:t>And how many are they and where do they dwell; by God, their number is few but their value with God is great. By them God preserves His proofs and His clear evidence until they entrust it to their counterparts and sow it in the hearts of their likes. </a:t>
            </a:r>
            <a:endParaRPr lang="en-GB" sz="2400" dirty="0"/>
          </a:p>
          <a:p>
            <a:pPr marL="0" indent="0" algn="r" rtl="1">
              <a:lnSpc>
                <a:spcPct val="140000"/>
              </a:lnSpc>
              <a:buNone/>
            </a:pPr>
            <a:r>
              <a:rPr lang="ar-SA" sz="2400" dirty="0" smtClean="0"/>
              <a:t> </a:t>
            </a:r>
            <a:r>
              <a:rPr lang="ar-SA" sz="2400" dirty="0"/>
              <a:t>هَجَمَ بِهِمُ الْعِلْمُ عَلَى حَقِيقَةِ الْبَصِيرَةِ </a:t>
            </a:r>
            <a:endParaRPr lang="en-GB" sz="2400" dirty="0" smtClean="0"/>
          </a:p>
          <a:p>
            <a:pPr marL="0" indent="0" algn="l">
              <a:lnSpc>
                <a:spcPct val="140000"/>
              </a:lnSpc>
              <a:buNone/>
            </a:pPr>
            <a:r>
              <a:rPr lang="en-GB" sz="2400" dirty="0"/>
              <a:t>Knowledge has ushered them into the root of insight </a:t>
            </a:r>
          </a:p>
          <a:p>
            <a:pPr marL="0" indent="0" algn="r" rtl="1">
              <a:lnSpc>
                <a:spcPct val="140000"/>
              </a:lnSpc>
              <a:buNone/>
            </a:pPr>
            <a:r>
              <a:rPr lang="ar-SA" sz="2400" dirty="0" smtClean="0"/>
              <a:t>وَ </a:t>
            </a:r>
            <a:r>
              <a:rPr lang="ar-SA" sz="2400" dirty="0"/>
              <a:t>بَاشَرُوا رُوحَ الْيَقِينِ </a:t>
            </a:r>
            <a:endParaRPr lang="en-GB" sz="2400" dirty="0" smtClean="0"/>
          </a:p>
          <a:p>
            <a:pPr marL="0" indent="0" algn="l">
              <a:lnSpc>
                <a:spcPct val="140000"/>
              </a:lnSpc>
              <a:buNone/>
            </a:pPr>
            <a:r>
              <a:rPr lang="en-GB" sz="2400" dirty="0"/>
              <a:t>and they have touched the spirit of certainty without mediation.  </a:t>
            </a:r>
          </a:p>
          <a:p>
            <a:pPr marL="0" indent="0" algn="r" rtl="1">
              <a:buNone/>
            </a:pPr>
            <a:endParaRPr lang="en-GB" sz="2400" dirty="0"/>
          </a:p>
          <a:p>
            <a:pPr marL="0" indent="0" algn="r" rtl="1">
              <a:buNone/>
            </a:pPr>
            <a:endParaRPr lang="en-GB" sz="2400" dirty="0"/>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43429"/>
          </a:xfrm>
        </p:spPr>
        <p:txBody>
          <a:bodyPr/>
          <a:lstStyle/>
          <a:p>
            <a:r>
              <a:rPr lang="en-GB" dirty="0" smtClean="0"/>
              <a:t>His Position </a:t>
            </a:r>
            <a:endParaRPr lang="en-GB" dirty="0"/>
          </a:p>
        </p:txBody>
      </p:sp>
      <p:sp>
        <p:nvSpPr>
          <p:cNvPr id="3" name="Content Placeholder 2"/>
          <p:cNvSpPr>
            <a:spLocks noGrp="1"/>
          </p:cNvSpPr>
          <p:nvPr>
            <p:ph idx="1"/>
          </p:nvPr>
        </p:nvSpPr>
        <p:spPr>
          <a:xfrm>
            <a:off x="677334" y="1553029"/>
            <a:ext cx="8596668" cy="4488334"/>
          </a:xfrm>
        </p:spPr>
        <p:txBody>
          <a:bodyPr>
            <a:normAutofit/>
          </a:bodyPr>
          <a:lstStyle/>
          <a:p>
            <a:pPr marL="0" indent="0" algn="r" rtl="1">
              <a:buNone/>
            </a:pPr>
            <a:r>
              <a:rPr lang="fa-IR" sz="2400" dirty="0" smtClean="0"/>
              <a:t>و </a:t>
            </a:r>
            <a:r>
              <a:rPr lang="ar-SA" sz="2400" dirty="0" smtClean="0"/>
              <a:t>صَحِبُوا </a:t>
            </a:r>
            <a:r>
              <a:rPr lang="ar-SA" sz="2400" dirty="0"/>
              <a:t>الدُّنْيَا بِأَبْدَانٍ أَرْوَاحُهَا مُعَلَّقَةٌ بِالْمَحَلِّ الْأَعْلَى </a:t>
            </a:r>
            <a:endParaRPr lang="fa-IR" sz="2400" dirty="0" smtClean="0"/>
          </a:p>
          <a:p>
            <a:pPr marL="0" indent="0">
              <a:buNone/>
            </a:pPr>
            <a:endParaRPr lang="fa-IR" sz="2400" dirty="0"/>
          </a:p>
          <a:p>
            <a:pPr marL="0" indent="0">
              <a:buNone/>
            </a:pPr>
            <a:r>
              <a:rPr lang="en-GB" sz="2400" dirty="0" smtClean="0"/>
              <a:t>They accompany </a:t>
            </a:r>
            <a:r>
              <a:rPr lang="en-GB" sz="2400" dirty="0"/>
              <a:t>this world with bodies the souls of which are clung to the higher </a:t>
            </a:r>
            <a:r>
              <a:rPr lang="en-GB" sz="2400" dirty="0" smtClean="0"/>
              <a:t>realm</a:t>
            </a:r>
          </a:p>
          <a:p>
            <a:pPr marL="0" indent="0">
              <a:buNone/>
            </a:pPr>
            <a:endParaRPr lang="en-GB" sz="2400" dirty="0"/>
          </a:p>
          <a:p>
            <a:pPr marL="0" indent="0" algn="r" rtl="1">
              <a:buNone/>
            </a:pPr>
            <a:r>
              <a:rPr lang="ar-SA" sz="2400" dirty="0"/>
              <a:t>أُولَئِكَ خُلَفَاءُ اللَّهِ فِي أَرْضِهِ وَ الدُّعَاةُ إِلَى </a:t>
            </a:r>
            <a:r>
              <a:rPr lang="ar-SA" sz="2400" dirty="0" smtClean="0"/>
              <a:t>دِينِهِ</a:t>
            </a:r>
            <a:endParaRPr lang="fa-IR" sz="2400" dirty="0" smtClean="0"/>
          </a:p>
          <a:p>
            <a:pPr marL="0" indent="0" algn="r" rtl="1">
              <a:buNone/>
            </a:pPr>
            <a:endParaRPr lang="en-GB" sz="2400" dirty="0" smtClean="0"/>
          </a:p>
          <a:p>
            <a:pPr marL="0" indent="0" algn="l">
              <a:buNone/>
            </a:pPr>
            <a:r>
              <a:rPr lang="en-GB" sz="2400" dirty="0" smtClean="0"/>
              <a:t>These are the viceroys of God in His Earth and the callers to his faith. </a:t>
            </a:r>
            <a:endParaRPr lang="en-GB" sz="2400" dirty="0"/>
          </a:p>
          <a:p>
            <a:pPr marL="0" indent="0" algn="r" rtl="1">
              <a:buNone/>
            </a:pPr>
            <a:endParaRPr lang="en-GB" sz="2400" dirty="0" smtClean="0"/>
          </a:p>
          <a:p>
            <a:pPr marL="0" indent="0" algn="r" rtl="1">
              <a:buNone/>
            </a:pPr>
            <a:endParaRPr lang="en-GB" sz="2400" dirty="0"/>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43429"/>
          </a:xfrm>
        </p:spPr>
        <p:txBody>
          <a:bodyPr>
            <a:normAutofit/>
          </a:bodyPr>
          <a:lstStyle/>
          <a:p>
            <a:r>
              <a:rPr lang="en-GB" dirty="0" smtClean="0"/>
              <a:t>His Position</a:t>
            </a:r>
            <a:endParaRPr lang="en-GB" dirty="0"/>
          </a:p>
        </p:txBody>
      </p:sp>
      <p:sp>
        <p:nvSpPr>
          <p:cNvPr id="3" name="Content Placeholder 2"/>
          <p:cNvSpPr>
            <a:spLocks noGrp="1"/>
          </p:cNvSpPr>
          <p:nvPr>
            <p:ph idx="1"/>
          </p:nvPr>
        </p:nvSpPr>
        <p:spPr>
          <a:xfrm>
            <a:off x="677334" y="1553029"/>
            <a:ext cx="8596668" cy="4488334"/>
          </a:xfrm>
        </p:spPr>
        <p:txBody>
          <a:bodyPr>
            <a:normAutofit fontScale="92500" lnSpcReduction="10000"/>
          </a:bodyPr>
          <a:lstStyle/>
          <a:p>
            <a:pPr marL="0" indent="0">
              <a:buNone/>
            </a:pPr>
            <a:r>
              <a:rPr lang="en-GB" sz="2400" dirty="0" smtClean="0"/>
              <a:t>Several conclusions are inferable from this narration.</a:t>
            </a:r>
          </a:p>
          <a:p>
            <a:pPr marL="0" indent="0">
              <a:buNone/>
            </a:pPr>
            <a:endParaRPr lang="en-GB" sz="2400" dirty="0"/>
          </a:p>
          <a:p>
            <a:pPr marL="0" indent="0">
              <a:spcAft>
                <a:spcPts val="600"/>
              </a:spcAft>
              <a:buNone/>
            </a:pPr>
            <a:r>
              <a:rPr lang="en-GB" sz="2400" dirty="0" smtClean="0"/>
              <a:t>1- their knowledge cannot be transferred to everyone</a:t>
            </a:r>
            <a:endParaRPr lang="en-GB" sz="2400" dirty="0"/>
          </a:p>
          <a:p>
            <a:pPr marL="0" indent="0">
              <a:spcAft>
                <a:spcPts val="600"/>
              </a:spcAft>
              <a:buNone/>
            </a:pPr>
            <a:r>
              <a:rPr lang="en-GB" sz="2400" dirty="0" smtClean="0"/>
              <a:t>2- they are proofs (</a:t>
            </a:r>
            <a:r>
              <a:rPr lang="en-GB" sz="2400" i="1" dirty="0" err="1" smtClean="0"/>
              <a:t>hujjah</a:t>
            </a:r>
            <a:r>
              <a:rPr lang="en-GB" sz="2400" dirty="0" smtClean="0"/>
              <a:t>) of God</a:t>
            </a:r>
          </a:p>
          <a:p>
            <a:pPr marL="0" indent="0">
              <a:spcAft>
                <a:spcPts val="600"/>
              </a:spcAft>
              <a:buNone/>
            </a:pPr>
            <a:r>
              <a:rPr lang="en-GB" sz="2400" dirty="0" smtClean="0"/>
              <a:t>3- the proofs of God are invalidated if they do not exist</a:t>
            </a:r>
          </a:p>
          <a:p>
            <a:pPr marL="0" indent="0">
              <a:spcAft>
                <a:spcPts val="600"/>
              </a:spcAft>
              <a:buNone/>
            </a:pPr>
            <a:r>
              <a:rPr lang="en-GB" sz="2400" dirty="0" smtClean="0"/>
              <a:t>4- they are the viceroys (</a:t>
            </a:r>
            <a:r>
              <a:rPr lang="en-GB" sz="2400" i="1" dirty="0" err="1" smtClean="0"/>
              <a:t>khlifah</a:t>
            </a:r>
            <a:r>
              <a:rPr lang="en-GB" sz="2400" dirty="0" smtClean="0"/>
              <a:t>) of God on the earth </a:t>
            </a:r>
          </a:p>
          <a:p>
            <a:pPr marL="0" indent="0">
              <a:lnSpc>
                <a:spcPct val="120000"/>
              </a:lnSpc>
              <a:spcAft>
                <a:spcPts val="600"/>
              </a:spcAft>
              <a:buNone/>
            </a:pPr>
            <a:r>
              <a:rPr lang="en-GB" sz="2400" dirty="0" smtClean="0"/>
              <a:t>5- they are the callers to faith</a:t>
            </a:r>
          </a:p>
          <a:p>
            <a:pPr marL="0" indent="0">
              <a:spcAft>
                <a:spcPts val="600"/>
              </a:spcAft>
              <a:buNone/>
            </a:pPr>
            <a:r>
              <a:rPr lang="en-GB" sz="2400" dirty="0" smtClean="0"/>
              <a:t>6- they exist in all times and the earth cannot be without them</a:t>
            </a:r>
          </a:p>
          <a:p>
            <a:pPr marL="0" indent="0">
              <a:spcAft>
                <a:spcPts val="600"/>
              </a:spcAft>
              <a:buNone/>
            </a:pPr>
            <a:r>
              <a:rPr lang="en-GB" sz="2400" dirty="0" smtClean="0"/>
              <a:t>7- they are indispensable </a:t>
            </a:r>
            <a:endParaRPr lang="fa-IR" sz="2400" dirty="0" smtClean="0"/>
          </a:p>
          <a:p>
            <a:pPr marL="0" indent="0">
              <a:buNone/>
            </a:pPr>
            <a:endParaRPr lang="fa-IR" sz="2400" dirty="0" smtClean="0"/>
          </a:p>
          <a:p>
            <a:pPr marL="0" indent="0">
              <a:buNone/>
            </a:pPr>
            <a:endParaRPr lang="en-GB" sz="2400" dirty="0"/>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43429"/>
          </a:xfrm>
        </p:spPr>
        <p:txBody>
          <a:bodyPr>
            <a:normAutofit/>
          </a:bodyPr>
          <a:lstStyle/>
          <a:p>
            <a:r>
              <a:rPr lang="en-GB" dirty="0" smtClean="0"/>
              <a:t>Further Analysis </a:t>
            </a:r>
            <a:endParaRPr lang="en-GB" dirty="0"/>
          </a:p>
        </p:txBody>
      </p:sp>
      <p:sp>
        <p:nvSpPr>
          <p:cNvPr id="3" name="Content Placeholder 2"/>
          <p:cNvSpPr>
            <a:spLocks noGrp="1"/>
          </p:cNvSpPr>
          <p:nvPr>
            <p:ph idx="1"/>
          </p:nvPr>
        </p:nvSpPr>
        <p:spPr>
          <a:xfrm>
            <a:off x="677334" y="1553029"/>
            <a:ext cx="8596668" cy="4488334"/>
          </a:xfrm>
        </p:spPr>
        <p:txBody>
          <a:bodyPr>
            <a:normAutofit lnSpcReduction="10000"/>
          </a:bodyPr>
          <a:lstStyle/>
          <a:p>
            <a:pPr marL="0" indent="0">
              <a:lnSpc>
                <a:spcPct val="120000"/>
              </a:lnSpc>
              <a:buNone/>
            </a:pPr>
            <a:r>
              <a:rPr lang="en-GB" sz="2400" dirty="0"/>
              <a:t>There are hints in Sunni and </a:t>
            </a:r>
            <a:r>
              <a:rPr lang="en-GB" sz="2400" dirty="0" smtClean="0"/>
              <a:t>Shi’i </a:t>
            </a:r>
            <a:r>
              <a:rPr lang="en-GB" sz="2400" dirty="0"/>
              <a:t>sources of </a:t>
            </a:r>
            <a:r>
              <a:rPr lang="en-GB" sz="2400" i="1" dirty="0"/>
              <a:t>hadith </a:t>
            </a:r>
            <a:r>
              <a:rPr lang="en-GB" sz="2400" dirty="0"/>
              <a:t>about twelve caliphs or successors after the Prophet. </a:t>
            </a:r>
            <a:endParaRPr lang="en-GB" sz="2400" dirty="0" smtClean="0"/>
          </a:p>
          <a:p>
            <a:pPr marL="0" indent="0">
              <a:lnSpc>
                <a:spcPct val="120000"/>
              </a:lnSpc>
              <a:buNone/>
            </a:pPr>
            <a:r>
              <a:rPr lang="en-GB" sz="2400" dirty="0" smtClean="0"/>
              <a:t>All </a:t>
            </a:r>
            <a:r>
              <a:rPr lang="en-GB" sz="2400" dirty="0"/>
              <a:t>the five, al-Bukhari, al-Muslim, al-</a:t>
            </a:r>
            <a:r>
              <a:rPr lang="en-GB" sz="2400" dirty="0" err="1"/>
              <a:t>Tirmidhi</a:t>
            </a:r>
            <a:r>
              <a:rPr lang="en-GB" sz="2400" dirty="0"/>
              <a:t>, Abu </a:t>
            </a:r>
            <a:r>
              <a:rPr lang="en-GB" sz="2400" dirty="0" err="1"/>
              <a:t>Dawood</a:t>
            </a:r>
            <a:r>
              <a:rPr lang="en-GB" sz="2400" dirty="0"/>
              <a:t>, and Ahmad b. </a:t>
            </a:r>
            <a:r>
              <a:rPr lang="en-GB" sz="2400" dirty="0" err="1"/>
              <a:t>Hanbal</a:t>
            </a:r>
            <a:r>
              <a:rPr lang="en-GB" sz="2400" dirty="0"/>
              <a:t>, have reported through various chains of transmissions from Jabir b. </a:t>
            </a:r>
            <a:r>
              <a:rPr lang="en-GB" sz="2400" dirty="0" err="1"/>
              <a:t>Samurah</a:t>
            </a:r>
            <a:r>
              <a:rPr lang="en-GB" sz="2400" dirty="0"/>
              <a:t> that he heard the Prophet </a:t>
            </a:r>
            <a:r>
              <a:rPr lang="en-GB" sz="2400" dirty="0" smtClean="0"/>
              <a:t>saying,</a:t>
            </a:r>
          </a:p>
          <a:p>
            <a:pPr marL="0" indent="0">
              <a:lnSpc>
                <a:spcPct val="120000"/>
              </a:lnSpc>
              <a:buNone/>
            </a:pPr>
            <a:r>
              <a:rPr lang="en-GB" sz="2400" dirty="0"/>
              <a:t>“Islam continues with its dignity until twelve successors” </a:t>
            </a:r>
            <a:endParaRPr lang="en-GB" sz="2400" dirty="0" smtClean="0"/>
          </a:p>
          <a:p>
            <a:pPr marL="0" indent="0">
              <a:lnSpc>
                <a:spcPct val="120000"/>
              </a:lnSpc>
              <a:buNone/>
            </a:pPr>
            <a:r>
              <a:rPr lang="en-GB" sz="2400" dirty="0" smtClean="0"/>
              <a:t>or</a:t>
            </a:r>
          </a:p>
          <a:p>
            <a:pPr marL="0" indent="0">
              <a:lnSpc>
                <a:spcPct val="120000"/>
              </a:lnSpc>
              <a:buNone/>
            </a:pPr>
            <a:r>
              <a:rPr lang="en-GB" sz="2400" dirty="0" smtClean="0"/>
              <a:t> “There </a:t>
            </a:r>
            <a:r>
              <a:rPr lang="en-GB" sz="2400" dirty="0"/>
              <a:t>will be twelve princes,” (</a:t>
            </a:r>
            <a:r>
              <a:rPr lang="en-GB" sz="2400" dirty="0" smtClean="0"/>
              <a:t>in </a:t>
            </a:r>
            <a:r>
              <a:rPr lang="en-GB" sz="2400" dirty="0"/>
              <a:t>the words of al-Bukhari);</a:t>
            </a:r>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703006"/>
          </a:xfrm>
        </p:spPr>
        <p:txBody>
          <a:bodyPr>
            <a:normAutofit/>
          </a:bodyPr>
          <a:lstStyle/>
          <a:p>
            <a:r>
              <a:rPr lang="en-GB" dirty="0" smtClean="0"/>
              <a:t>Further Analysis </a:t>
            </a:r>
            <a:endParaRPr lang="en-GB" dirty="0"/>
          </a:p>
        </p:txBody>
      </p:sp>
      <p:sp>
        <p:nvSpPr>
          <p:cNvPr id="3" name="Content Placeholder 2"/>
          <p:cNvSpPr>
            <a:spLocks noGrp="1"/>
          </p:cNvSpPr>
          <p:nvPr>
            <p:ph idx="1"/>
          </p:nvPr>
        </p:nvSpPr>
        <p:spPr>
          <a:xfrm>
            <a:off x="677334" y="1430594"/>
            <a:ext cx="8596668" cy="4610769"/>
          </a:xfrm>
        </p:spPr>
        <p:txBody>
          <a:bodyPr>
            <a:normAutofit fontScale="92500" lnSpcReduction="20000"/>
          </a:bodyPr>
          <a:lstStyle/>
          <a:p>
            <a:pPr marL="0" lvl="0" indent="0">
              <a:lnSpc>
                <a:spcPct val="120000"/>
              </a:lnSpc>
              <a:buNone/>
            </a:pPr>
            <a:r>
              <a:rPr lang="en-GB" altLang="zh-CN" sz="2400" dirty="0">
                <a:solidFill>
                  <a:schemeClr val="tx1"/>
                </a:solidFill>
                <a:ea typeface="SimSun" panose="02010600030101010101" pitchFamily="2" charset="-122"/>
                <a:cs typeface="Adobe Hebrew" panose="02040503050201020203" pitchFamily="18" charset="-79"/>
              </a:rPr>
              <a:t>In </a:t>
            </a:r>
            <a:r>
              <a:rPr lang="en-GB" altLang="zh-CN" sz="2400" dirty="0" smtClean="0">
                <a:solidFill>
                  <a:schemeClr val="tx1"/>
                </a:solidFill>
                <a:ea typeface="SimSun" panose="02010600030101010101" pitchFamily="2" charset="-122"/>
                <a:cs typeface="Adobe Hebrew" panose="02040503050201020203" pitchFamily="18" charset="-79"/>
              </a:rPr>
              <a:t>other narrations</a:t>
            </a:r>
            <a:r>
              <a:rPr lang="en-GB" altLang="zh-CN" sz="2400" i="1" dirty="0" smtClean="0">
                <a:solidFill>
                  <a:schemeClr val="tx1"/>
                </a:solidFill>
                <a:ea typeface="SimSun" panose="02010600030101010101" pitchFamily="2" charset="-122"/>
                <a:cs typeface="Adobe Hebrew" panose="02040503050201020203" pitchFamily="18" charset="-79"/>
              </a:rPr>
              <a:t> </a:t>
            </a:r>
            <a:r>
              <a:rPr lang="en-GB" altLang="zh-CN" sz="2400" dirty="0" smtClean="0">
                <a:solidFill>
                  <a:schemeClr val="tx1"/>
                </a:solidFill>
                <a:ea typeface="SimSun" panose="02010600030101010101" pitchFamily="2" charset="-122"/>
                <a:cs typeface="Adobe Hebrew" panose="02040503050201020203" pitchFamily="18" charset="-79"/>
              </a:rPr>
              <a:t>the </a:t>
            </a:r>
            <a:r>
              <a:rPr lang="en-GB" altLang="zh-CN" sz="2400" dirty="0">
                <a:solidFill>
                  <a:schemeClr val="tx1"/>
                </a:solidFill>
                <a:ea typeface="SimSun" panose="02010600030101010101" pitchFamily="2" charset="-122"/>
                <a:cs typeface="Adobe Hebrew" panose="02040503050201020203" pitchFamily="18" charset="-79"/>
              </a:rPr>
              <a:t>Prophet is quoted as </a:t>
            </a:r>
            <a:r>
              <a:rPr lang="en-GB" altLang="zh-CN" sz="2400" dirty="0" smtClean="0">
                <a:solidFill>
                  <a:schemeClr val="tx1"/>
                </a:solidFill>
                <a:ea typeface="SimSun" panose="02010600030101010101" pitchFamily="2" charset="-122"/>
                <a:cs typeface="Adobe Hebrew" panose="02040503050201020203" pitchFamily="18" charset="-79"/>
              </a:rPr>
              <a:t>saying, </a:t>
            </a:r>
          </a:p>
          <a:p>
            <a:pPr marL="0" lvl="0" indent="0">
              <a:lnSpc>
                <a:spcPct val="120000"/>
              </a:lnSpc>
              <a:buNone/>
            </a:pPr>
            <a:r>
              <a:rPr lang="en-GB" altLang="zh-CN" sz="2400" dirty="0" smtClean="0">
                <a:solidFill>
                  <a:schemeClr val="tx1"/>
                </a:solidFill>
                <a:ea typeface="SimSun" panose="02010600030101010101" pitchFamily="2" charset="-122"/>
                <a:cs typeface="Adobe Hebrew" panose="02040503050201020203" pitchFamily="18" charset="-79"/>
              </a:rPr>
              <a:t>“This </a:t>
            </a:r>
            <a:r>
              <a:rPr lang="en-GB" altLang="zh-CN" sz="2400" dirty="0">
                <a:solidFill>
                  <a:schemeClr val="tx1"/>
                </a:solidFill>
                <a:ea typeface="SimSun" panose="02010600030101010101" pitchFamily="2" charset="-122"/>
                <a:cs typeface="Adobe Hebrew" panose="02040503050201020203" pitchFamily="18" charset="-79"/>
              </a:rPr>
              <a:t>matter would not expire before twelve caliphs have come forth, all of whom are from Quraysh.”</a:t>
            </a:r>
            <a:r>
              <a:rPr lang="en-GB" altLang="zh-CN" sz="2400" baseline="30000" dirty="0">
                <a:solidFill>
                  <a:schemeClr val="tx1"/>
                </a:solidFill>
                <a:ea typeface="SimSun" panose="02010600030101010101" pitchFamily="2" charset="-122"/>
                <a:cs typeface="Adobe Hebrew" panose="02040503050201020203" pitchFamily="18" charset="-79"/>
                <a:hlinkClick r:id="rId3"/>
              </a:rPr>
              <a:t>[</a:t>
            </a:r>
            <a:r>
              <a:rPr lang="en-GB" altLang="zh-CN" sz="2400" baseline="30000" dirty="0" bmk="">
                <a:solidFill>
                  <a:schemeClr val="tx1"/>
                </a:solidFill>
                <a:ea typeface="SimSun" panose="02010600030101010101" pitchFamily="2" charset="-122"/>
                <a:cs typeface="Adobe Hebrew" panose="02040503050201020203" pitchFamily="18" charset="-79"/>
                <a:hlinkClick r:id="rId3"/>
              </a:rPr>
              <a:t>1]</a:t>
            </a:r>
            <a:r>
              <a:rPr lang="en-GB" altLang="zh-CN" sz="2400" i="1" dirty="0" bmk="">
                <a:solidFill>
                  <a:schemeClr val="tx1"/>
                </a:solidFill>
                <a:ea typeface="SimSun" panose="02010600030101010101" pitchFamily="2" charset="-122"/>
                <a:cs typeface="Adobe Hebrew" panose="02040503050201020203" pitchFamily="18" charset="-79"/>
              </a:rPr>
              <a:t> </a:t>
            </a:r>
            <a:endParaRPr lang="en-GB" altLang="zh-CN" sz="2400" i="1" dirty="0" smtClean="0" bmk="">
              <a:solidFill>
                <a:schemeClr val="tx1"/>
              </a:solidFill>
              <a:ea typeface="SimSun" panose="02010600030101010101" pitchFamily="2" charset="-122"/>
              <a:cs typeface="Adobe Hebrew" panose="02040503050201020203" pitchFamily="18" charset="-79"/>
            </a:endParaRPr>
          </a:p>
          <a:p>
            <a:pPr marL="0" lvl="0" indent="0">
              <a:lnSpc>
                <a:spcPct val="120000"/>
              </a:lnSpc>
              <a:buNone/>
            </a:pPr>
            <a:r>
              <a:rPr lang="en-GB" altLang="zh-CN" sz="2400" dirty="0" smtClean="0" bmk="">
                <a:solidFill>
                  <a:schemeClr val="tx1"/>
                </a:solidFill>
                <a:ea typeface="SimSun" panose="02010600030101010101" pitchFamily="2" charset="-122"/>
                <a:cs typeface="Adobe Hebrew" panose="02040503050201020203" pitchFamily="18" charset="-79"/>
              </a:rPr>
              <a:t>Or </a:t>
            </a:r>
          </a:p>
          <a:p>
            <a:pPr marL="0" lvl="0" indent="0">
              <a:lnSpc>
                <a:spcPct val="120000"/>
              </a:lnSpc>
              <a:buNone/>
            </a:pPr>
            <a:r>
              <a:rPr lang="en-GB" altLang="zh-CN" sz="2400" dirty="0" smtClean="0" bmk="">
                <a:solidFill>
                  <a:schemeClr val="tx1"/>
                </a:solidFill>
                <a:ea typeface="SimSun" panose="02010600030101010101" pitchFamily="2" charset="-122"/>
                <a:cs typeface="Adobe Hebrew" panose="02040503050201020203" pitchFamily="18" charset="-79"/>
              </a:rPr>
              <a:t>“This </a:t>
            </a:r>
            <a:r>
              <a:rPr lang="en-GB" altLang="zh-CN" sz="2400" dirty="0" err="1" bmk="">
                <a:solidFill>
                  <a:schemeClr val="tx1"/>
                </a:solidFill>
                <a:ea typeface="SimSun" panose="02010600030101010101" pitchFamily="2" charset="-122"/>
                <a:cs typeface="Adobe Hebrew" panose="02040503050201020203" pitchFamily="18" charset="-79"/>
              </a:rPr>
              <a:t>Umma</a:t>
            </a:r>
            <a:r>
              <a:rPr lang="en-GB" altLang="zh-CN" sz="2400" dirty="0" bmk="">
                <a:solidFill>
                  <a:schemeClr val="tx1"/>
                </a:solidFill>
                <a:ea typeface="SimSun" panose="02010600030101010101" pitchFamily="2" charset="-122"/>
                <a:cs typeface="Adobe Hebrew" panose="02040503050201020203" pitchFamily="18" charset="-79"/>
              </a:rPr>
              <a:t> has twelve guardians; those who desert them would not harm them, and all of them are from Quraysh</a:t>
            </a:r>
            <a:r>
              <a:rPr lang="en-GB" altLang="zh-CN" sz="2400" dirty="0" smtClean="0" bmk="">
                <a:solidFill>
                  <a:schemeClr val="tx1"/>
                </a:solidFill>
                <a:ea typeface="SimSun" panose="02010600030101010101" pitchFamily="2" charset="-122"/>
                <a:cs typeface="Adobe Hebrew" panose="02040503050201020203" pitchFamily="18" charset="-79"/>
              </a:rPr>
              <a:t>.”</a:t>
            </a:r>
            <a:r>
              <a:rPr lang="en-GB" altLang="zh-CN" sz="2400" baseline="30000" dirty="0" smtClean="0" bmk="">
                <a:solidFill>
                  <a:schemeClr val="tx1"/>
                </a:solidFill>
                <a:ea typeface="SimSun" panose="02010600030101010101" pitchFamily="2" charset="-122"/>
                <a:cs typeface="Adobe Hebrew" panose="02040503050201020203" pitchFamily="18" charset="-79"/>
                <a:hlinkClick r:id="rId4"/>
              </a:rPr>
              <a:t>[2]</a:t>
            </a:r>
            <a:r>
              <a:rPr lang="en-GB" altLang="zh-CN" sz="2400" i="1" dirty="0" smtClean="0">
                <a:solidFill>
                  <a:schemeClr val="tx1"/>
                </a:solidFill>
                <a:ea typeface="SimSun" panose="02010600030101010101" pitchFamily="2" charset="-122"/>
                <a:cs typeface="Adobe Hebrew" panose="02040503050201020203" pitchFamily="18" charset="-79"/>
              </a:rPr>
              <a:t>  </a:t>
            </a:r>
          </a:p>
          <a:p>
            <a:pPr marL="0" indent="0">
              <a:lnSpc>
                <a:spcPct val="120000"/>
              </a:lnSpc>
              <a:buNone/>
            </a:pPr>
            <a:r>
              <a:rPr lang="en-GB" sz="2400" dirty="0">
                <a:solidFill>
                  <a:schemeClr val="tx1"/>
                </a:solidFill>
              </a:rPr>
              <a:t>This meaning is reported with different wordings by numerous other reporters as </a:t>
            </a:r>
            <a:r>
              <a:rPr lang="en-GB" sz="2400" dirty="0" smtClean="0">
                <a:solidFill>
                  <a:schemeClr val="tx1"/>
                </a:solidFill>
              </a:rPr>
              <a:t>well.</a:t>
            </a:r>
          </a:p>
          <a:p>
            <a:pPr marL="0" indent="0">
              <a:lnSpc>
                <a:spcPct val="120000"/>
              </a:lnSpc>
              <a:buNone/>
            </a:pPr>
            <a:r>
              <a:rPr lang="en-GB" sz="2400" dirty="0" smtClean="0">
                <a:solidFill>
                  <a:schemeClr val="tx1"/>
                </a:solidFill>
              </a:rPr>
              <a:t>No one </a:t>
            </a:r>
            <a:r>
              <a:rPr lang="en-GB" sz="2400" dirty="0">
                <a:solidFill>
                  <a:schemeClr val="tx1"/>
                </a:solidFill>
              </a:rPr>
              <a:t>has ever doubted its authenticity. What have caused confusion among the scholars are the names and identities of these twelve successors. </a:t>
            </a:r>
          </a:p>
          <a:p>
            <a:pPr marL="0" lvl="0" indent="0">
              <a:lnSpc>
                <a:spcPct val="120000"/>
              </a:lnSpc>
              <a:buNone/>
            </a:pPr>
            <a:endParaRPr lang="en-GB" altLang="zh-CN" sz="2400" dirty="0">
              <a:solidFill>
                <a:schemeClr val="tx1"/>
              </a:solidFill>
            </a:endParaRPr>
          </a:p>
          <a:p>
            <a:pPr marL="0" indent="0">
              <a:lnSpc>
                <a:spcPct val="120000"/>
              </a:lnSpc>
              <a:buNone/>
            </a:pPr>
            <a:endParaRPr lang="en-GB" sz="2400" dirty="0"/>
          </a:p>
        </p:txBody>
      </p:sp>
      <p:sp>
        <p:nvSpPr>
          <p:cNvPr id="16" name="Rectangle 13"/>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800" b="0" i="0" u="none" strike="noStrike" cap="none" normalizeH="0" baseline="0" dirty="0" smtClean="0">
                <a:ln>
                  <a:noFill/>
                </a:ln>
                <a:solidFill>
                  <a:schemeClr val="tx1"/>
                </a:solidFill>
                <a:effectLst/>
                <a:latin typeface="Arial" panose="020B0604020202020204" pitchFamily="34" charset="0"/>
              </a:rPr>
              <a:t/>
            </a:r>
            <a:br>
              <a:rPr kumimoji="0" lang="en-GB" altLang="zh-CN" sz="1800" b="0" i="0" u="none" strike="noStrike" cap="none" normalizeH="0" baseline="0" dirty="0" smtClean="0">
                <a:ln>
                  <a:noFill/>
                </a:ln>
                <a:solidFill>
                  <a:schemeClr val="tx1"/>
                </a:solidFill>
                <a:effectLst/>
                <a:latin typeface="Arial" panose="020B0604020202020204" pitchFamily="34" charset="0"/>
              </a:rPr>
            </a:br>
            <a:endParaRPr kumimoji="0" lang="en-GB" altLang="zh-CN" sz="1800" b="0" i="0" u="none" strike="noStrike" cap="none" normalizeH="0" baseline="0" dirty="0" smtClean="0">
              <a:ln>
                <a:noFill/>
              </a:ln>
              <a:solidFill>
                <a:schemeClr val="tx1"/>
              </a:solidFill>
              <a:effectLst/>
              <a:latin typeface="Arial" panose="020B0604020202020204" pitchFamily="34" charset="0"/>
            </a:endParaRPr>
          </a:p>
        </p:txBody>
      </p:sp>
      <p:sp>
        <p:nvSpPr>
          <p:cNvPr id="17" name="Rectangle 14"/>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8" name="Rectangle 15"/>
          <p:cNvSpPr>
            <a:spLocks noChangeArrowheads="1"/>
          </p:cNvSpPr>
          <p:nvPr/>
        </p:nvSpPr>
        <p:spPr bwMode="auto">
          <a:xfrm>
            <a:off x="0" y="115014"/>
            <a:ext cx="21352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zh-CN" sz="1000" b="0" i="0" u="none" strike="noStrike" cap="none" normalizeH="0" baseline="0" dirty="0" smtClean="0">
                <a:ln>
                  <a:noFill/>
                </a:ln>
                <a:solidFill>
                  <a:schemeClr val="tx1"/>
                </a:solidFill>
                <a:effectLst/>
                <a:latin typeface="OI-Beyrut" pitchFamily="2" charset="0"/>
                <a:ea typeface="SimSun" panose="02010600030101010101" pitchFamily="2" charset="-122"/>
                <a:cs typeface="Times New Roman" panose="02020603050405020304" pitchFamily="18" charset="0"/>
              </a:rPr>
              <a:t>.</a:t>
            </a:r>
            <a:endParaRPr kumimoji="0" lang="es-ES" altLang="zh-CN"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703006"/>
          </a:xfrm>
        </p:spPr>
        <p:txBody>
          <a:bodyPr>
            <a:normAutofit/>
          </a:bodyPr>
          <a:lstStyle/>
          <a:p>
            <a:r>
              <a:rPr lang="en-GB" dirty="0" smtClean="0"/>
              <a:t>Further Analysis </a:t>
            </a:r>
            <a:endParaRPr lang="en-GB" dirty="0"/>
          </a:p>
        </p:txBody>
      </p:sp>
      <p:sp>
        <p:nvSpPr>
          <p:cNvPr id="3" name="Content Placeholder 2"/>
          <p:cNvSpPr>
            <a:spLocks noGrp="1"/>
          </p:cNvSpPr>
          <p:nvPr>
            <p:ph idx="1"/>
          </p:nvPr>
        </p:nvSpPr>
        <p:spPr>
          <a:xfrm>
            <a:off x="677334" y="1430594"/>
            <a:ext cx="8596668" cy="4610769"/>
          </a:xfrm>
        </p:spPr>
        <p:txBody>
          <a:bodyPr>
            <a:normAutofit fontScale="92500"/>
          </a:bodyPr>
          <a:lstStyle/>
          <a:p>
            <a:pPr marL="0" indent="0">
              <a:lnSpc>
                <a:spcPct val="120000"/>
              </a:lnSpc>
              <a:buNone/>
            </a:pPr>
            <a:r>
              <a:rPr lang="en-GB" sz="2400" dirty="0"/>
              <a:t>In his interpretation of </a:t>
            </a:r>
            <a:r>
              <a:rPr lang="en-GB" sz="2400" dirty="0" err="1"/>
              <a:t>Sunan</a:t>
            </a:r>
            <a:r>
              <a:rPr lang="en-GB" sz="2400" dirty="0"/>
              <a:t> of al-</a:t>
            </a:r>
            <a:r>
              <a:rPr lang="en-GB" sz="2400" dirty="0" err="1"/>
              <a:t>Tirmidhi</a:t>
            </a:r>
            <a:r>
              <a:rPr lang="en-GB" sz="2400" dirty="0"/>
              <a:t>, Ibn al-</a:t>
            </a:r>
            <a:r>
              <a:rPr lang="en-GB" sz="2400" dirty="0" err="1"/>
              <a:t>Arabi</a:t>
            </a:r>
            <a:r>
              <a:rPr lang="en-GB" sz="2400" dirty="0"/>
              <a:t> admits that the meaning of this </a:t>
            </a:r>
            <a:r>
              <a:rPr lang="en-GB" sz="2400" i="1" dirty="0"/>
              <a:t>hadith </a:t>
            </a:r>
            <a:r>
              <a:rPr lang="en-GB" sz="2400" dirty="0"/>
              <a:t>could not be understood. </a:t>
            </a:r>
          </a:p>
          <a:p>
            <a:pPr marL="0" indent="0">
              <a:lnSpc>
                <a:spcPct val="120000"/>
              </a:lnSpc>
              <a:buNone/>
            </a:pPr>
            <a:r>
              <a:rPr lang="en-GB" sz="2400" dirty="0" smtClean="0"/>
              <a:t>Whatever the case, al-</a:t>
            </a:r>
            <a:r>
              <a:rPr lang="en-GB" sz="2400" dirty="0" err="1" smtClean="0"/>
              <a:t>Suyūti</a:t>
            </a:r>
            <a:r>
              <a:rPr lang="en-GB" sz="2400" dirty="0" smtClean="0"/>
              <a:t> considers </a:t>
            </a:r>
            <a:r>
              <a:rPr lang="en-GB" sz="2400" dirty="0"/>
              <a:t>the awaited Mahdi from The Holy Family to be one of </a:t>
            </a:r>
            <a:r>
              <a:rPr lang="en-GB" sz="2400" dirty="0" smtClean="0"/>
              <a:t>the twelve. </a:t>
            </a:r>
          </a:p>
          <a:p>
            <a:pPr marL="0" indent="0">
              <a:lnSpc>
                <a:spcPct val="120000"/>
              </a:lnSpc>
              <a:buNone/>
            </a:pPr>
            <a:r>
              <a:rPr lang="en-GB" sz="2400" dirty="0"/>
              <a:t>The </a:t>
            </a:r>
            <a:r>
              <a:rPr lang="en-GB" sz="2400" dirty="0" smtClean="0"/>
              <a:t>Shi’as</a:t>
            </a:r>
            <a:r>
              <a:rPr lang="en-GB" sz="2400" dirty="0"/>
              <a:t>, however, have no obscurity about the meaning of these traditions. </a:t>
            </a:r>
            <a:endParaRPr lang="en-GB" sz="2400" dirty="0" smtClean="0"/>
          </a:p>
          <a:p>
            <a:pPr marL="0" indent="0">
              <a:lnSpc>
                <a:spcPct val="120000"/>
              </a:lnSpc>
              <a:buNone/>
            </a:pPr>
            <a:r>
              <a:rPr lang="en-GB" sz="2400" dirty="0" smtClean="0"/>
              <a:t>They </a:t>
            </a:r>
            <a:r>
              <a:rPr lang="en-GB" sz="2400" dirty="0"/>
              <a:t>link this group of traditions to another set of reports from the Prophet which talks about the importance of certain members of his family and descendants that we refer to here as the ‘Holy Family’ or </a:t>
            </a:r>
            <a:r>
              <a:rPr lang="en-GB" sz="2400" i="1" dirty="0" err="1"/>
              <a:t>A</a:t>
            </a:r>
            <a:r>
              <a:rPr lang="en-GB" sz="2400" i="1" dirty="0" err="1" smtClean="0"/>
              <a:t>hl</a:t>
            </a:r>
            <a:r>
              <a:rPr lang="en-GB" sz="2400" i="1" dirty="0" smtClean="0"/>
              <a:t> al-Bayt</a:t>
            </a:r>
            <a:r>
              <a:rPr lang="en-GB" sz="2400" i="1" dirty="0"/>
              <a:t>.</a:t>
            </a:r>
            <a:r>
              <a:rPr lang="en-GB" sz="2400" dirty="0"/>
              <a:t> </a:t>
            </a:r>
          </a:p>
        </p:txBody>
      </p:sp>
      <p:sp>
        <p:nvSpPr>
          <p:cNvPr id="16" name="Rectangle 13"/>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800" b="0" i="0" u="none" strike="noStrike" cap="none" normalizeH="0" baseline="0" dirty="0" smtClean="0">
                <a:ln>
                  <a:noFill/>
                </a:ln>
                <a:solidFill>
                  <a:schemeClr val="tx1"/>
                </a:solidFill>
                <a:effectLst/>
                <a:latin typeface="Arial" panose="020B0604020202020204" pitchFamily="34" charset="0"/>
              </a:rPr>
              <a:t/>
            </a:r>
            <a:br>
              <a:rPr kumimoji="0" lang="en-GB" altLang="zh-CN" sz="1800" b="0" i="0" u="none" strike="noStrike" cap="none" normalizeH="0" baseline="0" dirty="0" smtClean="0">
                <a:ln>
                  <a:noFill/>
                </a:ln>
                <a:solidFill>
                  <a:schemeClr val="tx1"/>
                </a:solidFill>
                <a:effectLst/>
                <a:latin typeface="Arial" panose="020B0604020202020204" pitchFamily="34" charset="0"/>
              </a:rPr>
            </a:br>
            <a:endParaRPr kumimoji="0" lang="en-GB" altLang="zh-CN" sz="1800" b="0" i="0" u="none" strike="noStrike" cap="none" normalizeH="0" baseline="0" dirty="0" smtClean="0">
              <a:ln>
                <a:noFill/>
              </a:ln>
              <a:solidFill>
                <a:schemeClr val="tx1"/>
              </a:solidFill>
              <a:effectLst/>
              <a:latin typeface="Arial" panose="020B0604020202020204" pitchFamily="34" charset="0"/>
            </a:endParaRPr>
          </a:p>
        </p:txBody>
      </p:sp>
      <p:sp>
        <p:nvSpPr>
          <p:cNvPr id="17" name="Rectangle 14"/>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8" name="Rectangle 15"/>
          <p:cNvSpPr>
            <a:spLocks noChangeArrowheads="1"/>
          </p:cNvSpPr>
          <p:nvPr/>
        </p:nvSpPr>
        <p:spPr bwMode="auto">
          <a:xfrm>
            <a:off x="0" y="115014"/>
            <a:ext cx="21352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zh-CN" sz="1000" b="0" i="0" u="none" strike="noStrike" cap="none" normalizeH="0" baseline="0" dirty="0" smtClean="0">
                <a:ln>
                  <a:noFill/>
                </a:ln>
                <a:solidFill>
                  <a:schemeClr val="tx1"/>
                </a:solidFill>
                <a:effectLst/>
                <a:latin typeface="OI-Beyrut" pitchFamily="2" charset="0"/>
                <a:ea typeface="SimSun" panose="02010600030101010101" pitchFamily="2" charset="-122"/>
                <a:cs typeface="Times New Roman" panose="02020603050405020304" pitchFamily="18" charset="0"/>
              </a:rPr>
              <a:t>.</a:t>
            </a:r>
            <a:endParaRPr kumimoji="0" lang="es-ES" altLang="zh-CN"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2045</TotalTime>
  <Words>2286</Words>
  <Application>Microsoft Office PowerPoint</Application>
  <PresentationFormat>Widescreen</PresentationFormat>
  <Paragraphs>176</Paragraphs>
  <Slides>22</Slides>
  <Notes>12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22</vt:i4>
      </vt:variant>
    </vt:vector>
  </HeadingPairs>
  <TitlesOfParts>
    <vt:vector size="33" baseType="lpstr">
      <vt:lpstr>SimSun</vt:lpstr>
      <vt:lpstr>Adobe Hebrew</vt:lpstr>
      <vt:lpstr>Arial</vt:lpstr>
      <vt:lpstr>Calibri</vt:lpstr>
      <vt:lpstr>OI-Beyrut</vt:lpstr>
      <vt:lpstr>华文新魏</vt:lpstr>
      <vt:lpstr>Tahoma</vt:lpstr>
      <vt:lpstr>Times New Roman</vt:lpstr>
      <vt:lpstr>Trebuchet MS</vt:lpstr>
      <vt:lpstr>Wingdings 3</vt:lpstr>
      <vt:lpstr>Facet</vt:lpstr>
      <vt:lpstr>Imam Mahdi (a) The Position and the Mission</vt:lpstr>
      <vt:lpstr>His Position </vt:lpstr>
      <vt:lpstr>His Position </vt:lpstr>
      <vt:lpstr>His Position </vt:lpstr>
      <vt:lpstr>His Position </vt:lpstr>
      <vt:lpstr>His Position</vt:lpstr>
      <vt:lpstr>Further Analysis </vt:lpstr>
      <vt:lpstr>Further Analysis </vt:lpstr>
      <vt:lpstr>Further Analysis </vt:lpstr>
      <vt:lpstr>The Holy Family</vt:lpstr>
      <vt:lpstr>The Holy Family</vt:lpstr>
      <vt:lpstr>The Holy Family</vt:lpstr>
      <vt:lpstr>The Holy Family</vt:lpstr>
      <vt:lpstr>The Holy Family</vt:lpstr>
      <vt:lpstr>The Holy Family</vt:lpstr>
      <vt:lpstr>The Holy Family</vt:lpstr>
      <vt:lpstr>The Holy Family</vt:lpstr>
      <vt:lpstr>The Quran</vt:lpstr>
      <vt:lpstr>The Quran</vt:lpstr>
      <vt:lpstr>The Quran</vt:lpstr>
      <vt:lpstr>The Quran</vt:lpstr>
      <vt:lpstr>The Quran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Imam Mahdi (a) The Position and the Mission</dc:title>
  <dc:creator>saeed bahmanpour</dc:creator>
  <cp:lastModifiedBy>saeed bahmanpour</cp:lastModifiedBy>
  <cp:revision>53</cp:revision>
  <dcterms:created xsi:type="dcterms:W3CDTF">2015-09-03T13:51:33Z</dcterms:created>
  <dcterms:modified xsi:type="dcterms:W3CDTF">2015-09-08T13:47:24Z</dcterms:modified>
</cp:coreProperties>
</file>