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70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fld id="{1D8BD707-D9CF-40AE-B4C6-C98DA3205C09}" type="datetimeFigureOut">
              <a:rPr lang="en-US" sz="1400" kern="120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 algn="ctr" rtl="0"/>
            <a:fld id="{B6F15528-21DE-4FAA-801E-634DDDAF4B2B}" type="slidenum">
              <a:rPr lang="en-US" kern="1200" smtClean="0"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kern="1200"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fld id="{1D8BD707-D9CF-40AE-B4C6-C98DA3205C09}" type="datetimeFigureOut">
              <a:rPr lang="en-US" sz="1400" kern="120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rtl="0"/>
            <a:fld id="{B6F15528-21DE-4FAA-801E-634DDDAF4B2B}" type="slidenum">
              <a:rPr lang="en-US" sz="1400" kern="120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fld id="{1D8BD707-D9CF-40AE-B4C6-C98DA3205C09}" type="datetimeFigureOut">
              <a:rPr lang="en-US" sz="1400" kern="120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rtl="0"/>
            <a:fld id="{B6F15528-21DE-4FAA-801E-634DDDAF4B2B}" type="slidenum">
              <a:rPr lang="en-US" sz="1400" kern="120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algn="r" rtl="0"/>
            <a:fld id="{1D8BD707-D9CF-40AE-B4C6-C98DA3205C09}" type="datetimeFigureOut">
              <a:rPr lang="en-US" sz="1400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algn="ctr" rtl="0"/>
            <a:fld id="{B6F15528-21DE-4FAA-801E-634DDDAF4B2B}" type="slidenum">
              <a:rPr lang="en-US" kern="1200" smtClean="0"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kern="1200"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 rtl="0"/>
            <a:fld id="{1D8BD707-D9CF-40AE-B4C6-C98DA3205C09}" type="datetimeFigureOut">
              <a:rPr lang="en-US" sz="1400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rtl="0"/>
            <a:fld id="{B6F15528-21DE-4FAA-801E-634DDDAF4B2B}" type="slidenum">
              <a:rPr lang="en-US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 rtl="0"/>
            <a:fld id="{1D8BD707-D9CF-40AE-B4C6-C98DA3205C09}" type="datetimeFigureOut">
              <a:rPr lang="en-US" sz="1400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rtl="0"/>
            <a:fld id="{B6F15528-21DE-4FAA-801E-634DDDAF4B2B}" type="slidenum">
              <a:rPr lang="en-US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 rtl="0"/>
            <a:fld id="{1D8BD707-D9CF-40AE-B4C6-C98DA3205C09}" type="datetimeFigureOut">
              <a:rPr lang="en-US" sz="1400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rtl="0"/>
            <a:fld id="{B6F15528-21DE-4FAA-801E-634DDDAF4B2B}" type="slidenum">
              <a:rPr lang="en-US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 rtl="0"/>
            <a:fld id="{1D8BD707-D9CF-40AE-B4C6-C98DA3205C09}" type="datetimeFigureOut">
              <a:rPr lang="en-US" sz="1400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rtl="0"/>
            <a:fld id="{B6F15528-21DE-4FAA-801E-634DDDAF4B2B}" type="slidenum">
              <a:rPr lang="en-US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 rtl="0"/>
            <a:fld id="{1D8BD707-D9CF-40AE-B4C6-C98DA3205C09}" type="datetimeFigureOut">
              <a:rPr lang="en-US" sz="1400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rtl="0"/>
            <a:fld id="{B6F15528-21DE-4FAA-801E-634DDDAF4B2B}" type="slidenum">
              <a:rPr lang="en-US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 rtl="0"/>
            <a:fld id="{1D8BD707-D9CF-40AE-B4C6-C98DA3205C09}" type="datetimeFigureOut">
              <a:rPr lang="en-US" sz="1400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rtl="0"/>
            <a:fld id="{B6F15528-21DE-4FAA-801E-634DDDAF4B2B}" type="slidenum">
              <a:rPr lang="en-US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algn="r" rtl="0"/>
            <a:fld id="{1D8BD707-D9CF-40AE-B4C6-C98DA3205C09}" type="datetimeFigureOut">
              <a:rPr lang="en-US" sz="1400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rtl="0"/>
            <a:fld id="{B6F15528-21DE-4FAA-801E-634DDDAF4B2B}" type="slidenum">
              <a:rPr lang="en-US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fld id="{1D8BD707-D9CF-40AE-B4C6-C98DA3205C09}" type="datetimeFigureOut">
              <a:rPr lang="en-US" sz="1400" kern="120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rtl="0"/>
            <a:fld id="{B6F15528-21DE-4FAA-801E-634DDDAF4B2B}" type="slidenum">
              <a:rPr lang="en-US" sz="1400" kern="120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algn="r" rtl="0"/>
            <a:fld id="{1D8BD707-D9CF-40AE-B4C6-C98DA3205C09}" type="datetimeFigureOut">
              <a:rPr lang="en-US" sz="1400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algn="ctr" rtl="0"/>
            <a:fld id="{B6F15528-21DE-4FAA-801E-634DDDAF4B2B}" type="slidenum">
              <a:rPr lang="en-US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 rtl="0"/>
            <a:fld id="{1D8BD707-D9CF-40AE-B4C6-C98DA3205C09}" type="datetimeFigureOut">
              <a:rPr lang="en-US" sz="1400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rtl="0"/>
            <a:fld id="{B6F15528-21DE-4FAA-801E-634DDDAF4B2B}" type="slidenum">
              <a:rPr lang="en-US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 rtl="0"/>
            <a:fld id="{1D8BD707-D9CF-40AE-B4C6-C98DA3205C09}" type="datetimeFigureOut">
              <a:rPr lang="en-US" sz="1400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rtl="0"/>
            <a:fld id="{B6F15528-21DE-4FAA-801E-634DDDAF4B2B}" type="slidenum">
              <a:rPr lang="en-US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fld id="{1D8BD707-D9CF-40AE-B4C6-C98DA3205C09}" type="datetimeFigureOut">
              <a:rPr lang="en-US" sz="1400" kern="120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 algn="ctr" rtl="0"/>
            <a:fld id="{B6F15528-21DE-4FAA-801E-634DDDAF4B2B}" type="slidenum">
              <a:rPr lang="en-US" sz="1400" kern="120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fld id="{1D8BD707-D9CF-40AE-B4C6-C98DA3205C09}" type="datetimeFigureOut">
              <a:rPr lang="en-US" sz="1400" kern="120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rtl="0"/>
            <a:fld id="{B6F15528-21DE-4FAA-801E-634DDDAF4B2B}" type="slidenum">
              <a:rPr lang="en-US" sz="1400" kern="120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fld id="{1D8BD707-D9CF-40AE-B4C6-C98DA3205C09}" type="datetimeFigureOut">
              <a:rPr lang="en-US" sz="1400" kern="120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rtl="0"/>
            <a:fld id="{B6F15528-21DE-4FAA-801E-634DDDAF4B2B}" type="slidenum">
              <a:rPr lang="en-US" sz="1400" kern="120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fld id="{1D8BD707-D9CF-40AE-B4C6-C98DA3205C09}" type="datetimeFigureOut">
              <a:rPr lang="en-US" sz="1400" kern="120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rtl="0"/>
            <a:fld id="{B6F15528-21DE-4FAA-801E-634DDDAF4B2B}" type="slidenum">
              <a:rPr lang="en-US" sz="1400" kern="120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fld id="{1D8BD707-D9CF-40AE-B4C6-C98DA3205C09}" type="datetimeFigureOut">
              <a:rPr lang="en-US" sz="1400" kern="120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rtl="0"/>
            <a:fld id="{B6F15528-21DE-4FAA-801E-634DDDAF4B2B}" type="slidenum">
              <a:rPr lang="en-US" sz="1400" kern="120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fld id="{1D8BD707-D9CF-40AE-B4C6-C98DA3205C09}" type="datetimeFigureOut">
              <a:rPr lang="en-US" sz="1400" kern="120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rtl="0"/>
            <a:fld id="{B6F15528-21DE-4FAA-801E-634DDDAF4B2B}" type="slidenum">
              <a:rPr lang="en-US" sz="1400" kern="120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fld id="{1D8BD707-D9CF-40AE-B4C6-C98DA3205C09}" type="datetimeFigureOut">
              <a:rPr lang="en-US" sz="1400" kern="120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algn="r" rtl="0"/>
              <a:t>4/30/2009</a:t>
            </a:fld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 algn="l" rtl="0"/>
            <a:endParaRPr lang="en-US" sz="1400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 algn="ctr" rtl="0"/>
            <a:fld id="{B6F15528-21DE-4FAA-801E-634DDDAF4B2B}" type="slidenum">
              <a:rPr lang="en-US" sz="1400" kern="120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‹#›</a:t>
            </a:fld>
            <a:endParaRPr lang="en-US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kern="1200">
              <a:solidFill>
                <a:prstClr val="white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rtl="0"/>
            <a:fld id="{1D8BD707-D9CF-40AE-B4C6-C98DA3205C09}" type="datetimeFigureOut">
              <a:rPr lang="en-US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rtl="0"/>
              <a:t>4/30/2009</a:t>
            </a:fld>
            <a:endParaRPr lang="en-US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rtl="0"/>
            <a:endParaRPr lang="en-US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fld id="{B6F15528-21DE-4FAA-801E-634DDDAF4B2B}" type="slidenum">
              <a:rPr lang="en-US" kern="1200" smtClean="0">
                <a:latin typeface="Franklin Gothic Book"/>
              </a:rPr>
              <a:pPr rtl="0"/>
              <a:t>‹#›</a:t>
            </a:fld>
            <a:endParaRPr lang="en-US" kern="1200">
              <a:latin typeface="Franklin Gothic Book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rtl="0"/>
            <a:fld id="{1D8BD707-D9CF-40AE-B4C6-C98DA3205C09}" type="datetimeFigureOut">
              <a:rPr lang="en-US" kern="1200" smtClean="0">
                <a:solidFill>
                  <a:srgbClr val="696464"/>
                </a:solidFill>
                <a:latin typeface="Perpetua"/>
                <a:ea typeface="+mn-ea"/>
                <a:cs typeface="+mn-cs"/>
              </a:rPr>
              <a:pPr rtl="0"/>
              <a:t>4/30/2009</a:t>
            </a:fld>
            <a:endParaRPr lang="en-US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l" rtl="0"/>
            <a:endParaRPr lang="en-US" kern="1200">
              <a:solidFill>
                <a:srgbClr val="696464"/>
              </a:solidFill>
              <a:latin typeface="Perpetua"/>
              <a:ea typeface="+mn-ea"/>
              <a:cs typeface="+mn-cs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rtl="0"/>
            <a:fld id="{B6F15528-21DE-4FAA-801E-634DDDAF4B2B}" type="slidenum">
              <a:rPr lang="en-US" kern="1200" smtClean="0">
                <a:latin typeface="Franklin Gothic Book"/>
              </a:rPr>
              <a:pPr rtl="0"/>
              <a:t>‹#›</a:t>
            </a:fld>
            <a:endParaRPr lang="en-US" kern="1200">
              <a:latin typeface="Franklin Gothic Book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The hadith on al-</a:t>
            </a:r>
            <a:r>
              <a:rPr lang="en-GB" dirty="0" err="1" smtClean="0"/>
              <a:t>Mahdi</a:t>
            </a:r>
            <a:r>
              <a:rPr lang="en-GB" dirty="0" smtClean="0"/>
              <a:t> (</a:t>
            </a:r>
            <a:r>
              <a:rPr lang="en-GB" dirty="0" err="1" smtClean="0"/>
              <a:t>a.s</a:t>
            </a:r>
            <a:r>
              <a:rPr lang="en-GB" dirty="0" smtClean="0"/>
              <a:t>.)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'The Concept and the Person of Imam </a:t>
            </a:r>
            <a:r>
              <a:rPr lang="en-GB" dirty="0" err="1" smtClean="0"/>
              <a:t>Mahdi</a:t>
            </a:r>
            <a:r>
              <a:rPr lang="en-GB" dirty="0" smtClean="0"/>
              <a:t> (</a:t>
            </a:r>
            <a:r>
              <a:rPr lang="en-GB" dirty="0" err="1" smtClean="0"/>
              <a:t>a.s</a:t>
            </a:r>
            <a:r>
              <a:rPr lang="en-GB" dirty="0" smtClean="0"/>
              <a:t>.) in Islam'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55000" lnSpcReduction="20000"/>
          </a:bodyPr>
          <a:lstStyle/>
          <a:p>
            <a:pPr algn="r" rtl="1"/>
            <a:r>
              <a:rPr lang="ar-SA" sz="3200" dirty="0" smtClean="0"/>
              <a:t>حديث عبد الله بن مسعود رضي الله عنه قال : قال رسول الله - صلى الله عليه وسلم- : ( لا تنقضي الدنيا حتى يملك العرب رجل من أهل بيتي يواطىء اسمه اسمي </a:t>
            </a:r>
            <a:r>
              <a:rPr lang="ar-SA" sz="3200" dirty="0" smtClean="0"/>
              <a:t>)</a:t>
            </a:r>
            <a:r>
              <a:rPr lang="en-GB" sz="3200" dirty="0" smtClean="0"/>
              <a:t> </a:t>
            </a:r>
            <a:r>
              <a:rPr lang="ar-SA" sz="3200" dirty="0" smtClean="0"/>
              <a:t>رواه </a:t>
            </a:r>
            <a:r>
              <a:rPr lang="ar-SA" sz="3200" dirty="0" smtClean="0"/>
              <a:t>الترمذي و أبو </a:t>
            </a:r>
            <a:r>
              <a:rPr lang="ar-SA" sz="3200" dirty="0" smtClean="0"/>
              <a:t>داود</a:t>
            </a:r>
            <a:endParaRPr lang="en-GB" sz="3200" dirty="0" smtClean="0"/>
          </a:p>
          <a:p>
            <a:pPr algn="r" rtl="1"/>
            <a:endParaRPr lang="en-GB" sz="3200" dirty="0" smtClean="0"/>
          </a:p>
          <a:p>
            <a:pPr algn="l"/>
            <a:r>
              <a:rPr lang="en-GB" sz="3200" dirty="0" smtClean="0"/>
              <a:t>Abdullah b. </a:t>
            </a:r>
            <a:r>
              <a:rPr lang="en-GB" sz="3200" dirty="0" err="1" smtClean="0"/>
              <a:t>Mas’ud</a:t>
            </a:r>
            <a:r>
              <a:rPr lang="en-GB" sz="3200" dirty="0" smtClean="0"/>
              <a:t> from the Prophet (s): </a:t>
            </a:r>
          </a:p>
          <a:p>
            <a:r>
              <a:rPr lang="en-GB" sz="3200" dirty="0" smtClean="0"/>
              <a:t>The world would not end before a man from my Ahl al-</a:t>
            </a:r>
            <a:r>
              <a:rPr lang="en-GB" sz="3200" dirty="0" err="1" smtClean="0"/>
              <a:t>Bayt</a:t>
            </a:r>
            <a:r>
              <a:rPr lang="en-GB" sz="3200" dirty="0" smtClean="0"/>
              <a:t> rules over all Arab whose name is as mine</a:t>
            </a:r>
          </a:p>
          <a:p>
            <a:endParaRPr lang="ar-SA" sz="3200" dirty="0" smtClean="0"/>
          </a:p>
          <a:p>
            <a:pPr algn="r" rtl="1"/>
            <a:r>
              <a:rPr lang="ar-SA" sz="3200" dirty="0" smtClean="0"/>
              <a:t> </a:t>
            </a:r>
            <a:r>
              <a:rPr lang="ar-SA" sz="3200" dirty="0" smtClean="0"/>
              <a:t>حديث أبي سعيد الخدري رضي الله عنه قال : قال رسول الله - صلى الله عليه وسلم- : ( </a:t>
            </a:r>
            <a:r>
              <a:rPr lang="ar-SA" sz="3200" b="1" dirty="0" smtClean="0"/>
              <a:t>المهدي</a:t>
            </a:r>
            <a:r>
              <a:rPr lang="ar-SA" sz="3200" dirty="0" smtClean="0"/>
              <a:t> مني أجلى الجبهة أقنى الأنف يملأ الأرض قسطاً وعدلاً كما ملئت جورا وظلما يملك سبع سنين ) رواه أبو داود وغيره </a:t>
            </a:r>
            <a:r>
              <a:rPr lang="ar-SA" sz="3200" dirty="0" smtClean="0"/>
              <a:t>.</a:t>
            </a:r>
            <a:endParaRPr lang="en-GB" sz="3200" dirty="0" smtClean="0"/>
          </a:p>
          <a:p>
            <a:pPr algn="r" rtl="1"/>
            <a:endParaRPr lang="en-GB" sz="3200" dirty="0" smtClean="0"/>
          </a:p>
          <a:p>
            <a:pPr algn="l"/>
            <a:r>
              <a:rPr lang="en-GB" sz="3200" dirty="0" smtClean="0"/>
              <a:t>Abu </a:t>
            </a:r>
            <a:r>
              <a:rPr lang="en-GB" sz="3200" dirty="0" err="1" smtClean="0"/>
              <a:t>Sa’id</a:t>
            </a:r>
            <a:r>
              <a:rPr lang="en-GB" sz="3200" dirty="0" smtClean="0"/>
              <a:t> al-</a:t>
            </a:r>
            <a:r>
              <a:rPr lang="en-GB" sz="3200" dirty="0" err="1" smtClean="0"/>
              <a:t>Khudri</a:t>
            </a:r>
            <a:r>
              <a:rPr lang="en-GB" sz="3200" dirty="0" smtClean="0"/>
              <a:t> from the Prophet (s):</a:t>
            </a:r>
          </a:p>
          <a:p>
            <a:pPr algn="l"/>
            <a:r>
              <a:rPr lang="en-GB" sz="3200" dirty="0" err="1" smtClean="0"/>
              <a:t>Mahdi</a:t>
            </a:r>
            <a:r>
              <a:rPr lang="en-GB" sz="3200" dirty="0" smtClean="0"/>
              <a:t> is from me (my descendant) with broad forehead and bent nose; he will fill the earth with justice and equity after it is filled with injustice and oppression. He will rule seven years.</a:t>
            </a:r>
            <a:endParaRPr lang="ar-SA" sz="3200" dirty="0" smtClean="0"/>
          </a:p>
          <a:p>
            <a:pPr algn="r" rtl="1"/>
            <a:endParaRPr lang="en-GB" sz="3200" dirty="0" smtClean="0"/>
          </a:p>
          <a:p>
            <a:pPr algn="r" rtl="1"/>
            <a:r>
              <a:rPr lang="ar-SA" sz="3200" dirty="0" smtClean="0"/>
              <a:t> </a:t>
            </a:r>
            <a:r>
              <a:rPr lang="ar-SA" sz="3200" dirty="0" smtClean="0"/>
              <a:t>حديث أم سلمة رضي الله عنها قالت : سمعت رسول الله صلى الله عليه وسلم يقول : ( </a:t>
            </a:r>
            <a:r>
              <a:rPr lang="ar-SA" sz="3200" b="1" dirty="0" smtClean="0"/>
              <a:t>المهدي</a:t>
            </a:r>
            <a:r>
              <a:rPr lang="ar-SA" sz="3200" dirty="0" smtClean="0"/>
              <a:t> من عترتي من ولد فاطمة ) . رواه أبوداود </a:t>
            </a:r>
            <a:r>
              <a:rPr lang="ar-SA" sz="3200" dirty="0" smtClean="0"/>
              <a:t>.</a:t>
            </a:r>
            <a:endParaRPr lang="en-GB" sz="3200" dirty="0" smtClean="0"/>
          </a:p>
          <a:p>
            <a:pPr algn="r" rtl="1"/>
            <a:endParaRPr lang="en-GB" sz="3200" dirty="0" smtClean="0"/>
          </a:p>
          <a:p>
            <a:pPr rtl="1">
              <a:buNone/>
            </a:pPr>
            <a:r>
              <a:rPr lang="en-GB" sz="3200" dirty="0" err="1" smtClean="0"/>
              <a:t>Mahdi</a:t>
            </a:r>
            <a:r>
              <a:rPr lang="en-GB" sz="3200" dirty="0" smtClean="0"/>
              <a:t> is from my Family from the progeny of Fatima. </a:t>
            </a:r>
          </a:p>
          <a:p>
            <a:pPr algn="r" rtl="1"/>
            <a:endParaRPr lang="en-GB" sz="3200" dirty="0" smtClean="0"/>
          </a:p>
          <a:p>
            <a:pPr algn="r" rtl="1"/>
            <a:endParaRPr lang="ar-SA" sz="3200" dirty="0" smtClean="0"/>
          </a:p>
          <a:p>
            <a:pPr algn="l">
              <a:lnSpc>
                <a:spcPct val="120000"/>
              </a:lnSpc>
              <a:buNone/>
            </a:pPr>
            <a:endParaRPr lang="en-GB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Traditions with direct implication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55000" lnSpcReduction="20000"/>
          </a:bodyPr>
          <a:lstStyle/>
          <a:p>
            <a:pPr algn="r" rtl="1">
              <a:lnSpc>
                <a:spcPct val="120000"/>
              </a:lnSpc>
            </a:pPr>
            <a:r>
              <a:rPr lang="ar-SA" sz="3200" dirty="0" smtClean="0"/>
              <a:t>- حديث علي رضي الله عنه قال : قال رسول الله - صلى الله عليه وسلم- : ( </a:t>
            </a:r>
            <a:r>
              <a:rPr lang="ar-SA" sz="3200" b="1" dirty="0" smtClean="0"/>
              <a:t>المهدي</a:t>
            </a:r>
            <a:r>
              <a:rPr lang="ar-SA" sz="3200" dirty="0" smtClean="0"/>
              <a:t> منا أهل البيت يصلحه الله في ليلة ) رواه أحمد و ابن ماجه </a:t>
            </a:r>
            <a:r>
              <a:rPr lang="ar-SA" sz="3200" dirty="0" smtClean="0"/>
              <a:t>.</a:t>
            </a:r>
            <a:endParaRPr lang="en-GB" sz="3200" dirty="0" smtClean="0"/>
          </a:p>
          <a:p>
            <a:pPr algn="r" rtl="1">
              <a:lnSpc>
                <a:spcPct val="120000"/>
              </a:lnSpc>
            </a:pPr>
            <a:endParaRPr lang="en-GB" sz="3200" dirty="0" smtClean="0"/>
          </a:p>
          <a:p>
            <a:pPr algn="l">
              <a:lnSpc>
                <a:spcPct val="120000"/>
              </a:lnSpc>
            </a:pPr>
            <a:r>
              <a:rPr lang="en-GB" sz="3200" dirty="0" smtClean="0"/>
              <a:t>Ali (</a:t>
            </a:r>
            <a:r>
              <a:rPr lang="en-GB" sz="3200" dirty="0" err="1" smtClean="0"/>
              <a:t>a.s</a:t>
            </a:r>
            <a:r>
              <a:rPr lang="en-GB" sz="3200" dirty="0" smtClean="0"/>
              <a:t>.) from the Prophet (s):                                         </a:t>
            </a:r>
          </a:p>
          <a:p>
            <a:pPr algn="l">
              <a:lnSpc>
                <a:spcPct val="120000"/>
              </a:lnSpc>
            </a:pPr>
            <a:r>
              <a:rPr lang="en-GB" sz="3200" dirty="0" err="1" smtClean="0"/>
              <a:t>Mahdi</a:t>
            </a:r>
            <a:r>
              <a:rPr lang="en-GB" sz="3200" dirty="0" smtClean="0"/>
              <a:t> is from us Ahl al-</a:t>
            </a:r>
            <a:r>
              <a:rPr lang="en-GB" sz="3200" dirty="0" err="1" smtClean="0"/>
              <a:t>Bayt</a:t>
            </a:r>
            <a:r>
              <a:rPr lang="en-GB" sz="3200" dirty="0" smtClean="0"/>
              <a:t>; Allah will fix his affair in one night. </a:t>
            </a:r>
            <a:endParaRPr lang="en-GB" sz="3200" dirty="0" smtClean="0"/>
          </a:p>
          <a:p>
            <a:pPr algn="r" rtl="1">
              <a:lnSpc>
                <a:spcPct val="120000"/>
              </a:lnSpc>
              <a:buNone/>
            </a:pPr>
            <a:endParaRPr lang="ar-SA" sz="3200" dirty="0" smtClean="0"/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- حديث أبي سعيد الخدري رضي الله عنه أن رسول الله - صلى الله عليه وسلم- قال :  ( يخرج في آخر أمتي </a:t>
            </a:r>
            <a:r>
              <a:rPr lang="ar-SA" sz="3200" b="1" dirty="0" smtClean="0"/>
              <a:t>المهدي</a:t>
            </a:r>
            <a:r>
              <a:rPr lang="ar-SA" sz="3200" dirty="0" smtClean="0"/>
              <a:t> ، يسقيه الله الغيث ، وتخرج الأرض نباتها ، ويعطى المال صحاحاً ، وتكثر الماشية ، وتعظم الأمة ، يعيش سبعاً أو ثمانياً (يعني حججا) أخرجه الحاكم ووافقه </a:t>
            </a:r>
            <a:r>
              <a:rPr lang="ar-SA" sz="3200" dirty="0" smtClean="0"/>
              <a:t>الذهبي</a:t>
            </a:r>
            <a:endParaRPr lang="en-GB" sz="3200" dirty="0" smtClean="0"/>
          </a:p>
          <a:p>
            <a:pPr algn="r" rtl="1">
              <a:lnSpc>
                <a:spcPct val="120000"/>
              </a:lnSpc>
            </a:pPr>
            <a:endParaRPr lang="en-GB" sz="3200" dirty="0" smtClean="0"/>
          </a:p>
          <a:p>
            <a:pPr algn="l">
              <a:lnSpc>
                <a:spcPct val="120000"/>
              </a:lnSpc>
            </a:pPr>
            <a:r>
              <a:rPr lang="en-GB" sz="3200" dirty="0" smtClean="0"/>
              <a:t>Abu </a:t>
            </a:r>
            <a:r>
              <a:rPr lang="en-GB" sz="3200" dirty="0" err="1" smtClean="0"/>
              <a:t>Sa’id</a:t>
            </a:r>
            <a:r>
              <a:rPr lang="en-GB" sz="3200" dirty="0" smtClean="0"/>
              <a:t> </a:t>
            </a:r>
            <a:r>
              <a:rPr lang="en-GB" sz="3200" dirty="0" smtClean="0"/>
              <a:t>al-</a:t>
            </a:r>
            <a:r>
              <a:rPr lang="en-GB" sz="3200" dirty="0" err="1" smtClean="0"/>
              <a:t>Khudri</a:t>
            </a:r>
            <a:r>
              <a:rPr lang="en-GB" sz="3200" dirty="0" smtClean="0"/>
              <a:t> from the Prophet (s):             </a:t>
            </a:r>
          </a:p>
          <a:p>
            <a:pPr algn="l">
              <a:lnSpc>
                <a:spcPct val="120000"/>
              </a:lnSpc>
            </a:pPr>
            <a:r>
              <a:rPr lang="en-GB" sz="3200" dirty="0" smtClean="0"/>
              <a:t>  </a:t>
            </a:r>
            <a:r>
              <a:rPr lang="en-GB" sz="3200" dirty="0" err="1" smtClean="0"/>
              <a:t>Mahdi</a:t>
            </a:r>
            <a:r>
              <a:rPr lang="en-GB" sz="3200" dirty="0" smtClean="0"/>
              <a:t> Advances at the end of my Umma. Allah satiate him with rain, and the earth would brings out its vegetation. He distributes the wealth equally; the livestock abound and the Umma becomes big. He lives seven or eight years. </a:t>
            </a:r>
            <a:endParaRPr lang="ar-SA" sz="3200" dirty="0" smtClean="0"/>
          </a:p>
          <a:p>
            <a:pPr algn="l">
              <a:lnSpc>
                <a:spcPct val="120000"/>
              </a:lnSpc>
              <a:buNone/>
            </a:pPr>
            <a:endParaRPr lang="en-GB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Traditions with direct implication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47500" lnSpcReduction="200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GB" sz="3200" dirty="0" smtClean="0"/>
              <a:t>These were but a sample of traditions about </a:t>
            </a:r>
            <a:r>
              <a:rPr lang="en-GB" sz="3200" dirty="0" err="1" smtClean="0"/>
              <a:t>Mahdi</a:t>
            </a:r>
            <a:r>
              <a:rPr lang="en-GB" sz="3200" dirty="0" smtClean="0"/>
              <a:t> (</a:t>
            </a:r>
            <a:r>
              <a:rPr lang="en-GB" sz="3200" dirty="0" err="1" smtClean="0"/>
              <a:t>a.s</a:t>
            </a:r>
            <a:r>
              <a:rPr lang="en-GB" sz="3200" dirty="0" smtClean="0"/>
              <a:t>.).  </a:t>
            </a:r>
          </a:p>
          <a:p>
            <a:pPr algn="l">
              <a:lnSpc>
                <a:spcPct val="120000"/>
              </a:lnSpc>
              <a:buNone/>
            </a:pPr>
            <a:r>
              <a:rPr lang="en-GB" sz="3200" dirty="0" smtClean="0"/>
              <a:t>Some have tried to undermine these traditions by the fact that they do not appear in the two books of al-</a:t>
            </a:r>
            <a:r>
              <a:rPr lang="en-GB" sz="3200" dirty="0" err="1" smtClean="0"/>
              <a:t>Bukhari</a:t>
            </a:r>
            <a:r>
              <a:rPr lang="en-GB" sz="3200" dirty="0" smtClean="0"/>
              <a:t> and Muslim. </a:t>
            </a:r>
          </a:p>
          <a:p>
            <a:pPr algn="l">
              <a:lnSpc>
                <a:spcPct val="120000"/>
              </a:lnSpc>
              <a:buNone/>
            </a:pPr>
            <a:endParaRPr lang="en-GB" sz="3200" dirty="0" smtClean="0"/>
          </a:p>
          <a:p>
            <a:pPr algn="l">
              <a:lnSpc>
                <a:spcPct val="120000"/>
              </a:lnSpc>
              <a:buNone/>
            </a:pPr>
            <a:r>
              <a:rPr lang="en-GB" sz="3200" dirty="0" smtClean="0"/>
              <a:t>However, such a criticism is not valid, since the two Sheikhs did not claim that they exhaustively collected all </a:t>
            </a:r>
            <a:r>
              <a:rPr lang="en-GB" sz="3200" i="1" dirty="0" err="1" smtClean="0"/>
              <a:t>Sahih</a:t>
            </a:r>
            <a:r>
              <a:rPr lang="en-GB" sz="3200" dirty="0" smtClean="0"/>
              <a:t> traditions in their books.  </a:t>
            </a:r>
          </a:p>
          <a:p>
            <a:pPr algn="r" rtl="1">
              <a:lnSpc>
                <a:spcPct val="120000"/>
              </a:lnSpc>
              <a:buNone/>
            </a:pPr>
            <a:endParaRPr lang="en-GB" sz="3200" dirty="0" smtClean="0"/>
          </a:p>
          <a:p>
            <a:pPr algn="r" rtl="1">
              <a:lnSpc>
                <a:spcPct val="120000"/>
              </a:lnSpc>
              <a:buNone/>
            </a:pPr>
            <a:r>
              <a:rPr lang="ar-SA" sz="3200" dirty="0" smtClean="0"/>
              <a:t>قال </a:t>
            </a:r>
            <a:r>
              <a:rPr lang="ar-SA" sz="3200" dirty="0" smtClean="0"/>
              <a:t>الإمام ابن الصلاح رحمه الله في كتابه " علوم الحديث " : "لم يستوعبا - يعني </a:t>
            </a:r>
            <a:r>
              <a:rPr lang="ar-SA" sz="3200" dirty="0" smtClean="0"/>
              <a:t>البخاري </a:t>
            </a:r>
            <a:r>
              <a:rPr lang="ar-SA" sz="3200" dirty="0" smtClean="0"/>
              <a:t>و مسلم - الصحيح في صحيحيهما ، ولا التزما ذلك فقد روينا عن البخاري أنه قال : " ما أدخلت في كتابي الجامع إلا ما صح ، وتركت من الصحيح لحال الطول " ، وروينا عن مسلم أنه قال : " ليس كل شيء عندي صحيح وضعته ههنا - يعنى في كتاب </a:t>
            </a:r>
            <a:r>
              <a:rPr lang="ar-SA" sz="3200" dirty="0" smtClean="0"/>
              <a:t>الصحيح </a:t>
            </a:r>
            <a:r>
              <a:rPr lang="ar-SA" sz="3200" dirty="0" smtClean="0"/>
              <a:t>- </a:t>
            </a:r>
            <a:r>
              <a:rPr lang="ar-SA" sz="3200" dirty="0" smtClean="0"/>
              <a:t>" </a:t>
            </a:r>
            <a:endParaRPr lang="en-GB" sz="3200" dirty="0" smtClean="0"/>
          </a:p>
          <a:p>
            <a:pPr algn="r" rtl="1">
              <a:lnSpc>
                <a:spcPct val="120000"/>
              </a:lnSpc>
              <a:buNone/>
            </a:pPr>
            <a:endParaRPr lang="en-GB" sz="3200" dirty="0" smtClean="0"/>
          </a:p>
          <a:p>
            <a:pPr algn="l">
              <a:lnSpc>
                <a:spcPct val="120000"/>
              </a:lnSpc>
              <a:buNone/>
            </a:pPr>
            <a:r>
              <a:rPr lang="en-GB" sz="3200" dirty="0" err="1" smtClean="0"/>
              <a:t>Ibn</a:t>
            </a:r>
            <a:r>
              <a:rPr lang="en-GB" sz="3200" dirty="0" smtClean="0"/>
              <a:t> al-</a:t>
            </a:r>
            <a:r>
              <a:rPr lang="en-GB" sz="3200" dirty="0" err="1" smtClean="0"/>
              <a:t>Salah</a:t>
            </a:r>
            <a:r>
              <a:rPr lang="en-GB" sz="3200" dirty="0" smtClean="0"/>
              <a:t> says in his book, </a:t>
            </a:r>
            <a:r>
              <a:rPr lang="en-GB" sz="3200" i="1" dirty="0" smtClean="0"/>
              <a:t>Sciences of hadith:</a:t>
            </a:r>
          </a:p>
          <a:p>
            <a:pPr algn="l">
              <a:lnSpc>
                <a:spcPct val="120000"/>
              </a:lnSpc>
              <a:buNone/>
            </a:pPr>
            <a:r>
              <a:rPr lang="en-GB" sz="3200" dirty="0" smtClean="0"/>
              <a:t>Al-</a:t>
            </a:r>
            <a:r>
              <a:rPr lang="en-GB" sz="3200" dirty="0" err="1" smtClean="0"/>
              <a:t>Bukhari</a:t>
            </a:r>
            <a:r>
              <a:rPr lang="en-GB" sz="3200" dirty="0" smtClean="0"/>
              <a:t> and Muslim did not exhaustively collect all </a:t>
            </a:r>
            <a:r>
              <a:rPr lang="en-GB" sz="3200" i="1" dirty="0" err="1" smtClean="0"/>
              <a:t>sahih</a:t>
            </a:r>
            <a:r>
              <a:rPr lang="en-GB" sz="3200" dirty="0" smtClean="0"/>
              <a:t> traditions in their books and they did not set this task for themselves. Al-</a:t>
            </a:r>
            <a:r>
              <a:rPr lang="en-GB" sz="3200" dirty="0" err="1" smtClean="0"/>
              <a:t>Bukhari</a:t>
            </a:r>
            <a:r>
              <a:rPr lang="en-GB" sz="3200" dirty="0" smtClean="0"/>
              <a:t> is reported to have said that “I did not collect in my book but what is </a:t>
            </a:r>
            <a:r>
              <a:rPr lang="en-GB" sz="3200" i="1" dirty="0" err="1" smtClean="0"/>
              <a:t>sahih</a:t>
            </a:r>
            <a:r>
              <a:rPr lang="en-GB" sz="3200" dirty="0" smtClean="0"/>
              <a:t>, and left out part of </a:t>
            </a:r>
            <a:r>
              <a:rPr lang="en-GB" sz="3200" i="1" dirty="0" err="1" smtClean="0"/>
              <a:t>sahih</a:t>
            </a:r>
            <a:r>
              <a:rPr lang="en-GB" sz="3200" dirty="0" smtClean="0"/>
              <a:t> for the fear of length.” and Muslim is reported to have said that, “I have not put in this book all that I have collected from </a:t>
            </a:r>
            <a:r>
              <a:rPr lang="en-GB" sz="3200" i="1" dirty="0" err="1" smtClean="0"/>
              <a:t>sahih</a:t>
            </a:r>
            <a:r>
              <a:rPr lang="en-GB" sz="3200" dirty="0" smtClean="0"/>
              <a:t> traditions.”</a:t>
            </a:r>
          </a:p>
          <a:p>
            <a:pPr algn="r" rtl="1"/>
            <a:r>
              <a:rPr lang="ar-SA" sz="3200" dirty="0" smtClean="0"/>
              <a:t>.</a:t>
            </a:r>
            <a:endParaRPr lang="ar-SA" sz="3200" dirty="0" smtClean="0"/>
          </a:p>
          <a:p>
            <a:pPr>
              <a:lnSpc>
                <a:spcPct val="120000"/>
              </a:lnSpc>
              <a:buNone/>
            </a:pPr>
            <a:endParaRPr lang="en-GB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Doubts around the traditions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GB" sz="3200" dirty="0" smtClean="0"/>
              <a:t>As a matter of fact types of </a:t>
            </a:r>
            <a:r>
              <a:rPr lang="en-GB" sz="3200" i="1" dirty="0" err="1" smtClean="0"/>
              <a:t>sahih</a:t>
            </a:r>
            <a:r>
              <a:rPr lang="en-GB" sz="3200" dirty="0" smtClean="0"/>
              <a:t> traditions according to the Sunni scholars could be divided to the following categories:</a:t>
            </a:r>
            <a:endParaRPr lang="ar-SA" sz="3200" dirty="0" smtClean="0"/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1. صحيح اتفق الشيخان على إخراجه .</a:t>
            </a:r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2. صحيح انفرد بإخراجه البخاري عن مسلم . </a:t>
            </a:r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3. صحيح انفرد بإخراجه مسلم عن البخاري .</a:t>
            </a:r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4. صحيح على شرطهما معاً ولم يخرجاه . </a:t>
            </a:r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5. صحيح على شرط البخاري ولم يخرجه . </a:t>
            </a:r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6. صحيح على شرط مسلم ولم يخرجه .</a:t>
            </a:r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7. صحيح لم يخرجاه وليس على شرطهما معاً ، ولا على شرط واحد منهما </a:t>
            </a:r>
            <a:r>
              <a:rPr lang="ar-SA" sz="3200" dirty="0" smtClean="0"/>
              <a:t>.</a:t>
            </a:r>
            <a:endParaRPr lang="en-GB" sz="3200" dirty="0" smtClean="0"/>
          </a:p>
          <a:p>
            <a:pPr algn="r" rtl="1">
              <a:lnSpc>
                <a:spcPct val="120000"/>
              </a:lnSpc>
            </a:pPr>
            <a:endParaRPr lang="en-GB" sz="3200" dirty="0" smtClean="0"/>
          </a:p>
          <a:p>
            <a:pPr algn="l">
              <a:lnSpc>
                <a:spcPct val="120000"/>
              </a:lnSpc>
            </a:pPr>
            <a:r>
              <a:rPr lang="en-GB" sz="3200" dirty="0" smtClean="0"/>
              <a:t>Only the first three categories could be found in the two books and the other four categories remain outside. </a:t>
            </a:r>
            <a:endParaRPr lang="ar-SA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Doubts around the traditions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47500" lnSpcReduction="200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GB" sz="3200" dirty="0" smtClean="0"/>
              <a:t>Add to these the fact that there are traditions in the two books which allude to the concept:</a:t>
            </a:r>
          </a:p>
          <a:p>
            <a:pPr algn="r" rtl="1">
              <a:lnSpc>
                <a:spcPct val="120000"/>
              </a:lnSpc>
              <a:buNone/>
            </a:pPr>
            <a:endParaRPr lang="en-GB" sz="3200" dirty="0" smtClean="0"/>
          </a:p>
          <a:p>
            <a:pPr algn="r" rtl="1">
              <a:lnSpc>
                <a:spcPct val="120000"/>
              </a:lnSpc>
              <a:buNone/>
            </a:pPr>
            <a:r>
              <a:rPr lang="ar-SA" sz="3200" dirty="0" smtClean="0"/>
              <a:t>البخاري </a:t>
            </a:r>
            <a:r>
              <a:rPr lang="ar-SA" sz="3200" dirty="0" smtClean="0"/>
              <a:t>رحمه الله في باب نزول عيسى بن مريم ، عن أبي هريرة رضي الله عنه قال : قال رسول الله - صلى الله عليه </a:t>
            </a:r>
            <a:r>
              <a:rPr lang="ar-SA" sz="3200" dirty="0" smtClean="0"/>
              <a:t>وسلم </a:t>
            </a:r>
            <a:r>
              <a:rPr lang="ar-SA" sz="3200" dirty="0" smtClean="0"/>
              <a:t>: ( كيف أنتم إذا نزل ابن مريم فيكم وإمامكم منكم </a:t>
            </a:r>
            <a:r>
              <a:rPr lang="ar-SA" sz="3200" dirty="0" smtClean="0"/>
              <a:t>)</a:t>
            </a:r>
            <a:endParaRPr lang="en-GB" sz="3200" dirty="0" smtClean="0"/>
          </a:p>
          <a:p>
            <a:pPr algn="l">
              <a:lnSpc>
                <a:spcPct val="120000"/>
              </a:lnSpc>
              <a:buNone/>
            </a:pPr>
            <a:endParaRPr lang="en-GB" sz="3200" dirty="0" smtClean="0"/>
          </a:p>
          <a:p>
            <a:pPr algn="l">
              <a:lnSpc>
                <a:spcPct val="120000"/>
              </a:lnSpc>
              <a:buNone/>
            </a:pPr>
            <a:r>
              <a:rPr lang="en-GB" sz="3200" dirty="0" smtClean="0"/>
              <a:t>Al-</a:t>
            </a:r>
            <a:r>
              <a:rPr lang="en-GB" sz="3200" dirty="0" err="1" smtClean="0"/>
              <a:t>Bukhari</a:t>
            </a:r>
            <a:r>
              <a:rPr lang="en-GB" sz="3200" dirty="0" smtClean="0"/>
              <a:t> reports from the Prophet (s) saying, “How will you be when Jesus descends in your midst and your Imam will be from among you?”</a:t>
            </a:r>
          </a:p>
          <a:p>
            <a:pPr algn="l">
              <a:lnSpc>
                <a:spcPct val="120000"/>
              </a:lnSpc>
              <a:buNone/>
            </a:pPr>
            <a:endParaRPr lang="en-GB" sz="3200" dirty="0" smtClean="0"/>
          </a:p>
          <a:p>
            <a:pPr algn="r" rtl="1">
              <a:lnSpc>
                <a:spcPct val="120000"/>
              </a:lnSpc>
              <a:buNone/>
            </a:pPr>
            <a:r>
              <a:rPr lang="ar-SA" sz="3200" dirty="0" smtClean="0"/>
              <a:t> </a:t>
            </a:r>
            <a:r>
              <a:rPr lang="ar-SA" sz="3200" dirty="0" smtClean="0"/>
              <a:t>، والحديث أخرجه مسلم عن جابر رضي اللّه عنه أنه سمع النبي - صلى اللّه عليه وسلم - يقول: ( لا تزال طائفة من أمتي يقاتلون على الحق ظاهرين إلى يوم القيامة قال فينزل عيسى ابن مريم صلى الله عليه وسلم فيقول أميرهم : تعال صل لنا ، فيقول لا إن بعضكم على بعض أمراء تكرمة الله هذه الأمة ) </a:t>
            </a:r>
            <a:r>
              <a:rPr lang="ar-SA" sz="3200" dirty="0" smtClean="0"/>
              <a:t>.</a:t>
            </a:r>
            <a:endParaRPr lang="en-GB" sz="3200" dirty="0" smtClean="0"/>
          </a:p>
          <a:p>
            <a:pPr algn="r" rtl="1">
              <a:lnSpc>
                <a:spcPct val="120000"/>
              </a:lnSpc>
              <a:buNone/>
            </a:pPr>
            <a:endParaRPr lang="en-GB" sz="3200" dirty="0" smtClean="0"/>
          </a:p>
          <a:p>
            <a:pPr>
              <a:lnSpc>
                <a:spcPct val="120000"/>
              </a:lnSpc>
              <a:buNone/>
            </a:pPr>
            <a:r>
              <a:rPr lang="en-GB" sz="3200" dirty="0" smtClean="0"/>
              <a:t>Muslim reports from Jabir from the Prophet (s) saying, “A group from my Umma will fight for </a:t>
            </a:r>
            <a:r>
              <a:rPr lang="en-GB" sz="3200" i="1" dirty="0" err="1" smtClean="0"/>
              <a:t>haqq</a:t>
            </a:r>
            <a:r>
              <a:rPr lang="en-GB" sz="3200" dirty="0" smtClean="0"/>
              <a:t>  </a:t>
            </a:r>
            <a:r>
              <a:rPr lang="en-GB" sz="3200" dirty="0" smtClean="0"/>
              <a:t>continuously </a:t>
            </a:r>
            <a:r>
              <a:rPr lang="en-GB" sz="3200" dirty="0" smtClean="0"/>
              <a:t>until the day of judgment;” he then said, “Then Jesus son of Mary will descend and the leader of my Umma will say, come lead us in prayer,; he says, no your Imam is from among yourself; this is how Allah honours this Umma.”</a:t>
            </a:r>
            <a:endParaRPr lang="en-GB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Doubts around the traditions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traditions in this respect could be divided to two groups:</a:t>
            </a:r>
          </a:p>
          <a:p>
            <a:endParaRPr lang="en-GB" dirty="0" smtClean="0"/>
          </a:p>
          <a:p>
            <a:r>
              <a:rPr lang="en-GB" dirty="0" smtClean="0"/>
              <a:t>1- The traditions with indirect implication indicating the presence of an Imam or a </a:t>
            </a:r>
            <a:r>
              <a:rPr lang="en-GB" i="1" dirty="0" err="1" smtClean="0"/>
              <a:t>khalifah</a:t>
            </a:r>
            <a:r>
              <a:rPr lang="en-GB" dirty="0" smtClean="0"/>
              <a:t> at all times</a:t>
            </a:r>
          </a:p>
          <a:p>
            <a:endParaRPr lang="en-GB" dirty="0" smtClean="0"/>
          </a:p>
          <a:p>
            <a:r>
              <a:rPr lang="en-GB" dirty="0" smtClean="0"/>
              <a:t>2- The traditions which directly refer to </a:t>
            </a:r>
            <a:r>
              <a:rPr lang="en-GB" dirty="0" err="1" smtClean="0"/>
              <a:t>Mahdi</a:t>
            </a:r>
            <a:r>
              <a:rPr lang="en-GB" dirty="0" smtClean="0"/>
              <a:t> (</a:t>
            </a:r>
            <a:r>
              <a:rPr lang="en-GB" dirty="0" err="1" smtClean="0"/>
              <a:t>a.s</a:t>
            </a:r>
            <a:r>
              <a:rPr lang="en-GB" dirty="0" smtClean="0"/>
              <a:t>.)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hadith on </a:t>
            </a:r>
            <a:r>
              <a:rPr lang="en-GB" dirty="0" err="1" smtClean="0"/>
              <a:t>Mahdi</a:t>
            </a:r>
            <a:r>
              <a:rPr lang="en-GB" dirty="0" smtClean="0"/>
              <a:t> (</a:t>
            </a:r>
            <a:r>
              <a:rPr lang="en-GB" dirty="0" err="1" smtClean="0"/>
              <a:t>a.s</a:t>
            </a:r>
            <a:r>
              <a:rPr lang="en-GB" dirty="0" smtClean="0"/>
              <a:t>.)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ts val="3100"/>
              </a:lnSpc>
            </a:pPr>
            <a:r>
              <a:rPr lang="ar-SA" dirty="0" smtClean="0"/>
              <a:t>صحيح البخاري:</a:t>
            </a:r>
          </a:p>
          <a:p>
            <a:pPr algn="r" rtl="1">
              <a:lnSpc>
                <a:spcPts val="3300"/>
              </a:lnSpc>
            </a:pPr>
            <a:r>
              <a:rPr lang="ar-SA" dirty="0" smtClean="0"/>
              <a:t> عن جابر بن سمرة قال: سمعت النبي (ص) يقول: " يكون اثنا عشر أميراً فقال كلمة لم أسمعها فقال أبى: انه يقول:" كلهم من قريش ". </a:t>
            </a:r>
            <a:r>
              <a:rPr lang="ar-SA" sz="1800" dirty="0" smtClean="0"/>
              <a:t>(الجزء الرابع، صفحة 175 طبعة مصر سنة 1355 هجري )</a:t>
            </a:r>
          </a:p>
          <a:p>
            <a:pPr algn="r" rtl="1">
              <a:lnSpc>
                <a:spcPts val="3300"/>
              </a:lnSpc>
            </a:pPr>
            <a:endParaRPr lang="ar-SA" sz="1800" dirty="0" smtClean="0"/>
          </a:p>
          <a:p>
            <a:pPr algn="l">
              <a:lnSpc>
                <a:spcPts val="3300"/>
              </a:lnSpc>
            </a:pPr>
            <a:r>
              <a:rPr lang="en-GB" sz="2400" dirty="0" err="1" smtClean="0"/>
              <a:t>Sahih</a:t>
            </a:r>
            <a:r>
              <a:rPr lang="en-GB" sz="2400" dirty="0" smtClean="0"/>
              <a:t> al-</a:t>
            </a:r>
            <a:r>
              <a:rPr lang="en-GB" sz="2400" dirty="0" err="1" smtClean="0"/>
              <a:t>Bukhari</a:t>
            </a:r>
            <a:r>
              <a:rPr lang="en-GB" sz="2400" dirty="0" smtClean="0"/>
              <a:t> from Jabir b. </a:t>
            </a:r>
            <a:r>
              <a:rPr lang="en-GB" sz="2400" dirty="0" err="1" smtClean="0"/>
              <a:t>Samurah</a:t>
            </a:r>
            <a:r>
              <a:rPr lang="en-GB" sz="2400" dirty="0" smtClean="0"/>
              <a:t> (d. 66 A.H.):</a:t>
            </a:r>
          </a:p>
          <a:p>
            <a:pPr algn="l">
              <a:lnSpc>
                <a:spcPts val="3300"/>
              </a:lnSpc>
            </a:pPr>
            <a:r>
              <a:rPr lang="en-GB" sz="2400" dirty="0" smtClean="0"/>
              <a:t>I heard the Prophet saying, ‘there will be twelve leaders, then he said a word I did not hear. [I asked my father] and he said, the Prophet says ‘all of them are from </a:t>
            </a:r>
            <a:r>
              <a:rPr lang="en-GB" sz="2400" dirty="0" err="1" smtClean="0"/>
              <a:t>Quraish</a:t>
            </a:r>
            <a:r>
              <a:rPr lang="en-GB" sz="2400" dirty="0" smtClean="0"/>
              <a:t>’. </a:t>
            </a:r>
          </a:p>
          <a:p>
            <a:pPr algn="l">
              <a:lnSpc>
                <a:spcPts val="3300"/>
              </a:lnSpc>
            </a:pPr>
            <a:endParaRPr lang="en-GB" sz="1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The traditions with indirect implication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GB" sz="3200" dirty="0" smtClean="0"/>
              <a:t>This hadith has been reported from Jabir in various forms through many different chains of transmission. </a:t>
            </a:r>
          </a:p>
          <a:p>
            <a:pPr>
              <a:lnSpc>
                <a:spcPct val="120000"/>
              </a:lnSpc>
            </a:pPr>
            <a:endParaRPr lang="en-GB" sz="3200" dirty="0" smtClean="0"/>
          </a:p>
          <a:p>
            <a:pPr>
              <a:lnSpc>
                <a:spcPct val="120000"/>
              </a:lnSpc>
            </a:pPr>
            <a:r>
              <a:rPr lang="en-GB" sz="3200" dirty="0" smtClean="0"/>
              <a:t>In his </a:t>
            </a:r>
            <a:r>
              <a:rPr lang="en-GB" sz="3200" i="1" dirty="0" err="1" smtClean="0"/>
              <a:t>Musnad</a:t>
            </a:r>
            <a:r>
              <a:rPr lang="en-GB" sz="3200" dirty="0" smtClean="0"/>
              <a:t>, Ahmad b. </a:t>
            </a:r>
            <a:r>
              <a:rPr lang="en-GB" sz="3200" dirty="0" err="1" smtClean="0"/>
              <a:t>Hanbal</a:t>
            </a:r>
            <a:r>
              <a:rPr lang="en-GB" sz="3200" dirty="0" smtClean="0"/>
              <a:t> has reported variants of this hadith from Jabir through 34 chains. </a:t>
            </a:r>
          </a:p>
          <a:p>
            <a:endParaRPr lang="en-GB" sz="3200" dirty="0" smtClean="0"/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مسند أحمد: عن الشعبي عن جابر بن سمرة قال: سمعت النبي (ص) يقول: " يكون لهذه الأمة اثنا عشر خليفة " </a:t>
            </a:r>
            <a:r>
              <a:rPr lang="ar-SA" sz="2100" dirty="0" smtClean="0"/>
              <a:t>( طبعة مصر المطبعة الميمنية سنة 1313 جزء 5 ص 106 ) </a:t>
            </a:r>
            <a:endParaRPr lang="en-GB" sz="2100" dirty="0" smtClean="0"/>
          </a:p>
          <a:p>
            <a:pPr algn="r" rtl="1">
              <a:lnSpc>
                <a:spcPct val="120000"/>
              </a:lnSpc>
            </a:pPr>
            <a:endParaRPr lang="en-GB" sz="2100" dirty="0" smtClean="0"/>
          </a:p>
          <a:p>
            <a:pPr algn="l">
              <a:lnSpc>
                <a:spcPct val="120000"/>
              </a:lnSpc>
            </a:pPr>
            <a:r>
              <a:rPr lang="en-GB" sz="3100" dirty="0" smtClean="0"/>
              <a:t>Ahmad b. </a:t>
            </a:r>
            <a:r>
              <a:rPr lang="en-GB" sz="3100" dirty="0" err="1" smtClean="0"/>
              <a:t>Hanbal</a:t>
            </a:r>
            <a:r>
              <a:rPr lang="en-GB" sz="3100" dirty="0" smtClean="0"/>
              <a:t>:  Jabir b. </a:t>
            </a:r>
            <a:r>
              <a:rPr lang="en-GB" sz="3100" dirty="0" err="1" smtClean="0"/>
              <a:t>Samurah</a:t>
            </a:r>
            <a:r>
              <a:rPr lang="en-GB" sz="3100" dirty="0" smtClean="0"/>
              <a:t> said that I heard the Prophet saying, ‘There will be twelve </a:t>
            </a:r>
            <a:r>
              <a:rPr lang="en-GB" sz="3100" i="1" dirty="0" err="1" smtClean="0"/>
              <a:t>khalifahs</a:t>
            </a:r>
            <a:r>
              <a:rPr lang="en-GB" sz="3100" dirty="0" smtClean="0"/>
              <a:t> for this </a:t>
            </a:r>
            <a:r>
              <a:rPr lang="en-GB" sz="3100" dirty="0" err="1" smtClean="0"/>
              <a:t>Ummah</a:t>
            </a:r>
            <a:r>
              <a:rPr lang="en-GB" sz="3100" dirty="0" smtClean="0"/>
              <a:t>’.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The traditions of twelve Caliphs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GB" sz="3100" dirty="0" smtClean="0"/>
              <a:t>Other variants of this hadith are reported in various books of hadith including:</a:t>
            </a:r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صحيح الترمذي: " يكون من بعدي اثنا عشر أميراً</a:t>
            </a:r>
            <a:r>
              <a:rPr lang="en-GB" sz="3200" dirty="0" smtClean="0"/>
              <a:t>" </a:t>
            </a:r>
          </a:p>
          <a:p>
            <a:pPr algn="r" rtl="1">
              <a:lnSpc>
                <a:spcPct val="120000"/>
              </a:lnSpc>
              <a:buNone/>
            </a:pPr>
            <a:endParaRPr lang="en-GB" sz="3200" dirty="0" smtClean="0"/>
          </a:p>
          <a:p>
            <a:pPr>
              <a:lnSpc>
                <a:spcPct val="120000"/>
              </a:lnSpc>
              <a:buNone/>
            </a:pPr>
            <a:r>
              <a:rPr lang="en-GB" sz="3200" dirty="0" err="1" smtClean="0"/>
              <a:t>Sahih</a:t>
            </a:r>
            <a:r>
              <a:rPr lang="en-GB" sz="3200" dirty="0" smtClean="0"/>
              <a:t> al-</a:t>
            </a:r>
            <a:r>
              <a:rPr lang="en-GB" sz="3200" dirty="0" err="1" smtClean="0"/>
              <a:t>Tirmidhi</a:t>
            </a:r>
            <a:r>
              <a:rPr lang="en-GB" sz="3200" dirty="0" smtClean="0"/>
              <a:t>: ‘There will be twelve leaders after me’</a:t>
            </a:r>
          </a:p>
          <a:p>
            <a:pPr algn="r" rtl="1">
              <a:lnSpc>
                <a:spcPct val="120000"/>
              </a:lnSpc>
            </a:pPr>
            <a:endParaRPr lang="en-GB" sz="3200" dirty="0" smtClean="0"/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صحيح مسلم</a:t>
            </a:r>
            <a:r>
              <a:rPr lang="en-GB" sz="3200" dirty="0" smtClean="0"/>
              <a:t> </a:t>
            </a:r>
            <a:r>
              <a:rPr lang="ar-SA" sz="3200" dirty="0" smtClean="0"/>
              <a:t>( كتاب الإمارة) : </a:t>
            </a:r>
            <a:endParaRPr lang="en-GB" sz="3200" dirty="0" smtClean="0"/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" ان هذا الأمر لا ينقضي حتى يمضى فيهم اثنا عشر خليفة</a:t>
            </a:r>
            <a:r>
              <a:rPr lang="en-GB" sz="3200" dirty="0" smtClean="0"/>
              <a:t> </a:t>
            </a:r>
            <a:r>
              <a:rPr lang="ar-SA" sz="3200" dirty="0" smtClean="0"/>
              <a:t>" </a:t>
            </a:r>
            <a:endParaRPr lang="en-GB" sz="3200" dirty="0" smtClean="0"/>
          </a:p>
          <a:p>
            <a:pPr algn="r" rtl="1">
              <a:lnSpc>
                <a:spcPct val="120000"/>
              </a:lnSpc>
            </a:pPr>
            <a:endParaRPr lang="en-GB" sz="3200" dirty="0" smtClean="0"/>
          </a:p>
          <a:p>
            <a:pPr algn="l">
              <a:lnSpc>
                <a:spcPct val="120000"/>
              </a:lnSpc>
            </a:pPr>
            <a:r>
              <a:rPr lang="en-GB" sz="3200" dirty="0" err="1" smtClean="0"/>
              <a:t>Sahih</a:t>
            </a:r>
            <a:r>
              <a:rPr lang="en-GB" sz="3200" dirty="0" smtClean="0"/>
              <a:t> Muslim: ‘This affair (Islam) will not come to an end until twelve </a:t>
            </a:r>
            <a:r>
              <a:rPr lang="en-GB" sz="3200" dirty="0" err="1" smtClean="0"/>
              <a:t>khalifahs</a:t>
            </a:r>
            <a:r>
              <a:rPr lang="en-GB" sz="3200" dirty="0" smtClean="0"/>
              <a:t> pass in them. </a:t>
            </a:r>
          </a:p>
          <a:p>
            <a:pPr algn="l">
              <a:lnSpc>
                <a:spcPct val="120000"/>
              </a:lnSpc>
            </a:pPr>
            <a:endParaRPr lang="en-GB" sz="3200" dirty="0" smtClean="0"/>
          </a:p>
          <a:p>
            <a:pPr algn="r" rtl="1">
              <a:lnSpc>
                <a:spcPct val="120000"/>
              </a:lnSpc>
            </a:pPr>
            <a:r>
              <a:rPr lang="ar-SA" sz="3200" dirty="0" smtClean="0"/>
              <a:t>" لا يزال أمر الناس ماضيا ما وليهم اثنا عشر رجلا "</a:t>
            </a:r>
            <a:endParaRPr lang="en-GB" sz="3100" dirty="0" smtClean="0"/>
          </a:p>
          <a:p>
            <a:pPr algn="r" rtl="1">
              <a:lnSpc>
                <a:spcPct val="120000"/>
              </a:lnSpc>
            </a:pPr>
            <a:endParaRPr lang="en-GB" sz="3200" dirty="0" smtClean="0"/>
          </a:p>
          <a:p>
            <a:pPr algn="l">
              <a:lnSpc>
                <a:spcPct val="120000"/>
              </a:lnSpc>
            </a:pPr>
            <a:r>
              <a:rPr lang="en-GB" sz="3200" dirty="0" smtClean="0"/>
              <a:t>And with another chain: ‘The affairs of people will continue to pass so long as twelve men rule over them’.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The traditions of twelve Caliphs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70000" lnSpcReduction="20000"/>
          </a:bodyPr>
          <a:lstStyle/>
          <a:p>
            <a:pPr algn="r" rtl="1"/>
            <a:r>
              <a:rPr lang="ar-SA" sz="3200" dirty="0" smtClean="0"/>
              <a:t>مسند احمد: عن الشعبي عن مسروق قال</a:t>
            </a:r>
            <a:r>
              <a:rPr lang="en-GB" sz="3200" dirty="0" smtClean="0"/>
              <a:t>:</a:t>
            </a:r>
            <a:r>
              <a:rPr lang="ar-SA" sz="3200" dirty="0" smtClean="0"/>
              <a:t> كنا جلوساً عند عبد الله بن مسعود وهو يقرئنا القرآن فقال له رجل: يا أبا عبد الرحمن هل سألتم رسول الله (ص) كم يملك هذه الأمة من خليفة ؟ فقال عبد الله بن مسعود: ما سألني عنها أحد منذ قدمت من العراق قبلك ثم قال: نعم، و لقد سألنا رسول الله (ص) فقال: "اثني عشر كعدة نقباء بني إسرائيل “</a:t>
            </a:r>
            <a:endParaRPr lang="en-GB" sz="3200" dirty="0" smtClean="0"/>
          </a:p>
          <a:p>
            <a:pPr algn="r" rtl="1"/>
            <a:endParaRPr lang="en-GB" sz="3200" dirty="0" smtClean="0"/>
          </a:p>
          <a:p>
            <a:pPr algn="l">
              <a:lnSpc>
                <a:spcPct val="110000"/>
              </a:lnSpc>
            </a:pPr>
            <a:r>
              <a:rPr lang="en-GB" sz="3200" dirty="0" err="1" smtClean="0"/>
              <a:t>Musnad</a:t>
            </a:r>
            <a:r>
              <a:rPr lang="en-GB" sz="3200" dirty="0" smtClean="0"/>
              <a:t> Ahmad from </a:t>
            </a:r>
            <a:r>
              <a:rPr lang="en-GB" sz="3200" dirty="0" err="1" smtClean="0"/>
              <a:t>Masruq</a:t>
            </a:r>
            <a:r>
              <a:rPr lang="en-GB" sz="3200" dirty="0" smtClean="0"/>
              <a:t> who said: </a:t>
            </a:r>
          </a:p>
          <a:p>
            <a:pPr>
              <a:lnSpc>
                <a:spcPct val="110000"/>
              </a:lnSpc>
            </a:pPr>
            <a:r>
              <a:rPr lang="en-GB" sz="3200" dirty="0" smtClean="0"/>
              <a:t>“We were sitting with Abdullah b. </a:t>
            </a:r>
            <a:r>
              <a:rPr lang="en-GB" sz="3200" dirty="0" err="1" smtClean="0"/>
              <a:t>Mas’ud</a:t>
            </a:r>
            <a:r>
              <a:rPr lang="en-GB" sz="3200" dirty="0" smtClean="0"/>
              <a:t> and he was teaching us the Qur’an when a man asked him, ‘O </a:t>
            </a:r>
            <a:r>
              <a:rPr lang="en-GB" sz="3200" dirty="0" err="1" smtClean="0"/>
              <a:t>Aba</a:t>
            </a:r>
            <a:r>
              <a:rPr lang="en-GB" sz="3200" dirty="0" smtClean="0"/>
              <a:t> </a:t>
            </a:r>
            <a:r>
              <a:rPr lang="en-GB" sz="3200" dirty="0" err="1" smtClean="0"/>
              <a:t>Abdillah</a:t>
            </a:r>
            <a:r>
              <a:rPr lang="en-GB" sz="3200" dirty="0" smtClean="0"/>
              <a:t>, did you ever asked the Messenger of God how many </a:t>
            </a:r>
            <a:r>
              <a:rPr lang="en-GB" sz="3200" i="1" dirty="0" err="1" smtClean="0"/>
              <a:t>Khalifahs</a:t>
            </a:r>
            <a:r>
              <a:rPr lang="en-GB" sz="3200" dirty="0" smtClean="0"/>
              <a:t> will rule this Umma?’ He said, ‘no one has asked me about this before you since I arrived from Iraq’. Then he said, ‘yes, we asked the Prophet about this and he said, ‘twelve as the number of the leaders of </a:t>
            </a:r>
            <a:r>
              <a:rPr lang="en-GB" sz="3200" dirty="0" err="1" smtClean="0"/>
              <a:t>Bani</a:t>
            </a:r>
            <a:r>
              <a:rPr lang="en-GB" sz="3200" dirty="0" smtClean="0"/>
              <a:t> Israel.’”</a:t>
            </a:r>
            <a:endParaRPr lang="ar-SA" sz="3200" dirty="0" smtClean="0"/>
          </a:p>
          <a:p>
            <a:pPr>
              <a:lnSpc>
                <a:spcPct val="120000"/>
              </a:lnSpc>
              <a:buNone/>
            </a:pPr>
            <a:endParaRPr lang="en-GB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The traditions of twelve Caliphs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buNone/>
            </a:pPr>
            <a:r>
              <a:rPr lang="en-GB" sz="3200" dirty="0" smtClean="0"/>
              <a:t>The Sunni scholars have tried to find different explanations for these traditions, however with no avail.  </a:t>
            </a:r>
          </a:p>
          <a:p>
            <a:pPr>
              <a:lnSpc>
                <a:spcPct val="120000"/>
              </a:lnSpc>
              <a:buNone/>
            </a:pPr>
            <a:endParaRPr lang="en-GB" sz="3200" dirty="0" smtClean="0"/>
          </a:p>
          <a:p>
            <a:pPr>
              <a:lnSpc>
                <a:spcPct val="120000"/>
              </a:lnSpc>
              <a:buNone/>
            </a:pPr>
            <a:r>
              <a:rPr lang="en-GB" sz="3200" dirty="0" smtClean="0"/>
              <a:t>There is no plausible explanation for this tradition except the </a:t>
            </a:r>
            <a:r>
              <a:rPr lang="en-GB" sz="3200" dirty="0" err="1" smtClean="0"/>
              <a:t>Shi’i</a:t>
            </a:r>
            <a:r>
              <a:rPr lang="en-GB" sz="3200" dirty="0" smtClean="0"/>
              <a:t> explanation of the twelve Imams.</a:t>
            </a:r>
          </a:p>
          <a:p>
            <a:pPr>
              <a:lnSpc>
                <a:spcPct val="120000"/>
              </a:lnSpc>
              <a:buNone/>
            </a:pPr>
            <a:r>
              <a:rPr lang="en-GB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GB" sz="3200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The traditions of twelve Caliphs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70000" lnSpcReduction="20000"/>
          </a:bodyPr>
          <a:lstStyle/>
          <a:p>
            <a:pPr algn="r" rtl="1">
              <a:lnSpc>
                <a:spcPct val="120000"/>
              </a:lnSpc>
              <a:buNone/>
            </a:pPr>
            <a:r>
              <a:rPr lang="ar-SA" sz="3200" b="1" dirty="0" smtClean="0"/>
              <a:t>من مات ولم يعرف امام زمانه مات ميتة جاهلية</a:t>
            </a:r>
            <a:endParaRPr lang="en-GB" sz="3200" b="1" dirty="0" smtClean="0"/>
          </a:p>
          <a:p>
            <a:pPr algn="r" rtl="1">
              <a:lnSpc>
                <a:spcPct val="120000"/>
              </a:lnSpc>
              <a:buNone/>
            </a:pPr>
            <a:endParaRPr lang="en-GB" sz="3200" dirty="0" smtClean="0"/>
          </a:p>
          <a:p>
            <a:pPr>
              <a:lnSpc>
                <a:spcPct val="120000"/>
              </a:lnSpc>
              <a:buNone/>
            </a:pPr>
            <a:r>
              <a:rPr lang="en-GB" sz="3200" dirty="0" smtClean="0"/>
              <a:t>Whoever dies without knowing his Imam of the time has died a death of ignorance (</a:t>
            </a:r>
            <a:r>
              <a:rPr lang="en-GB" sz="3200" i="1" dirty="0" err="1" smtClean="0"/>
              <a:t>jahiliyyah</a:t>
            </a:r>
            <a:r>
              <a:rPr lang="en-GB" sz="3200" dirty="0" smtClean="0"/>
              <a:t>) </a:t>
            </a:r>
          </a:p>
          <a:p>
            <a:pPr>
              <a:lnSpc>
                <a:spcPct val="120000"/>
              </a:lnSpc>
              <a:buNone/>
            </a:pPr>
            <a:endParaRPr lang="en-GB" sz="3200" dirty="0" smtClean="0"/>
          </a:p>
          <a:p>
            <a:pPr>
              <a:lnSpc>
                <a:spcPct val="120000"/>
              </a:lnSpc>
              <a:buNone/>
            </a:pPr>
            <a:r>
              <a:rPr lang="en-GB" sz="3200" dirty="0" smtClean="0"/>
              <a:t>This hadith has been reported profusely in </a:t>
            </a:r>
            <a:r>
              <a:rPr lang="en-GB" sz="3200" dirty="0" err="1" smtClean="0"/>
              <a:t>Shi’a</a:t>
            </a:r>
            <a:r>
              <a:rPr lang="en-GB" sz="3200" dirty="0" smtClean="0"/>
              <a:t> sources like </a:t>
            </a:r>
            <a:r>
              <a:rPr lang="en-GB" sz="3200" i="1" dirty="0" smtClean="0"/>
              <a:t>al-</a:t>
            </a:r>
            <a:r>
              <a:rPr lang="en-GB" sz="3200" i="1" dirty="0" err="1" smtClean="0"/>
              <a:t>Kafi</a:t>
            </a:r>
            <a:r>
              <a:rPr lang="en-GB" sz="3200" i="1" dirty="0" smtClean="0"/>
              <a:t>, al-</a:t>
            </a:r>
            <a:r>
              <a:rPr lang="en-GB" sz="3200" i="1" dirty="0" err="1" smtClean="0"/>
              <a:t>Mahasin</a:t>
            </a:r>
            <a:r>
              <a:rPr lang="en-GB" sz="3200" dirty="0" smtClean="0"/>
              <a:t>, </a:t>
            </a:r>
            <a:r>
              <a:rPr lang="en-GB" sz="3200" i="1" dirty="0" err="1" smtClean="0"/>
              <a:t>Basa’ir</a:t>
            </a:r>
            <a:r>
              <a:rPr lang="en-GB" sz="3200" i="1" dirty="0" smtClean="0"/>
              <a:t> al-</a:t>
            </a:r>
            <a:r>
              <a:rPr lang="en-GB" sz="3200" i="1" dirty="0" err="1" smtClean="0"/>
              <a:t>darajat</a:t>
            </a:r>
            <a:r>
              <a:rPr lang="en-GB" sz="3200" dirty="0" smtClean="0"/>
              <a:t>, and other books.  </a:t>
            </a:r>
          </a:p>
          <a:p>
            <a:pPr>
              <a:lnSpc>
                <a:spcPct val="120000"/>
              </a:lnSpc>
              <a:buNone/>
            </a:pPr>
            <a:endParaRPr lang="en-GB" sz="3200" dirty="0" smtClean="0"/>
          </a:p>
          <a:p>
            <a:pPr>
              <a:lnSpc>
                <a:spcPct val="120000"/>
              </a:lnSpc>
              <a:buNone/>
            </a:pPr>
            <a:r>
              <a:rPr lang="en-GB" sz="3200" dirty="0" smtClean="0"/>
              <a:t>It is also reported in this wording in some Sunni books like </a:t>
            </a:r>
            <a:r>
              <a:rPr lang="en-GB" sz="3200" i="1" dirty="0" err="1" smtClean="0"/>
              <a:t>Musnad</a:t>
            </a:r>
            <a:r>
              <a:rPr lang="en-GB" sz="3200" i="1" dirty="0" smtClean="0"/>
              <a:t> </a:t>
            </a:r>
            <a:r>
              <a:rPr lang="en-GB" sz="3200" dirty="0" smtClean="0"/>
              <a:t>Ahmad b. </a:t>
            </a:r>
            <a:r>
              <a:rPr lang="en-GB" sz="3200" dirty="0" err="1" smtClean="0"/>
              <a:t>Hanbal</a:t>
            </a:r>
            <a:r>
              <a:rPr lang="en-GB" sz="3200" dirty="0" smtClean="0"/>
              <a:t>, </a:t>
            </a:r>
            <a:r>
              <a:rPr lang="en-GB" sz="3200" i="1" dirty="0" err="1" smtClean="0"/>
              <a:t>Sahih</a:t>
            </a:r>
            <a:r>
              <a:rPr lang="en-GB" sz="3200" i="1" dirty="0" smtClean="0"/>
              <a:t> </a:t>
            </a:r>
            <a:r>
              <a:rPr lang="en-GB" sz="3200" i="1" dirty="0" err="1" smtClean="0"/>
              <a:t>Ibn</a:t>
            </a:r>
            <a:r>
              <a:rPr lang="en-GB" sz="3200" i="1" dirty="0" smtClean="0"/>
              <a:t> </a:t>
            </a:r>
            <a:r>
              <a:rPr lang="en-GB" sz="3200" i="1" dirty="0" err="1" smtClean="0"/>
              <a:t>Habban</a:t>
            </a:r>
            <a:r>
              <a:rPr lang="en-GB" sz="3200" i="1" dirty="0" smtClean="0"/>
              <a:t> </a:t>
            </a:r>
            <a:r>
              <a:rPr lang="en-GB" sz="3200" dirty="0" smtClean="0"/>
              <a:t>and others. Some Sunni scholars, nonetheless, have tried to undermine its reliability.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The traditions of Imam of the Time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  <a:buNone/>
            </a:pPr>
            <a:r>
              <a:rPr lang="en-GB" sz="3200" dirty="0" smtClean="0"/>
              <a:t>However, other variants of the hadith are beyond doubt even among Sunni scholars. Like the hadith in </a:t>
            </a:r>
            <a:r>
              <a:rPr lang="en-GB" sz="3200" i="1" dirty="0" err="1" smtClean="0"/>
              <a:t>Sahih</a:t>
            </a:r>
            <a:r>
              <a:rPr lang="en-GB" sz="3200" i="1" dirty="0" smtClean="0"/>
              <a:t> Muslim  </a:t>
            </a:r>
            <a:r>
              <a:rPr lang="en-GB" sz="3200" dirty="0" smtClean="0"/>
              <a:t>which is accepted unanimously.</a:t>
            </a:r>
            <a:endParaRPr lang="en-GB" sz="3200" i="1" dirty="0" smtClean="0"/>
          </a:p>
          <a:p>
            <a:pPr algn="l">
              <a:lnSpc>
                <a:spcPct val="120000"/>
              </a:lnSpc>
              <a:buNone/>
            </a:pPr>
            <a:endParaRPr lang="en-GB" sz="3200" dirty="0" smtClean="0"/>
          </a:p>
          <a:p>
            <a:pPr algn="r" rtl="1">
              <a:lnSpc>
                <a:spcPct val="120000"/>
              </a:lnSpc>
              <a:buNone/>
            </a:pPr>
            <a:r>
              <a:rPr lang="ar-SA" sz="3200" dirty="0" smtClean="0"/>
              <a:t>صحيح مسلم</a:t>
            </a:r>
            <a:r>
              <a:rPr lang="en-GB" sz="3200" dirty="0" smtClean="0"/>
              <a:t>) </a:t>
            </a:r>
            <a:r>
              <a:rPr lang="ar-SA" sz="3200" dirty="0" smtClean="0"/>
              <a:t>كتاب الامارة) </a:t>
            </a:r>
            <a:r>
              <a:rPr lang="en-GB" sz="3200" dirty="0" smtClean="0"/>
              <a:t>:</a:t>
            </a:r>
            <a:r>
              <a:rPr lang="ar-SA" sz="3200" dirty="0" smtClean="0"/>
              <a:t>من مات وليس في عنقه بيعة مات ميت</a:t>
            </a:r>
            <a:r>
              <a:rPr lang="fa-IR" sz="3200" dirty="0" smtClean="0"/>
              <a:t>ة</a:t>
            </a:r>
            <a:r>
              <a:rPr lang="ar-SA" sz="3200" dirty="0" smtClean="0"/>
              <a:t> جاهلية</a:t>
            </a:r>
            <a:endParaRPr lang="en-GB" sz="3200" dirty="0" smtClean="0"/>
          </a:p>
          <a:p>
            <a:pPr algn="l">
              <a:lnSpc>
                <a:spcPct val="120000"/>
              </a:lnSpc>
              <a:buNone/>
            </a:pPr>
            <a:r>
              <a:rPr lang="en-GB" sz="3200" dirty="0" smtClean="0"/>
              <a:t>Muslim reports in his </a:t>
            </a:r>
            <a:r>
              <a:rPr lang="en-GB" sz="3200" i="1" dirty="0" err="1" smtClean="0"/>
              <a:t>Sahih</a:t>
            </a:r>
            <a:r>
              <a:rPr lang="en-GB" sz="3200" dirty="0" smtClean="0"/>
              <a:t> from Abdullah b. ‘</a:t>
            </a:r>
            <a:r>
              <a:rPr lang="en-GB" sz="3200" dirty="0" err="1" smtClean="0"/>
              <a:t>Umar</a:t>
            </a:r>
            <a:r>
              <a:rPr lang="en-GB" sz="3200" dirty="0" smtClean="0"/>
              <a:t> from the Prophet (s) that, “Whoever dies without an allegiance [to an Imam] has died a death of ignorance.”</a:t>
            </a:r>
          </a:p>
          <a:p>
            <a:pPr algn="l">
              <a:lnSpc>
                <a:spcPct val="120000"/>
              </a:lnSpc>
              <a:buNone/>
            </a:pPr>
            <a:endParaRPr lang="en-GB" sz="3200" dirty="0" smtClean="0"/>
          </a:p>
          <a:p>
            <a:pPr algn="r" rtl="1">
              <a:lnSpc>
                <a:spcPct val="120000"/>
              </a:lnSpc>
              <a:buNone/>
            </a:pPr>
            <a:r>
              <a:rPr lang="fa-IR" sz="3200" dirty="0" smtClean="0"/>
              <a:t>و فی مسند احمد و صحیح ابن حبان : من مات بغیر امام مات میتة جاهلیة</a:t>
            </a:r>
            <a:endParaRPr lang="en-GB" sz="3200" dirty="0" smtClean="0"/>
          </a:p>
          <a:p>
            <a:pPr algn="l">
              <a:lnSpc>
                <a:spcPct val="120000"/>
              </a:lnSpc>
              <a:buNone/>
            </a:pPr>
            <a:endParaRPr lang="en-GB" sz="3200" dirty="0" smtClean="0"/>
          </a:p>
          <a:p>
            <a:pPr algn="l">
              <a:lnSpc>
                <a:spcPct val="120000"/>
              </a:lnSpc>
              <a:buNone/>
            </a:pPr>
            <a:endParaRPr lang="en-GB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The traditions of Imam of the Time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640</TotalTime>
  <Words>1596</Words>
  <Application>Microsoft Office PowerPoint</Application>
  <PresentationFormat>On-screen Show (4:3)</PresentationFormat>
  <Paragraphs>120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1_Equity</vt:lpstr>
      <vt:lpstr>Concourse</vt:lpstr>
      <vt:lpstr> 'The Concept and the Person of Imam Mahdi (a.s.) in Islam'   </vt:lpstr>
      <vt:lpstr>The hadith on Mahdi (a.s.)</vt:lpstr>
      <vt:lpstr>The traditions with indirect implication</vt:lpstr>
      <vt:lpstr>The traditions of twelve Caliphs</vt:lpstr>
      <vt:lpstr>The traditions of twelve Caliphs</vt:lpstr>
      <vt:lpstr>The traditions of twelve Caliphs</vt:lpstr>
      <vt:lpstr>The traditions of twelve Caliphs</vt:lpstr>
      <vt:lpstr>The traditions of Imam of the Time</vt:lpstr>
      <vt:lpstr>The traditions of Imam of the Time</vt:lpstr>
      <vt:lpstr>Traditions with direct implication</vt:lpstr>
      <vt:lpstr>Traditions with direct implication</vt:lpstr>
      <vt:lpstr>Doubts around the traditions</vt:lpstr>
      <vt:lpstr>Doubts around the traditions</vt:lpstr>
      <vt:lpstr>Doubts around the traditions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saeed</dc:creator>
  <cp:lastModifiedBy>saeed</cp:lastModifiedBy>
  <cp:revision>11</cp:revision>
  <dcterms:created xsi:type="dcterms:W3CDTF">2006-08-16T00:00:00Z</dcterms:created>
  <dcterms:modified xsi:type="dcterms:W3CDTF">2009-04-30T19:17:27Z</dcterms:modified>
</cp:coreProperties>
</file>