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86" y="1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20" name="Footer Placeholder 19"/>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4" name="Footer Placeholder 3"/>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3" name="Footer Placeholder 2"/>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indent="-283464">
              <a:lnSpc>
                <a:spcPts val="3000"/>
              </a:lnSpc>
              <a:spcBef>
                <a:spcPts val="600"/>
              </a:spcBef>
              <a:buClr>
                <a:srgbClr val="3891A7"/>
              </a:buClr>
              <a:buSzPct val="80000"/>
              <a:buFont typeface="Wingdings 2"/>
              <a:buNone/>
            </a:pPr>
            <a:endParaRPr lang="en-US" sz="3200">
              <a:solidFill>
                <a:prstClr val="black"/>
              </a:solidFill>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solidFill>
                  <a:srgbClr val="E7DEC9">
                    <a:shade val="50000"/>
                    <a:satMod val="200000"/>
                  </a:srgbClr>
                </a:solidFill>
              </a:rPr>
              <a:pPr/>
              <a:t>6/16/2013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err="1" smtClean="0"/>
              <a:t>Taqwa</a:t>
            </a:r>
            <a:endParaRPr lang="fa-IR" i="1" dirty="0"/>
          </a:p>
        </p:txBody>
      </p:sp>
      <p:sp>
        <p:nvSpPr>
          <p:cNvPr id="3" name="Content Placeholder 2"/>
          <p:cNvSpPr>
            <a:spLocks noGrp="1"/>
          </p:cNvSpPr>
          <p:nvPr>
            <p:ph idx="1"/>
          </p:nvPr>
        </p:nvSpPr>
        <p:spPr>
          <a:xfrm>
            <a:off x="1435608" y="990600"/>
            <a:ext cx="7498080" cy="5638800"/>
          </a:xfrm>
        </p:spPr>
        <p:txBody>
          <a:bodyPr>
            <a:normAutofit fontScale="70000" lnSpcReduction="20000"/>
          </a:bodyPr>
          <a:lstStyle/>
          <a:p>
            <a:pPr algn="l" rtl="0">
              <a:lnSpc>
                <a:spcPct val="120000"/>
              </a:lnSpc>
              <a:buNone/>
            </a:pPr>
            <a:r>
              <a:rPr lang="en-US" sz="2400" u="sng" dirty="0" smtClean="0"/>
              <a:t>The meaning of </a:t>
            </a:r>
            <a:r>
              <a:rPr lang="en-US" sz="2400" i="1" u="sng" dirty="0" err="1" smtClean="0"/>
              <a:t>taqwa</a:t>
            </a:r>
            <a:r>
              <a:rPr lang="en-US" sz="2400" u="sng" dirty="0" smtClean="0"/>
              <a:t>:</a:t>
            </a:r>
          </a:p>
          <a:p>
            <a:pPr algn="l" rtl="0">
              <a:lnSpc>
                <a:spcPct val="120000"/>
              </a:lnSpc>
              <a:buNone/>
            </a:pPr>
            <a:r>
              <a:rPr lang="en-US" sz="2400" i="1" dirty="0" err="1" smtClean="0"/>
              <a:t>Taqwa</a:t>
            </a:r>
            <a:r>
              <a:rPr lang="en-US" sz="2400" dirty="0" smtClean="0"/>
              <a:t> is from t</a:t>
            </a:r>
            <a:r>
              <a:rPr lang="en-GB" sz="2400" dirty="0" smtClean="0"/>
              <a:t>he Arabic root </a:t>
            </a:r>
            <a:r>
              <a:rPr lang="en-GB" sz="2400" dirty="0" err="1" smtClean="0"/>
              <a:t>waw-qaf-ya</a:t>
            </a:r>
            <a:r>
              <a:rPr lang="en-GB" sz="2400" dirty="0" smtClean="0"/>
              <a:t>’ </a:t>
            </a:r>
            <a:r>
              <a:rPr lang="fa-IR" sz="2400" dirty="0" smtClean="0"/>
              <a:t>وقی</a:t>
            </a:r>
            <a:r>
              <a:rPr lang="en-GB" sz="2400" dirty="0" smtClean="0"/>
              <a:t> from the 8th stem verb, </a:t>
            </a:r>
            <a:r>
              <a:rPr lang="en-GB" sz="2400" i="1" dirty="0" err="1" smtClean="0"/>
              <a:t>ittaqā</a:t>
            </a:r>
            <a:r>
              <a:rPr lang="fa-IR" sz="2400" i="1" dirty="0" smtClean="0"/>
              <a:t> </a:t>
            </a:r>
            <a:r>
              <a:rPr lang="en-US" sz="2400" i="1" dirty="0" smtClean="0"/>
              <a:t> </a:t>
            </a:r>
            <a:r>
              <a:rPr lang="en-US" sz="2400" dirty="0" smtClean="0"/>
              <a:t>(</a:t>
            </a:r>
            <a:r>
              <a:rPr lang="fa-IR" sz="2400" dirty="0" smtClean="0"/>
              <a:t>اتقى</a:t>
            </a:r>
            <a:r>
              <a:rPr lang="en-US" sz="2400" dirty="0" smtClean="0"/>
              <a:t>) meaning </a:t>
            </a:r>
            <a:r>
              <a:rPr lang="en-GB" sz="2400" dirty="0" smtClean="0"/>
              <a:t>  “to protect oneself” or “be wary.”</a:t>
            </a:r>
          </a:p>
          <a:p>
            <a:pPr algn="l" rtl="0">
              <a:lnSpc>
                <a:spcPct val="120000"/>
              </a:lnSpc>
              <a:buNone/>
            </a:pPr>
            <a:endParaRPr lang="en-GB" sz="2400" dirty="0" smtClean="0"/>
          </a:p>
          <a:p>
            <a:pPr algn="l" rtl="0">
              <a:lnSpc>
                <a:spcPct val="120000"/>
              </a:lnSpc>
              <a:buNone/>
            </a:pPr>
            <a:r>
              <a:rPr lang="en-GB" sz="2400" dirty="0" smtClean="0"/>
              <a:t>The verbal noun </a:t>
            </a:r>
            <a:r>
              <a:rPr lang="en-GB" sz="2400" i="1" dirty="0" err="1" smtClean="0"/>
              <a:t>wiqayah</a:t>
            </a:r>
            <a:r>
              <a:rPr lang="en-GB" sz="2400" dirty="0" smtClean="0"/>
              <a:t> means protection. </a:t>
            </a:r>
          </a:p>
          <a:p>
            <a:pPr algn="l" rtl="0">
              <a:lnSpc>
                <a:spcPct val="120000"/>
              </a:lnSpc>
              <a:buNone/>
            </a:pPr>
            <a:endParaRPr lang="en-GB" sz="2400" dirty="0" smtClean="0"/>
          </a:p>
          <a:p>
            <a:pPr algn="l" rtl="0">
              <a:lnSpc>
                <a:spcPct val="120000"/>
              </a:lnSpc>
              <a:buNone/>
            </a:pPr>
            <a:r>
              <a:rPr lang="en-GB" sz="2400" i="1" dirty="0" err="1" smtClean="0"/>
              <a:t>Waqahu</a:t>
            </a:r>
            <a:r>
              <a:rPr lang="en-GB" sz="2400" dirty="0" smtClean="0"/>
              <a:t> </a:t>
            </a:r>
            <a:r>
              <a:rPr lang="fa-IR" sz="2400" dirty="0" smtClean="0"/>
              <a:t> وقاه</a:t>
            </a:r>
            <a:r>
              <a:rPr lang="en-GB" sz="2400" dirty="0" smtClean="0"/>
              <a:t>means to preserve ( something); to take good care of (something); to be cautious of (something); to safeguard, shield, shelter, preserve, protect, keep (</a:t>
            </a:r>
            <a:r>
              <a:rPr lang="fa-IR" sz="2400" dirty="0" smtClean="0"/>
              <a:t> </a:t>
            </a:r>
            <a:r>
              <a:rPr lang="en-GB" sz="2400" dirty="0" smtClean="0"/>
              <a:t>someone from); to guard (</a:t>
            </a:r>
            <a:r>
              <a:rPr lang="fa-IR" sz="2400" dirty="0" smtClean="0"/>
              <a:t> </a:t>
            </a:r>
            <a:r>
              <a:rPr lang="en-GB" sz="2400" dirty="0" smtClean="0"/>
              <a:t>someone against); to protect, offer or afford protection (</a:t>
            </a:r>
            <a:r>
              <a:rPr lang="fa-IR" sz="2400" dirty="0" smtClean="0"/>
              <a:t> </a:t>
            </a:r>
            <a:r>
              <a:rPr lang="en-GB" sz="2400" dirty="0" smtClean="0"/>
              <a:t>against); to prevent, obviate (</a:t>
            </a:r>
            <a:r>
              <a:rPr lang="fa-IR" sz="2400" dirty="0" smtClean="0"/>
              <a:t> </a:t>
            </a:r>
            <a:r>
              <a:rPr lang="en-GB" sz="2400" dirty="0" smtClean="0"/>
              <a:t>a danger); to preserve (a thing) against any harm or injury or damage</a:t>
            </a:r>
            <a:r>
              <a:rPr lang="fa-IR" sz="2400" dirty="0" smtClean="0"/>
              <a:t>.</a:t>
            </a:r>
          </a:p>
          <a:p>
            <a:pPr algn="l" rtl="0">
              <a:lnSpc>
                <a:spcPct val="120000"/>
              </a:lnSpc>
              <a:buNone/>
            </a:pPr>
            <a:endParaRPr lang="fa-IR" sz="2400" dirty="0" smtClean="0"/>
          </a:p>
          <a:p>
            <a:pPr algn="l" rtl="0">
              <a:lnSpc>
                <a:spcPct val="120000"/>
              </a:lnSpc>
              <a:buNone/>
            </a:pPr>
            <a:r>
              <a:rPr lang="en-US" sz="2400" dirty="0" smtClean="0"/>
              <a:t>Therefore </a:t>
            </a:r>
            <a:r>
              <a:rPr lang="fa-IR" sz="2400" dirty="0" smtClean="0"/>
              <a:t>تقوی الله</a:t>
            </a:r>
            <a:r>
              <a:rPr lang="en-US" sz="2400" dirty="0" smtClean="0"/>
              <a:t> means to protect one’s self against consequences of God’s just reprisals.  Reprisals which is in place to bring everything back to a just position.</a:t>
            </a:r>
          </a:p>
          <a:p>
            <a:pPr algn="l" rtl="0">
              <a:lnSpc>
                <a:spcPct val="120000"/>
              </a:lnSpc>
              <a:buNone/>
            </a:pPr>
            <a:endParaRPr lang="en-US" sz="2400" dirty="0" smtClean="0"/>
          </a:p>
          <a:p>
            <a:pPr algn="l" rtl="0">
              <a:lnSpc>
                <a:spcPct val="120000"/>
              </a:lnSpc>
              <a:buNone/>
            </a:pPr>
            <a:r>
              <a:rPr lang="en-US" sz="2400" dirty="0" smtClean="0"/>
              <a:t>It also means to be cautious of anything which may lead to such reprisals.  </a:t>
            </a:r>
          </a:p>
          <a:p>
            <a:pPr algn="l" rtl="0">
              <a:lnSpc>
                <a:spcPct val="120000"/>
              </a:lnSpc>
              <a:buNone/>
            </a:pPr>
            <a:endParaRPr lang="fa-IR" sz="2400" dirty="0" smtClean="0"/>
          </a:p>
          <a:p>
            <a:pPr algn="l" rtl="0">
              <a:lnSpc>
                <a:spcPct val="120000"/>
              </a:lnSpc>
              <a:buNone/>
            </a:pPr>
            <a:r>
              <a:rPr lang="en-US" sz="2400" dirty="0" smtClean="0"/>
              <a:t>It is to protect the soul from whatever may harm it or infect it.</a:t>
            </a:r>
          </a:p>
          <a:p>
            <a:pPr algn="l" rtl="0">
              <a:lnSpc>
                <a:spcPct val="120000"/>
              </a:lnSpc>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slide(fromBottom)">
                                      <p:cBhvr>
                                        <p:cTn id="32" dur="10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slide(fromBottom)">
                                      <p:cBhvr>
                                        <p:cTn id="37"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lnSpc>
                <a:spcPct val="120000"/>
              </a:lnSpc>
              <a:buNone/>
            </a:pPr>
            <a:r>
              <a:rPr lang="ar-SA" sz="1800" dirty="0" smtClean="0"/>
              <a:t>يَعْفُو </a:t>
            </a:r>
            <a:r>
              <a:rPr lang="ar-SA" sz="1800" dirty="0" smtClean="0"/>
              <a:t>عَمَّنْ ظَلَمَهُ وَ يُعْطِي مَنْ حَرَمَهُ وَ يَصِلُ مَنْ </a:t>
            </a:r>
            <a:r>
              <a:rPr lang="ar-SA" sz="1800" dirty="0" smtClean="0"/>
              <a:t>قَطَعَهُ</a:t>
            </a:r>
          </a:p>
          <a:p>
            <a:pPr algn="l" rtl="0">
              <a:lnSpc>
                <a:spcPct val="120000"/>
              </a:lnSpc>
              <a:buNone/>
            </a:pPr>
            <a:r>
              <a:rPr lang="en-US" sz="1800" dirty="0" smtClean="0"/>
              <a:t>He forgives him who is unjust to him, and </a:t>
            </a:r>
            <a:r>
              <a:rPr lang="en-US" sz="1800" dirty="0" smtClean="0"/>
              <a:t>gives </a:t>
            </a:r>
            <a:r>
              <a:rPr lang="en-US" sz="1800" dirty="0" smtClean="0"/>
              <a:t>to him who deprives him. He behaves well with </a:t>
            </a:r>
            <a:r>
              <a:rPr lang="en-US" sz="1800" dirty="0" smtClean="0"/>
              <a:t>a relative who </a:t>
            </a:r>
            <a:r>
              <a:rPr lang="en-US" sz="1800" dirty="0" smtClean="0"/>
              <a:t>behaves ill with </a:t>
            </a:r>
            <a:r>
              <a:rPr lang="en-US" sz="1800" dirty="0" smtClean="0"/>
              <a:t>him</a:t>
            </a:r>
            <a:endParaRPr lang="ar-SA" sz="1800" dirty="0" smtClean="0"/>
          </a:p>
          <a:p>
            <a:pPr>
              <a:lnSpc>
                <a:spcPct val="120000"/>
              </a:lnSpc>
              <a:buNone/>
            </a:pPr>
            <a:r>
              <a:rPr lang="ar-SA" sz="1800" dirty="0" smtClean="0"/>
              <a:t>بَعِيداً </a:t>
            </a:r>
            <a:r>
              <a:rPr lang="ar-SA" sz="1800" dirty="0" smtClean="0"/>
              <a:t>فُحْشُهُ لَيِّناً قَوْلُهُ </a:t>
            </a:r>
            <a:endParaRPr lang="ar-SA" sz="1800" dirty="0" smtClean="0"/>
          </a:p>
          <a:p>
            <a:pPr algn="l" rtl="0">
              <a:lnSpc>
                <a:spcPct val="120000"/>
              </a:lnSpc>
              <a:buNone/>
            </a:pPr>
            <a:r>
              <a:rPr lang="en-US" sz="1800" dirty="0" smtClean="0"/>
              <a:t>Indecent speech is far from him, his </a:t>
            </a:r>
            <a:r>
              <a:rPr lang="en-US" sz="1800" dirty="0" smtClean="0"/>
              <a:t>speech is soft and lenient</a:t>
            </a:r>
            <a:r>
              <a:rPr lang="en-US" sz="1800" dirty="0" smtClean="0"/>
              <a:t>,</a:t>
            </a:r>
            <a:endParaRPr lang="ar-SA" sz="1800" dirty="0" smtClean="0"/>
          </a:p>
          <a:p>
            <a:pPr>
              <a:lnSpc>
                <a:spcPct val="120000"/>
              </a:lnSpc>
              <a:buNone/>
            </a:pPr>
            <a:endParaRPr lang="ar-SA" sz="1800" dirty="0" smtClean="0"/>
          </a:p>
          <a:p>
            <a:pPr>
              <a:lnSpc>
                <a:spcPct val="120000"/>
              </a:lnSpc>
              <a:buNone/>
            </a:pPr>
            <a:r>
              <a:rPr lang="ar-SA" sz="1800" dirty="0" smtClean="0"/>
              <a:t>فِي </a:t>
            </a:r>
            <a:r>
              <a:rPr lang="ar-SA" sz="1800" dirty="0" smtClean="0"/>
              <a:t>الزَّلَازِلِ </a:t>
            </a:r>
            <a:r>
              <a:rPr lang="ar-SA" sz="1800" dirty="0" smtClean="0"/>
              <a:t>وَقُورٌ </a:t>
            </a:r>
            <a:r>
              <a:rPr lang="ar-SA" sz="1800" dirty="0" smtClean="0"/>
              <a:t>وَ فِي الْمَكَارِهِ صَبُورٌ وَ فِي الرَّخَاءِ </a:t>
            </a:r>
            <a:r>
              <a:rPr lang="ar-SA" sz="1800" dirty="0" smtClean="0"/>
              <a:t>شَكُورٌ</a:t>
            </a:r>
          </a:p>
          <a:p>
            <a:pPr algn="l" rtl="0">
              <a:lnSpc>
                <a:spcPct val="120000"/>
              </a:lnSpc>
              <a:buNone/>
            </a:pPr>
            <a:r>
              <a:rPr lang="en-US" sz="1800" dirty="0" smtClean="0"/>
              <a:t>He is dignified during calamities, patient in distresses, and thankful during ease</a:t>
            </a:r>
            <a:r>
              <a:rPr lang="en-US" sz="1800" dirty="0" smtClean="0"/>
              <a:t>.</a:t>
            </a:r>
          </a:p>
          <a:p>
            <a:pPr>
              <a:lnSpc>
                <a:spcPct val="120000"/>
              </a:lnSpc>
              <a:buNone/>
            </a:pPr>
            <a:r>
              <a:rPr lang="en-US" sz="1800" dirty="0" smtClean="0"/>
              <a:t> </a:t>
            </a:r>
            <a:endParaRPr lang="en-US" sz="1800" dirty="0" smtClean="0"/>
          </a:p>
          <a:p>
            <a:pPr>
              <a:lnSpc>
                <a:spcPct val="120000"/>
              </a:lnSpc>
              <a:buNone/>
            </a:pPr>
            <a:r>
              <a:rPr lang="ar-SA" sz="1800" dirty="0" smtClean="0"/>
              <a:t>لَا </a:t>
            </a:r>
            <a:r>
              <a:rPr lang="ar-SA" sz="1800" dirty="0" smtClean="0"/>
              <a:t>يَحِيفُ عَلَى مَنْ يُبْغِضُ وَ لَا يَأْثَمُ فِيمَنْ </a:t>
            </a:r>
            <a:r>
              <a:rPr lang="ar-SA" sz="1800" dirty="0" smtClean="0"/>
              <a:t>يُحِبُّ</a:t>
            </a:r>
          </a:p>
          <a:p>
            <a:pPr algn="l" rtl="0">
              <a:lnSpc>
                <a:spcPct val="120000"/>
              </a:lnSpc>
              <a:buNone/>
            </a:pPr>
            <a:r>
              <a:rPr lang="en-US" sz="1800" dirty="0" smtClean="0"/>
              <a:t>He does not commit excess over him whom he hates, and does not </a:t>
            </a:r>
            <a:r>
              <a:rPr lang="en-US" sz="1800" dirty="0" smtClean="0"/>
              <a:t>commit </a:t>
            </a:r>
            <a:r>
              <a:rPr lang="en-US" sz="1800" dirty="0" smtClean="0"/>
              <a:t>sin for the sake of him whom he </a:t>
            </a:r>
            <a:r>
              <a:rPr lang="en-US" sz="1800" dirty="0" smtClean="0"/>
              <a:t>loves</a:t>
            </a:r>
            <a:endParaRPr lang="ar-SA" sz="1800" dirty="0" smtClean="0"/>
          </a:p>
          <a:p>
            <a:pPr>
              <a:lnSpc>
                <a:spcPct val="120000"/>
              </a:lnSpc>
              <a:buNone/>
            </a:pPr>
            <a:r>
              <a:rPr lang="ar-SA" sz="1800" dirty="0" smtClean="0"/>
              <a:t> </a:t>
            </a:r>
            <a:r>
              <a:rPr lang="ar-SA" sz="1800" dirty="0" smtClean="0"/>
              <a:t>يَعْتَرِفُ بِالْحَقِّ قَبْلَ أَنْ </a:t>
            </a:r>
            <a:r>
              <a:rPr lang="ar-SA" sz="1800" dirty="0" smtClean="0"/>
              <a:t>يُشْهَدَ </a:t>
            </a:r>
            <a:r>
              <a:rPr lang="ar-SA" sz="1800" dirty="0" smtClean="0"/>
              <a:t>عَلَيْهِ </a:t>
            </a:r>
            <a:endParaRPr lang="en-US" sz="1800" dirty="0" smtClean="0"/>
          </a:p>
          <a:p>
            <a:pPr algn="l" rtl="0">
              <a:lnSpc>
                <a:spcPct val="120000"/>
              </a:lnSpc>
              <a:buNone/>
            </a:pPr>
            <a:r>
              <a:rPr lang="en-US" sz="1800" dirty="0" smtClean="0"/>
              <a:t>He admits truth before evidence is brought against him.</a:t>
            </a:r>
            <a:endParaRPr lang="ar-SA"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1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slide(fromBottom)">
                                      <p:cBhvr>
                                        <p:cTn id="42" dur="1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slide(fromBottom)">
                                      <p:cBhvr>
                                        <p:cTn id="47" dur="1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slide(fromBottom)">
                                      <p:cBhvr>
                                        <p:cTn id="52" dur="10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slide(fromBottom)">
                                      <p:cBhvr>
                                        <p:cTn id="57"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lnSpc>
                <a:spcPct val="120000"/>
              </a:lnSpc>
              <a:buNone/>
            </a:pPr>
            <a:r>
              <a:rPr lang="ar-SA" sz="1800" dirty="0" smtClean="0"/>
              <a:t>بُعْدُهُ </a:t>
            </a:r>
            <a:r>
              <a:rPr lang="ar-SA" sz="1800" dirty="0" smtClean="0"/>
              <a:t>عَمَّنْ تَبَاعَدَ عَنْهُ زُهْدٌ وَ نَزَاهَةٌ وَ دُنُوُّهُ مِمَّنْ دَنَا مِنْهُ لِينٌ وَ رَحْمَةٌ لَيْسَ تَبَاعُدُهُ بِكِبْرٍ وَ عَظَمَةٍ وَ لَا دُنُوُّهُ بِمَكْرٍ وَ خَدِيعَةٍ </a:t>
            </a:r>
            <a:r>
              <a:rPr lang="ar-SA" sz="1800" dirty="0" smtClean="0"/>
              <a:t>.</a:t>
            </a:r>
          </a:p>
          <a:p>
            <a:pPr algn="l" rtl="0">
              <a:lnSpc>
                <a:spcPct val="120000"/>
              </a:lnSpc>
              <a:buNone/>
            </a:pPr>
            <a:r>
              <a:rPr lang="en-US" sz="1800" dirty="0" smtClean="0"/>
              <a:t>His keeping away from others is by way of asceticism and purification, and his nearness to </a:t>
            </a:r>
            <a:r>
              <a:rPr lang="en-US" sz="1800" dirty="0" smtClean="0"/>
              <a:t>whom approaches is by </a:t>
            </a:r>
            <a:r>
              <a:rPr lang="en-US" sz="1800" dirty="0" smtClean="0"/>
              <a:t>way of leniency and mercifulness. His keeping away is not </a:t>
            </a:r>
            <a:r>
              <a:rPr lang="en-US" sz="1800" dirty="0" smtClean="0"/>
              <a:t>because of arrogance and feeling </a:t>
            </a:r>
            <a:r>
              <a:rPr lang="en-US" sz="1800" dirty="0" smtClean="0"/>
              <a:t>of </a:t>
            </a:r>
            <a:r>
              <a:rPr lang="en-US" sz="1800" dirty="0" smtClean="0"/>
              <a:t>majesty, </a:t>
            </a:r>
            <a:r>
              <a:rPr lang="en-US" sz="1800" dirty="0" smtClean="0"/>
              <a:t>nor his nearness by way of deceit and cheating</a:t>
            </a:r>
            <a:r>
              <a:rPr lang="en-US" sz="1800" dirty="0" smtClean="0"/>
              <a:t>.</a:t>
            </a:r>
          </a:p>
          <a:p>
            <a:pPr algn="l" rtl="0">
              <a:lnSpc>
                <a:spcPct val="120000"/>
              </a:lnSpc>
              <a:buNone/>
            </a:pPr>
            <a:endParaRPr lang="en-US" sz="1800" dirty="0" smtClean="0"/>
          </a:p>
          <a:p>
            <a:pPr>
              <a:lnSpc>
                <a:spcPct val="120000"/>
              </a:lnSpc>
              <a:buNone/>
            </a:pPr>
            <a:r>
              <a:rPr lang="ar-SA" sz="1800" dirty="0" smtClean="0"/>
              <a:t>قَالَ : فَصَعِقَ هَمَّامٌ صَعْقَةً كَانَتْ نَفْسُهُ فِيهَا ، فَقَالَ أَمِيرُ الْمُؤْمِنِينَ </a:t>
            </a:r>
            <a:r>
              <a:rPr lang="ar-SA" sz="1800" b="1" dirty="0" smtClean="0"/>
              <a:t>( عليه السلام )</a:t>
            </a:r>
            <a:r>
              <a:rPr lang="ar-SA" sz="1800" dirty="0" smtClean="0"/>
              <a:t> :</a:t>
            </a:r>
            <a:endParaRPr lang="en-US" sz="1800" dirty="0" smtClean="0"/>
          </a:p>
          <a:p>
            <a:pPr>
              <a:lnSpc>
                <a:spcPct val="120000"/>
              </a:lnSpc>
              <a:buNone/>
            </a:pPr>
            <a:r>
              <a:rPr lang="ar-SA" sz="1800" dirty="0" smtClean="0"/>
              <a:t>أَمَا وَ اللَّهِ لَقَدْ كُنْتُ أَخَافُهَا عَلَيْهِ </a:t>
            </a:r>
            <a:endParaRPr lang="ar-SA" sz="1800" dirty="0" smtClean="0"/>
          </a:p>
          <a:p>
            <a:pPr algn="l" rtl="0">
              <a:buNone/>
            </a:pPr>
            <a:r>
              <a:rPr lang="en-US" sz="1800" b="1" dirty="0" smtClean="0"/>
              <a:t>It is related that </a:t>
            </a:r>
            <a:r>
              <a:rPr lang="en-US" sz="1800" b="1" dirty="0" err="1" smtClean="0"/>
              <a:t>Hammam</a:t>
            </a:r>
            <a:r>
              <a:rPr lang="en-US" sz="1800" b="1" dirty="0" smtClean="0"/>
              <a:t> passed into a deep swoon and then expired. Then Amir al-</a:t>
            </a:r>
            <a:r>
              <a:rPr lang="en-US" sz="1800" b="1" dirty="0" err="1" smtClean="0"/>
              <a:t>mu'minin</a:t>
            </a:r>
            <a:r>
              <a:rPr lang="en-US" sz="1800" b="1" dirty="0" smtClean="0"/>
              <a:t> said:</a:t>
            </a:r>
            <a:endParaRPr lang="en-US" sz="1800" dirty="0" smtClean="0"/>
          </a:p>
          <a:p>
            <a:pPr algn="l" rtl="0">
              <a:buNone/>
            </a:pPr>
            <a:r>
              <a:rPr lang="en-US" sz="1800" dirty="0" smtClean="0"/>
              <a:t>Verily, by Allah I had this fear about him</a:t>
            </a:r>
            <a:r>
              <a:rPr lang="en-US" sz="1800" dirty="0" smtClean="0"/>
              <a:t>.</a:t>
            </a:r>
            <a:endParaRPr lang="ar-SA" sz="1800" dirty="0" smtClean="0"/>
          </a:p>
          <a:p>
            <a:pPr>
              <a:lnSpc>
                <a:spcPct val="120000"/>
              </a:lnSpc>
              <a:buNone/>
            </a:pPr>
            <a:r>
              <a:rPr lang="ar-SA" sz="1800" dirty="0" smtClean="0"/>
              <a:t>ثُمَّ </a:t>
            </a:r>
            <a:r>
              <a:rPr lang="ar-SA" sz="1800" dirty="0" smtClean="0"/>
              <a:t>قَالَ : </a:t>
            </a:r>
            <a:r>
              <a:rPr lang="ar-SA" sz="1800" dirty="0" smtClean="0"/>
              <a:t>هَكَذَا </a:t>
            </a:r>
            <a:r>
              <a:rPr lang="ar-SA" sz="1800" dirty="0" smtClean="0"/>
              <a:t>تَصْنَعُ الْمَوَاعِظُ الْبَالِغَةُ بِأَهْلِهَا </a:t>
            </a:r>
          </a:p>
          <a:p>
            <a:pPr algn="l" rtl="0">
              <a:lnSpc>
                <a:spcPct val="120000"/>
              </a:lnSpc>
              <a:buNone/>
            </a:pPr>
            <a:r>
              <a:rPr lang="en-US" sz="1800" b="1" dirty="0" smtClean="0"/>
              <a:t>Then he added</a:t>
            </a:r>
            <a:r>
              <a:rPr lang="en-US" sz="1800" b="1" dirty="0" smtClean="0"/>
              <a:t>: </a:t>
            </a:r>
            <a:r>
              <a:rPr lang="en-US" sz="1800" dirty="0" smtClean="0"/>
              <a:t>Effective </a:t>
            </a:r>
            <a:r>
              <a:rPr lang="en-US" sz="1800" dirty="0" smtClean="0"/>
              <a:t>advices produce such effects on receptive minds.</a:t>
            </a:r>
            <a:endParaRPr lang="ar-SA"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1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slide(fromBottom)">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fontScale="77500" lnSpcReduction="20000"/>
          </a:bodyPr>
          <a:lstStyle/>
          <a:p>
            <a:pPr algn="l" rtl="0">
              <a:lnSpc>
                <a:spcPct val="120000"/>
              </a:lnSpc>
              <a:buNone/>
            </a:pPr>
            <a:r>
              <a:rPr lang="en-US" sz="2400" i="1" dirty="0" err="1" smtClean="0"/>
              <a:t>Taqwa</a:t>
            </a:r>
            <a:r>
              <a:rPr lang="en-US" sz="2400" dirty="0" smtClean="0"/>
              <a:t> is regarded to be above </a:t>
            </a:r>
            <a:r>
              <a:rPr lang="en-US" sz="2400" i="1" dirty="0" err="1" smtClean="0"/>
              <a:t>iman</a:t>
            </a:r>
            <a:r>
              <a:rPr lang="en-US" sz="2400" dirty="0" smtClean="0"/>
              <a:t> because of the extra care and caution that the </a:t>
            </a:r>
            <a:r>
              <a:rPr lang="en-US" sz="2400" i="1" dirty="0" err="1" smtClean="0"/>
              <a:t>muttaqin</a:t>
            </a:r>
            <a:r>
              <a:rPr lang="en-US" sz="2400" dirty="0" smtClean="0"/>
              <a:t> would take to protect themselves against spiritual harm.</a:t>
            </a:r>
          </a:p>
          <a:p>
            <a:pPr algn="l" rtl="0">
              <a:lnSpc>
                <a:spcPct val="120000"/>
              </a:lnSpc>
              <a:buNone/>
            </a:pPr>
            <a:endParaRPr lang="en-US" sz="2400" dirty="0" smtClean="0"/>
          </a:p>
          <a:p>
            <a:pPr algn="l" rtl="0">
              <a:lnSpc>
                <a:spcPct val="120000"/>
              </a:lnSpc>
              <a:buNone/>
            </a:pPr>
            <a:r>
              <a:rPr lang="en-US" sz="2400" u="sng" dirty="0" smtClean="0"/>
              <a:t>The Qualities of </a:t>
            </a:r>
            <a:r>
              <a:rPr lang="en-US" sz="2400" i="1" u="sng" dirty="0" err="1" smtClean="0"/>
              <a:t>Muttaqin</a:t>
            </a:r>
            <a:endParaRPr lang="en-US" sz="2400" i="1" u="sng" dirty="0" smtClean="0"/>
          </a:p>
          <a:p>
            <a:pPr algn="l" rtl="0">
              <a:lnSpc>
                <a:spcPct val="120000"/>
              </a:lnSpc>
              <a:buNone/>
            </a:pPr>
            <a:endParaRPr lang="en-US" sz="2400" i="1" u="sng" dirty="0" smtClean="0"/>
          </a:p>
          <a:p>
            <a:pPr algn="l" rtl="0">
              <a:lnSpc>
                <a:spcPct val="120000"/>
              </a:lnSpc>
              <a:buNone/>
            </a:pPr>
            <a:r>
              <a:rPr lang="en-US" sz="2400" u="sng" dirty="0" smtClean="0"/>
              <a:t>Sermon 193 of </a:t>
            </a:r>
            <a:r>
              <a:rPr lang="en-US" sz="2400" i="1" u="sng" dirty="0" err="1" smtClean="0"/>
              <a:t>Nahj</a:t>
            </a:r>
            <a:r>
              <a:rPr lang="en-US" sz="2400" i="1" u="sng" dirty="0" smtClean="0"/>
              <a:t> al-</a:t>
            </a:r>
            <a:r>
              <a:rPr lang="en-US" sz="2400" i="1" u="sng" dirty="0" err="1" smtClean="0"/>
              <a:t>Balaghah</a:t>
            </a:r>
            <a:r>
              <a:rPr lang="en-US" sz="2400" i="1" u="sng" dirty="0" smtClean="0"/>
              <a:t>:</a:t>
            </a:r>
          </a:p>
          <a:p>
            <a:pPr>
              <a:lnSpc>
                <a:spcPct val="120000"/>
              </a:lnSpc>
              <a:buNone/>
            </a:pPr>
            <a:r>
              <a:rPr lang="ar-SA" sz="2400" dirty="0" smtClean="0"/>
              <a:t>رُوِيَ أَنَّ صَاحِباً لِأَمِيرِ الْمُؤْمِنِينَ ( ع ) يُقَالُ لَهُ هَمَّامٌ كَانَ رَجُلًا عَابِداً فَقَالَ لَهُ يَا أَمِيرَ الْمُؤْمِنِينَ صِفْ لِيَ الْمُتَّقِينَ حَتَّى كَأَنِّي أَنْظُرُ إِلَيْهِمْ فَتَثَاقَلَ عَنْ جَوَابِهِ ثُمَّ قَالَ يَا هَمَّامُ اتَّقِ اللَّهَ وَ أَحْسِنْ فَإِنَّ اللَّهَ مَعَ الَّذِينَ اتَّقَوْا وَ الَّذِينَ هُمْ مُحْسِنُونَ</a:t>
            </a:r>
          </a:p>
          <a:p>
            <a:pPr>
              <a:lnSpc>
                <a:spcPct val="120000"/>
              </a:lnSpc>
              <a:buNone/>
            </a:pPr>
            <a:endParaRPr lang="en-US" sz="2400" dirty="0" smtClean="0"/>
          </a:p>
          <a:p>
            <a:pPr algn="l" rtl="0">
              <a:lnSpc>
                <a:spcPct val="120000"/>
              </a:lnSpc>
              <a:buNone/>
            </a:pPr>
            <a:r>
              <a:rPr lang="en-US" sz="2400" dirty="0" smtClean="0"/>
              <a:t>It is related that a companion of </a:t>
            </a:r>
            <a:r>
              <a:rPr lang="en-US" sz="2400" i="1" dirty="0" smtClean="0"/>
              <a:t>Amir al-</a:t>
            </a:r>
            <a:r>
              <a:rPr lang="en-US" sz="2400" i="1" dirty="0" err="1" smtClean="0"/>
              <a:t>Mu'minin</a:t>
            </a:r>
            <a:r>
              <a:rPr lang="en-US" sz="2400" i="1" dirty="0" smtClean="0"/>
              <a:t> </a:t>
            </a:r>
            <a:r>
              <a:rPr lang="en-US" sz="2400" dirty="0" smtClean="0"/>
              <a:t>called </a:t>
            </a:r>
            <a:r>
              <a:rPr lang="en-US" sz="2400" dirty="0" err="1" smtClean="0"/>
              <a:t>Hammam</a:t>
            </a:r>
            <a:r>
              <a:rPr lang="en-US" sz="2400" dirty="0" smtClean="0"/>
              <a:t> who was a man devoted to worship said to him, "O' </a:t>
            </a:r>
            <a:r>
              <a:rPr lang="en-US" sz="2400" i="1" dirty="0" smtClean="0"/>
              <a:t>Amir al-</a:t>
            </a:r>
            <a:r>
              <a:rPr lang="en-US" sz="2400" i="1" dirty="0" err="1" smtClean="0"/>
              <a:t>Mu'minin</a:t>
            </a:r>
            <a:r>
              <a:rPr lang="en-US" sz="2400" dirty="0" smtClean="0"/>
              <a:t>, describe to me the </a:t>
            </a:r>
            <a:r>
              <a:rPr lang="en-US" sz="2400" i="1" u="sng" dirty="0" err="1" smtClean="0"/>
              <a:t>muttaqin</a:t>
            </a:r>
            <a:r>
              <a:rPr lang="en-US" sz="2400" i="1" u="sng" dirty="0" smtClean="0"/>
              <a:t> </a:t>
            </a:r>
            <a:r>
              <a:rPr lang="en-US" sz="2400" dirty="0" smtClean="0"/>
              <a:t>in such a way as though I see them." </a:t>
            </a:r>
            <a:r>
              <a:rPr lang="en-US" sz="2400" i="1" dirty="0" smtClean="0"/>
              <a:t>Amir al-</a:t>
            </a:r>
            <a:r>
              <a:rPr lang="en-US" sz="2400" i="1" dirty="0" err="1" smtClean="0"/>
              <a:t>Mu'minin</a:t>
            </a:r>
            <a:r>
              <a:rPr lang="en-US" sz="2400" i="1" dirty="0" smtClean="0"/>
              <a:t> </a:t>
            </a:r>
            <a:r>
              <a:rPr lang="en-US" sz="2400" dirty="0" smtClean="0"/>
              <a:t>avoided the reply and said, "O' </a:t>
            </a:r>
            <a:r>
              <a:rPr lang="en-US" sz="2400" dirty="0" err="1" smtClean="0"/>
              <a:t>Hammam</a:t>
            </a:r>
            <a:r>
              <a:rPr lang="en-US" sz="2400" dirty="0" smtClean="0"/>
              <a:t>, fear God and perform good acts because 'Verily, God is with those who have </a:t>
            </a:r>
            <a:r>
              <a:rPr lang="en-US" sz="2400" i="1" dirty="0" err="1" smtClean="0"/>
              <a:t>taqwa</a:t>
            </a:r>
            <a:r>
              <a:rPr lang="en-US" sz="2400" dirty="0" smtClean="0"/>
              <a:t> and those who do good'" (Qur'an, 16:128)</a:t>
            </a:r>
            <a:endParaRPr lang="ar-SA" sz="2400" u="sn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fontScale="77500" lnSpcReduction="20000"/>
          </a:bodyPr>
          <a:lstStyle/>
          <a:p>
            <a:pPr>
              <a:lnSpc>
                <a:spcPct val="120000"/>
              </a:lnSpc>
              <a:buNone/>
            </a:pPr>
            <a:r>
              <a:rPr lang="ar-SA" sz="2400" dirty="0" smtClean="0"/>
              <a:t>فَلَمْ يَقْنَعْ هَمَّامٌ بِهَذَا الْقَوْلِ حَتَّى عَزَمَ عَلَيْهِ فَحَمِدَ اللَّهَ وَ أَثْنَى عَلَيْهِ وَ صَلَّى عَلَى النَّبِيِّ ( ص) ثُمَّ قَالَ ( عليه السلام ) :</a:t>
            </a:r>
          </a:p>
          <a:p>
            <a:pPr>
              <a:lnSpc>
                <a:spcPct val="120000"/>
              </a:lnSpc>
              <a:buNone/>
            </a:pPr>
            <a:endParaRPr lang="ar-SA" sz="2400" u="sng" dirty="0" smtClean="0"/>
          </a:p>
          <a:p>
            <a:pPr algn="l" rtl="0">
              <a:lnSpc>
                <a:spcPct val="120000"/>
              </a:lnSpc>
              <a:buNone/>
            </a:pPr>
            <a:r>
              <a:rPr lang="en-US" sz="2400" dirty="0" err="1" smtClean="0"/>
              <a:t>Hammam</a:t>
            </a:r>
            <a:r>
              <a:rPr lang="en-US" sz="2400" dirty="0" smtClean="0"/>
              <a:t> was not satisfied with this reply and pushed him to speak. Thereupon, </a:t>
            </a:r>
            <a:r>
              <a:rPr lang="en-US" sz="2400" i="1" dirty="0" smtClean="0"/>
              <a:t>Amir al-</a:t>
            </a:r>
            <a:r>
              <a:rPr lang="en-US" sz="2400" i="1" dirty="0" err="1" smtClean="0"/>
              <a:t>Mu'minin</a:t>
            </a:r>
            <a:r>
              <a:rPr lang="en-US" sz="2400" i="1" dirty="0" smtClean="0"/>
              <a:t> </a:t>
            </a:r>
            <a:r>
              <a:rPr lang="en-US" sz="2400" dirty="0" smtClean="0"/>
              <a:t>praised Allah and extolled Him and sought His blessings on the Holy Prophet and then said:</a:t>
            </a:r>
          </a:p>
          <a:p>
            <a:pPr algn="l" rtl="0">
              <a:lnSpc>
                <a:spcPct val="120000"/>
              </a:lnSpc>
              <a:buNone/>
            </a:pPr>
            <a:endParaRPr lang="en-US" sz="2400" u="sng" dirty="0" smtClean="0"/>
          </a:p>
          <a:p>
            <a:pPr>
              <a:lnSpc>
                <a:spcPct val="120000"/>
              </a:lnSpc>
              <a:buNone/>
            </a:pPr>
            <a:r>
              <a:rPr lang="ar-SA" sz="2400" dirty="0" smtClean="0"/>
              <a:t>أَمَّا بَعْدُ فَإِنَّ اللَّهَ سُبْحَانَهُ وَ تَعَالَى خَلَقَ الْخَلْقَ حِينَ خَلَقَهُمْ غَنِيّاً عَنْ طَاعَتِهِمْ آمِناً مِنْ مَعْصِيَتِهِمْ لِأَنَّهُ لَا تَضُرُّهُ مَعْصِيَةُ مَنْ عَصَاهُ وَ لَا تَنْفَعُهُ طَاعَةُ مَنْ أَطَاعَهُ فَقَسَمَ بَيْنَهُمْ مَعَايِشَهُمْ وَ وَضَعَهُمْ مِنَ الدُّنْيَا مَوَاضِعَهُمْ</a:t>
            </a:r>
          </a:p>
          <a:p>
            <a:pPr>
              <a:lnSpc>
                <a:spcPct val="120000"/>
              </a:lnSpc>
              <a:buNone/>
            </a:pPr>
            <a:endParaRPr lang="ar-SA" sz="2400" u="sng" dirty="0" smtClean="0"/>
          </a:p>
          <a:p>
            <a:pPr algn="l" rtl="0">
              <a:lnSpc>
                <a:spcPct val="120000"/>
              </a:lnSpc>
              <a:buNone/>
            </a:pPr>
            <a:r>
              <a:rPr lang="en-US" sz="2400" dirty="0" smtClean="0"/>
              <a:t>Allah the Glorified, the Sublime, created the creation while he had no need for their obedience and was safe from their disobedience, because the sin of anyone who sins does not harm Him nor does the obedience of anyone who obeys Him benefit Him. He has distributed among them their livelihood, and has assigned them their positions in the world.</a:t>
            </a:r>
            <a:endParaRPr lang="en-US" sz="2400" u="sn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lnSpcReduction="10000"/>
          </a:bodyPr>
          <a:lstStyle/>
          <a:p>
            <a:pPr>
              <a:lnSpc>
                <a:spcPct val="120000"/>
              </a:lnSpc>
              <a:buNone/>
            </a:pPr>
            <a:r>
              <a:rPr lang="ar-SA" sz="1700" dirty="0" smtClean="0"/>
              <a:t>فَالْمُتَّقُونَ فِيهَا هُمْ أَهْلُ الْفَضَائِلِ </a:t>
            </a:r>
          </a:p>
          <a:p>
            <a:pPr algn="l" rtl="0">
              <a:lnSpc>
                <a:spcPct val="120000"/>
              </a:lnSpc>
              <a:buNone/>
            </a:pPr>
            <a:r>
              <a:rPr lang="en-US" sz="1700" dirty="0" smtClean="0"/>
              <a:t>The God-fearing in it are the people of distinction</a:t>
            </a:r>
            <a:endParaRPr lang="ar-SA" sz="1700" dirty="0" smtClean="0"/>
          </a:p>
          <a:p>
            <a:pPr>
              <a:lnSpc>
                <a:spcPct val="120000"/>
              </a:lnSpc>
              <a:buNone/>
            </a:pPr>
            <a:r>
              <a:rPr lang="ar-SA" sz="1700" dirty="0" smtClean="0"/>
              <a:t>مَنْطِقُهُمُ الصَّوَابُ </a:t>
            </a:r>
          </a:p>
          <a:p>
            <a:pPr algn="l" rtl="0">
              <a:lnSpc>
                <a:spcPct val="120000"/>
              </a:lnSpc>
              <a:buNone/>
            </a:pPr>
            <a:r>
              <a:rPr lang="en-US" sz="1700" dirty="0" smtClean="0"/>
              <a:t>Their speech is proper </a:t>
            </a:r>
            <a:endParaRPr lang="ar-SA" sz="1700" dirty="0" smtClean="0"/>
          </a:p>
          <a:p>
            <a:pPr>
              <a:lnSpc>
                <a:spcPct val="120000"/>
              </a:lnSpc>
              <a:buNone/>
            </a:pPr>
            <a:r>
              <a:rPr lang="ar-SA" sz="1700" dirty="0" smtClean="0"/>
              <a:t>وَ مَلْبَسُهُمُ الِاقْتِصَادُ </a:t>
            </a:r>
          </a:p>
          <a:p>
            <a:pPr algn="l" rtl="0">
              <a:lnSpc>
                <a:spcPct val="120000"/>
              </a:lnSpc>
              <a:buNone/>
            </a:pPr>
            <a:r>
              <a:rPr lang="en-US" sz="1700" dirty="0" smtClean="0"/>
              <a:t>Their dress is moderation</a:t>
            </a:r>
            <a:endParaRPr lang="ar-SA" sz="1700" dirty="0" smtClean="0"/>
          </a:p>
          <a:p>
            <a:pPr>
              <a:lnSpc>
                <a:spcPct val="120000"/>
              </a:lnSpc>
              <a:buNone/>
            </a:pPr>
            <a:r>
              <a:rPr lang="ar-SA" sz="1700" dirty="0" smtClean="0"/>
              <a:t>وَ مَشْيُهُمُ التَّوَاضُعُ </a:t>
            </a:r>
          </a:p>
          <a:p>
            <a:pPr algn="l" rtl="0">
              <a:lnSpc>
                <a:spcPct val="120000"/>
              </a:lnSpc>
              <a:buNone/>
            </a:pPr>
            <a:r>
              <a:rPr lang="en-US" sz="1700" dirty="0" smtClean="0"/>
              <a:t>Their behavior is humble</a:t>
            </a:r>
            <a:endParaRPr lang="ar-SA" sz="1700" dirty="0" smtClean="0"/>
          </a:p>
          <a:p>
            <a:pPr>
              <a:lnSpc>
                <a:spcPct val="120000"/>
              </a:lnSpc>
              <a:buNone/>
            </a:pPr>
            <a:r>
              <a:rPr lang="ar-SA" sz="1700" dirty="0" smtClean="0"/>
              <a:t>غَضُّوا أَبْصَارَهُمْ عَمَّا حَرَّمَ اللَّهُ عَلَيْهِمْ </a:t>
            </a:r>
          </a:p>
          <a:p>
            <a:pPr algn="l" rtl="0">
              <a:lnSpc>
                <a:spcPct val="120000"/>
              </a:lnSpc>
              <a:buNone/>
            </a:pPr>
            <a:r>
              <a:rPr lang="en-US" sz="1700" dirty="0" smtClean="0"/>
              <a:t>They keep their eyes closed to what Allah has made unlawful for them</a:t>
            </a:r>
            <a:endParaRPr lang="ar-SA" sz="1700" dirty="0" smtClean="0"/>
          </a:p>
          <a:p>
            <a:pPr>
              <a:lnSpc>
                <a:spcPct val="120000"/>
              </a:lnSpc>
              <a:buNone/>
            </a:pPr>
            <a:r>
              <a:rPr lang="ar-SA" sz="1700" dirty="0" smtClean="0"/>
              <a:t>وَ وَقَفُوا أَسْمَاعَهُمْ عَلَى الْعِلْمِ النَّافِعِ لَهُمْ</a:t>
            </a:r>
          </a:p>
          <a:p>
            <a:pPr algn="l" rtl="0">
              <a:lnSpc>
                <a:spcPct val="120000"/>
              </a:lnSpc>
              <a:buNone/>
            </a:pPr>
            <a:r>
              <a:rPr lang="en-US" sz="1700" dirty="0" smtClean="0"/>
              <a:t>And they put their ears to that knowledge which is beneficial to them</a:t>
            </a:r>
          </a:p>
          <a:p>
            <a:pPr algn="l" rtl="0">
              <a:lnSpc>
                <a:spcPct val="120000"/>
              </a:lnSpc>
              <a:buNone/>
            </a:pPr>
            <a:endParaRPr lang="en-US" sz="1700" dirty="0" smtClean="0"/>
          </a:p>
          <a:p>
            <a:pPr>
              <a:lnSpc>
                <a:spcPct val="120000"/>
              </a:lnSpc>
              <a:buNone/>
            </a:pPr>
            <a:r>
              <a:rPr lang="ar-SA" sz="1700" dirty="0" smtClean="0"/>
              <a:t>نُزِّلَتْ أَنْفُسُهُمْ مِنْهُمْ فِي الْبَلَاءِ كَالَّتِي نُزِّلَتْ فِي الرَّخَاءِ</a:t>
            </a:r>
          </a:p>
          <a:p>
            <a:pPr algn="l" rtl="0">
              <a:lnSpc>
                <a:spcPct val="120000"/>
              </a:lnSpc>
              <a:buNone/>
            </a:pPr>
            <a:r>
              <a:rPr lang="en-US" sz="1700" dirty="0" smtClean="0"/>
              <a:t>They remain in the time of trials as though they remain in comfort</a:t>
            </a:r>
            <a:endParaRPr lang="en-US" sz="1700" u="sn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1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1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lide(fromBottom)">
                                      <p:cBhvr>
                                        <p:cTn id="57" dur="1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lide(fromBottom)">
                                      <p:cBhvr>
                                        <p:cTn id="62" dur="1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slide(fromBottom)">
                                      <p:cBhvr>
                                        <p:cTn id="67" dur="10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slide(fromBottom)">
                                      <p:cBhvr>
                                        <p:cTn id="72" dur="1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lnSpc>
                <a:spcPct val="120000"/>
              </a:lnSpc>
              <a:buNone/>
            </a:pPr>
            <a:r>
              <a:rPr lang="ar-SA" sz="1800" dirty="0" smtClean="0"/>
              <a:t>عَظُمَ الْخَالِقُ فِي أَنْفُسِهِمْ فَصَغُرَ مَا دُونَهُ فِي </a:t>
            </a:r>
            <a:r>
              <a:rPr lang="ar-SA" sz="1800" dirty="0" smtClean="0"/>
              <a:t>أَعْيُنِهِمْ</a:t>
            </a:r>
            <a:endParaRPr lang="ar-SA" sz="1800" dirty="0" smtClean="0"/>
          </a:p>
          <a:p>
            <a:pPr algn="l" rtl="0">
              <a:lnSpc>
                <a:spcPct val="120000"/>
              </a:lnSpc>
              <a:buNone/>
            </a:pPr>
            <a:r>
              <a:rPr lang="en-US" sz="1800" dirty="0" smtClean="0"/>
              <a:t>The greatness of the Creator is seated in their heart, and, so, everything else appears small in their eyes</a:t>
            </a:r>
            <a:r>
              <a:rPr lang="en-US" sz="1800" dirty="0" smtClean="0"/>
              <a:t>.</a:t>
            </a:r>
            <a:endParaRPr lang="en-US" sz="1800" dirty="0" smtClean="0"/>
          </a:p>
          <a:p>
            <a:pPr algn="l" rtl="0">
              <a:lnSpc>
                <a:spcPct val="120000"/>
              </a:lnSpc>
              <a:buNone/>
            </a:pPr>
            <a:endParaRPr lang="ar-SA" sz="1800" u="sng" dirty="0" smtClean="0"/>
          </a:p>
          <a:p>
            <a:pPr>
              <a:lnSpc>
                <a:spcPct val="120000"/>
              </a:lnSpc>
              <a:buNone/>
            </a:pPr>
            <a:r>
              <a:rPr lang="ar-SA" sz="1800" dirty="0" smtClean="0"/>
              <a:t>قُلُوبُهُمْ </a:t>
            </a:r>
            <a:r>
              <a:rPr lang="ar-SA" sz="1800" dirty="0" smtClean="0"/>
              <a:t>مَحْزُونَةٌ</a:t>
            </a:r>
          </a:p>
          <a:p>
            <a:pPr algn="l" rtl="0">
              <a:lnSpc>
                <a:spcPct val="120000"/>
              </a:lnSpc>
              <a:buNone/>
            </a:pPr>
            <a:r>
              <a:rPr lang="en-US" sz="1800" dirty="0" smtClean="0"/>
              <a:t>Their </a:t>
            </a:r>
            <a:r>
              <a:rPr lang="en-US" sz="1800" dirty="0" smtClean="0"/>
              <a:t>hearts are grieved, they are protected against evils, </a:t>
            </a:r>
            <a:endParaRPr lang="ar-SA" sz="1800" dirty="0" smtClean="0"/>
          </a:p>
          <a:p>
            <a:pPr algn="l" rtl="0">
              <a:lnSpc>
                <a:spcPct val="120000"/>
              </a:lnSpc>
              <a:buNone/>
            </a:pPr>
            <a:endParaRPr lang="ar-SA" sz="1800" u="sng" dirty="0" smtClean="0"/>
          </a:p>
          <a:p>
            <a:pPr>
              <a:lnSpc>
                <a:spcPct val="120000"/>
              </a:lnSpc>
              <a:buNone/>
            </a:pPr>
            <a:r>
              <a:rPr lang="ar-SA" sz="1800" dirty="0" smtClean="0"/>
              <a:t>وَ شُرُورُهُمْ مَأْمُونَةٌ </a:t>
            </a:r>
            <a:endParaRPr lang="ar-SA" sz="1800" dirty="0" smtClean="0"/>
          </a:p>
          <a:p>
            <a:pPr algn="l" rtl="0">
              <a:lnSpc>
                <a:spcPct val="120000"/>
              </a:lnSpc>
              <a:buNone/>
            </a:pPr>
            <a:r>
              <a:rPr lang="en-US" sz="1800" dirty="0" smtClean="0"/>
              <a:t>People are safe from their evil </a:t>
            </a:r>
          </a:p>
          <a:p>
            <a:pPr algn="l" rtl="0">
              <a:lnSpc>
                <a:spcPct val="120000"/>
              </a:lnSpc>
              <a:buNone/>
            </a:pPr>
            <a:endParaRPr lang="en-US" sz="1800" dirty="0" smtClean="0"/>
          </a:p>
          <a:p>
            <a:pPr>
              <a:lnSpc>
                <a:spcPct val="120000"/>
              </a:lnSpc>
              <a:buNone/>
            </a:pPr>
            <a:r>
              <a:rPr lang="ar-SA" sz="1800" dirty="0" smtClean="0"/>
              <a:t>أَرَادَتْهُمُ الدُّنْيَا فَلَمْ يُرِيدُوهَا وَ أَسَرَتْهُمْ فَفَدَوْا أَنْفُسَهُمْ مِنْهَا </a:t>
            </a:r>
            <a:endParaRPr lang="ar-SA" sz="1800" dirty="0" smtClean="0"/>
          </a:p>
          <a:p>
            <a:pPr algn="l" rtl="0">
              <a:lnSpc>
                <a:spcPct val="120000"/>
              </a:lnSpc>
              <a:buNone/>
            </a:pPr>
            <a:r>
              <a:rPr lang="en-US" sz="1800" dirty="0" smtClean="0"/>
              <a:t>The world aimed at them, but they did not </a:t>
            </a:r>
            <a:r>
              <a:rPr lang="en-US" sz="1800" dirty="0" smtClean="0"/>
              <a:t>aim </a:t>
            </a:r>
            <a:r>
              <a:rPr lang="en-US" sz="1800" dirty="0" smtClean="0"/>
              <a:t>at it</a:t>
            </a:r>
            <a:r>
              <a:rPr lang="en-US" sz="1800" dirty="0" smtClean="0"/>
              <a:t>. It </a:t>
            </a:r>
            <a:r>
              <a:rPr lang="en-US" sz="1800" dirty="0" smtClean="0"/>
              <a:t>captured them, but they freed themselves from it by a </a:t>
            </a:r>
            <a:r>
              <a:rPr lang="en-US" sz="1800" dirty="0" smtClean="0"/>
              <a:t>ransom.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slide(fromBottom)">
                                      <p:cBhvr>
                                        <p:cTn id="37" dur="10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slide(fromBottom)">
                                      <p:cBhvr>
                                        <p:cTn id="4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lnSpcReduction="10000"/>
          </a:bodyPr>
          <a:lstStyle/>
          <a:p>
            <a:pPr>
              <a:lnSpc>
                <a:spcPct val="120000"/>
              </a:lnSpc>
              <a:buNone/>
            </a:pPr>
            <a:r>
              <a:rPr lang="ar-SA" sz="1800" dirty="0" smtClean="0"/>
              <a:t>أَمَّا اللَّيْلَ فَصَافُّونَ أَقْدَامَهُمْ تَالِينَ لِأَجْزَاءِ الْقُرْآنِ يُرَتِّلُونَهَا </a:t>
            </a:r>
            <a:r>
              <a:rPr lang="ar-SA" sz="1800" dirty="0" smtClean="0"/>
              <a:t>تَرْتِيلًا</a:t>
            </a:r>
          </a:p>
          <a:p>
            <a:pPr algn="l" rtl="0">
              <a:lnSpc>
                <a:spcPct val="120000"/>
              </a:lnSpc>
              <a:buNone/>
            </a:pPr>
            <a:r>
              <a:rPr lang="en-US" sz="1800" dirty="0" smtClean="0"/>
              <a:t>During the </a:t>
            </a:r>
            <a:r>
              <a:rPr lang="en-US" sz="1800" dirty="0" smtClean="0"/>
              <a:t>night they are upstanding on their feet reading portions of the Qur'an and reciting it in a well-measured </a:t>
            </a:r>
            <a:r>
              <a:rPr lang="en-US" sz="1800" dirty="0" smtClean="0"/>
              <a:t>way</a:t>
            </a:r>
            <a:endParaRPr lang="ar-SA" sz="1800" dirty="0" smtClean="0"/>
          </a:p>
          <a:p>
            <a:pPr>
              <a:lnSpc>
                <a:spcPct val="120000"/>
              </a:lnSpc>
              <a:buNone/>
            </a:pPr>
            <a:r>
              <a:rPr lang="ar-SA" sz="1800" dirty="0" smtClean="0"/>
              <a:t> </a:t>
            </a:r>
            <a:r>
              <a:rPr lang="ar-SA" sz="1800" dirty="0" smtClean="0"/>
              <a:t>يُحَزِّنُونَ بِهِ أَنْفُسَهُمْ وَ يَسْتَثِيرُونَ بِهِ دَوَاءَ دَائِهِمْ </a:t>
            </a:r>
            <a:endParaRPr lang="ar-SA" sz="1800" dirty="0" smtClean="0"/>
          </a:p>
          <a:p>
            <a:pPr algn="l" rtl="0">
              <a:lnSpc>
                <a:spcPct val="120000"/>
              </a:lnSpc>
              <a:buNone/>
            </a:pPr>
            <a:r>
              <a:rPr lang="en-US" sz="1800" dirty="0" smtClean="0"/>
              <a:t>creating through it grief for themselves and seeking by it the cure for their ailments</a:t>
            </a:r>
            <a:r>
              <a:rPr lang="en-US" sz="1800" dirty="0" smtClean="0"/>
              <a:t>.</a:t>
            </a:r>
            <a:endParaRPr lang="ar-SA" sz="1800" dirty="0" smtClean="0"/>
          </a:p>
          <a:p>
            <a:pPr>
              <a:lnSpc>
                <a:spcPct val="120000"/>
              </a:lnSpc>
              <a:buNone/>
            </a:pPr>
            <a:r>
              <a:rPr lang="ar-SA" sz="1800" dirty="0" smtClean="0"/>
              <a:t>فَإِذَا </a:t>
            </a:r>
            <a:r>
              <a:rPr lang="ar-SA" sz="1800" dirty="0" smtClean="0"/>
              <a:t>مَرُّوا بِآيَةٍ فِيهَا تَشْوِيقٌ رَكَنُوا إِلَيْهَا طَمَعاً وَ تَطَلَّعَتْ نُفُوسُهُمْ إِلَيْهَا شَوْقاً وَ ظَنُّوا أَنَّهَا نُصْبَ </a:t>
            </a:r>
            <a:r>
              <a:rPr lang="ar-SA" sz="1800" dirty="0" smtClean="0"/>
              <a:t>أَعْيُنِهِمْ</a:t>
            </a:r>
          </a:p>
          <a:p>
            <a:pPr algn="l" rtl="0">
              <a:lnSpc>
                <a:spcPct val="120000"/>
              </a:lnSpc>
              <a:buNone/>
            </a:pPr>
            <a:r>
              <a:rPr lang="en-US" sz="1800" dirty="0" smtClean="0"/>
              <a:t>So if </a:t>
            </a:r>
            <a:r>
              <a:rPr lang="en-US" sz="1800" dirty="0" smtClean="0"/>
              <a:t>they come across a verse </a:t>
            </a:r>
            <a:r>
              <a:rPr lang="en-US" sz="1800" dirty="0" smtClean="0"/>
              <a:t>containing encouragement (for </a:t>
            </a:r>
            <a:r>
              <a:rPr lang="en-US" sz="1800" dirty="0" smtClean="0"/>
              <a:t>Paradise) they </a:t>
            </a:r>
            <a:r>
              <a:rPr lang="en-US" sz="1800" dirty="0" smtClean="0"/>
              <a:t>rely on it </a:t>
            </a:r>
            <a:r>
              <a:rPr lang="en-US" sz="1800" dirty="0" smtClean="0"/>
              <a:t>avidly, and their spirits turn towards it eagerly, and they feel as if it is in front of </a:t>
            </a:r>
            <a:r>
              <a:rPr lang="en-US" sz="1800" dirty="0" smtClean="0"/>
              <a:t>their eyes. </a:t>
            </a:r>
          </a:p>
          <a:p>
            <a:pPr algn="l" rtl="0">
              <a:lnSpc>
                <a:spcPct val="120000"/>
              </a:lnSpc>
              <a:buNone/>
            </a:pPr>
            <a:endParaRPr lang="en-US" sz="1800" dirty="0" smtClean="0"/>
          </a:p>
          <a:p>
            <a:pPr>
              <a:lnSpc>
                <a:spcPct val="120000"/>
              </a:lnSpc>
              <a:buNone/>
            </a:pPr>
            <a:r>
              <a:rPr lang="ar-SA" sz="1800" dirty="0" smtClean="0"/>
              <a:t>وَ إِذَا مَرُّوا بِآيَةٍ فِيهَا تَخْوِيفٌ أَصْغَوْا إِلَيْهَا مَسَامِعَ قُلُوبِهِمْ وَ ظَنُّوا أَنَّ زَفِيرَ جَهَنَّمَ وَ شَهِيقَهَا فِي أُصُولِ آذَانِهِمْ</a:t>
            </a:r>
            <a:endParaRPr lang="en-US" sz="1800" dirty="0" smtClean="0"/>
          </a:p>
          <a:p>
            <a:pPr algn="l" rtl="0">
              <a:lnSpc>
                <a:spcPct val="120000"/>
              </a:lnSpc>
              <a:buNone/>
            </a:pPr>
            <a:r>
              <a:rPr lang="en-US" sz="1800" dirty="0" smtClean="0"/>
              <a:t> </a:t>
            </a:r>
            <a:r>
              <a:rPr lang="en-US" sz="1800" dirty="0" smtClean="0"/>
              <a:t>And when they come across a verse which contains fear (of Hell) they bend the ears of their hearts towards it, and feel as though the sound of Hell and its cries are reaching their ears.</a:t>
            </a:r>
            <a:endParaRPr lang="ar-SA"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1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slide(fromBottom)">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lnSpc>
                <a:spcPct val="120000"/>
              </a:lnSpc>
              <a:buNone/>
            </a:pPr>
            <a:r>
              <a:rPr lang="ar-SA" sz="1800" dirty="0" smtClean="0"/>
              <a:t>وَ أَمَّا النَّهَارَ فَحُلَمَاءُ عُلَمَاءُ أَبْرَارٌ </a:t>
            </a:r>
            <a:r>
              <a:rPr lang="ar-SA" sz="1800" dirty="0" smtClean="0"/>
              <a:t>أَتْقِيَاءُ</a:t>
            </a:r>
          </a:p>
          <a:p>
            <a:pPr algn="l" rtl="0">
              <a:lnSpc>
                <a:spcPct val="120000"/>
              </a:lnSpc>
              <a:buNone/>
            </a:pPr>
            <a:r>
              <a:rPr lang="en-US" sz="1800" dirty="0" smtClean="0"/>
              <a:t>And during </a:t>
            </a:r>
            <a:r>
              <a:rPr lang="en-US" sz="1800" dirty="0" smtClean="0"/>
              <a:t>the day they are enduring, learned, virtuous and God-fearing</a:t>
            </a:r>
            <a:r>
              <a:rPr lang="en-US" sz="1800" dirty="0" smtClean="0"/>
              <a:t>.</a:t>
            </a:r>
            <a:endParaRPr lang="ar-SA" sz="1800" dirty="0" smtClean="0"/>
          </a:p>
          <a:p>
            <a:pPr>
              <a:lnSpc>
                <a:spcPct val="120000"/>
              </a:lnSpc>
              <a:buNone/>
            </a:pPr>
            <a:r>
              <a:rPr lang="ar-SA" sz="1800" dirty="0" smtClean="0"/>
              <a:t>لَا </a:t>
            </a:r>
            <a:r>
              <a:rPr lang="ar-SA" sz="1800" dirty="0" smtClean="0"/>
              <a:t>يَرْضَوْنَ مِنْ أَعْمَالِهِمُ الْقَلِيلَ وَ لَا يَسْتَكْثِرُونَ الْكَثِيرَ </a:t>
            </a:r>
            <a:endParaRPr lang="ar-SA" sz="1800" dirty="0" smtClean="0"/>
          </a:p>
          <a:p>
            <a:pPr algn="l" rtl="0">
              <a:lnSpc>
                <a:spcPct val="120000"/>
              </a:lnSpc>
              <a:buNone/>
            </a:pPr>
            <a:r>
              <a:rPr lang="en-US" sz="1800" dirty="0" smtClean="0"/>
              <a:t>They are not satisfied with their </a:t>
            </a:r>
            <a:r>
              <a:rPr lang="en-US" sz="1800" dirty="0" err="1" smtClean="0"/>
              <a:t>meagre</a:t>
            </a:r>
            <a:r>
              <a:rPr lang="en-US" sz="1800" dirty="0" smtClean="0"/>
              <a:t> good acts, and do not regard their major acts as great</a:t>
            </a:r>
            <a:r>
              <a:rPr lang="en-US" sz="1800" dirty="0" smtClean="0"/>
              <a:t>.</a:t>
            </a:r>
          </a:p>
          <a:p>
            <a:pPr>
              <a:lnSpc>
                <a:spcPct val="120000"/>
              </a:lnSpc>
              <a:buNone/>
            </a:pPr>
            <a:r>
              <a:rPr lang="ar-SA" sz="1800" dirty="0" smtClean="0"/>
              <a:t>فَهُمْ </a:t>
            </a:r>
            <a:r>
              <a:rPr lang="ar-SA" sz="1800" dirty="0" smtClean="0"/>
              <a:t>لِأَنْفُسِهِمْ مُتَّهِمُونَ وَ مِنْ أَعْمَالِهِمْ </a:t>
            </a:r>
            <a:r>
              <a:rPr lang="ar-SA" sz="1800" dirty="0" smtClean="0"/>
              <a:t>مُشْفِقُونَ</a:t>
            </a:r>
          </a:p>
          <a:p>
            <a:pPr algn="l" rtl="0">
              <a:lnSpc>
                <a:spcPct val="120000"/>
              </a:lnSpc>
              <a:buNone/>
            </a:pPr>
            <a:r>
              <a:rPr lang="en-US" sz="1800" dirty="0" smtClean="0"/>
              <a:t>They always </a:t>
            </a:r>
            <a:r>
              <a:rPr lang="en-US" sz="1800" dirty="0" smtClean="0"/>
              <a:t>accuse themselves </a:t>
            </a:r>
            <a:r>
              <a:rPr lang="en-US" sz="1800" dirty="0" smtClean="0"/>
              <a:t>and are afraid of their deeds</a:t>
            </a:r>
            <a:r>
              <a:rPr lang="en-US" sz="1800" dirty="0" smtClean="0"/>
              <a:t>.</a:t>
            </a:r>
            <a:endParaRPr lang="ar-SA" sz="1800" dirty="0" smtClean="0"/>
          </a:p>
          <a:p>
            <a:pPr>
              <a:lnSpc>
                <a:spcPct val="120000"/>
              </a:lnSpc>
              <a:buNone/>
            </a:pPr>
            <a:r>
              <a:rPr lang="ar-SA" sz="1800" dirty="0" smtClean="0"/>
              <a:t>فَمِنْ عَلَامَةِ أَحَدِهِمْ أَنَّكَ تَرَى لَهُ قُوَّةً فِي دِينٍ وَ حَزْماً فِي </a:t>
            </a:r>
            <a:r>
              <a:rPr lang="ar-SA" sz="1800" dirty="0" smtClean="0"/>
              <a:t>لِينٍ</a:t>
            </a:r>
          </a:p>
          <a:p>
            <a:pPr algn="l" rtl="0">
              <a:buNone/>
            </a:pPr>
            <a:r>
              <a:rPr lang="en-US" sz="1800" dirty="0" smtClean="0"/>
              <a:t>Of their signs is that you see them having strength </a:t>
            </a:r>
            <a:r>
              <a:rPr lang="en-US" sz="1800" dirty="0" smtClean="0"/>
              <a:t>in religion, </a:t>
            </a:r>
            <a:r>
              <a:rPr lang="en-US" sz="1800" dirty="0" smtClean="0"/>
              <a:t>prudence along </a:t>
            </a:r>
            <a:r>
              <a:rPr lang="en-US" sz="1800" dirty="0" smtClean="0"/>
              <a:t>with leniency, </a:t>
            </a:r>
            <a:endParaRPr lang="en-US" sz="1800" dirty="0" smtClean="0"/>
          </a:p>
          <a:p>
            <a:pPr algn="r">
              <a:buNone/>
            </a:pPr>
            <a:r>
              <a:rPr lang="ar-SA" sz="1800" dirty="0" smtClean="0"/>
              <a:t>وَ حِرْصاً فِي عِلْمٍ وَ عِلْماً فِي حِلْمٍ وَ قَصْداً فِي غِنًى </a:t>
            </a:r>
            <a:endParaRPr lang="en-US" sz="1800" dirty="0" smtClean="0"/>
          </a:p>
          <a:p>
            <a:pPr algn="l" rtl="0">
              <a:buNone/>
            </a:pPr>
            <a:r>
              <a:rPr lang="en-US" sz="1800" dirty="0" smtClean="0"/>
              <a:t>Eagerness </a:t>
            </a:r>
            <a:r>
              <a:rPr lang="en-US" sz="1800" dirty="0" smtClean="0"/>
              <a:t>in (seeking) </a:t>
            </a:r>
            <a:r>
              <a:rPr lang="en-US" sz="1800" dirty="0" smtClean="0"/>
              <a:t>knowledge, knowledge </a:t>
            </a:r>
            <a:r>
              <a:rPr lang="en-US" sz="1800" dirty="0" smtClean="0"/>
              <a:t>in forbearance, moderation in </a:t>
            </a:r>
            <a:r>
              <a:rPr lang="en-US" sz="1800" dirty="0" smtClean="0"/>
              <a:t>affluence</a:t>
            </a:r>
          </a:p>
          <a:p>
            <a:pPr>
              <a:buNone/>
            </a:pPr>
            <a:r>
              <a:rPr lang="ar-SA" sz="1800" dirty="0" smtClean="0"/>
              <a:t>وَ خُشُوعاً فِي عِبَادَةٍ وَ تَجَمُّلًا فِي فَاقَةٍ وَ صَبْراً فِي </a:t>
            </a:r>
            <a:r>
              <a:rPr lang="ar-SA" sz="1800" dirty="0" smtClean="0"/>
              <a:t>شِدَّةٍ</a:t>
            </a:r>
          </a:p>
          <a:p>
            <a:pPr algn="l" rtl="0">
              <a:buNone/>
            </a:pPr>
            <a:r>
              <a:rPr lang="en-US" sz="1800" dirty="0" smtClean="0"/>
              <a:t>Humility in worship, adornment in poverty, and endurance </a:t>
            </a:r>
            <a:r>
              <a:rPr lang="en-US" sz="1800" dirty="0" smtClean="0"/>
              <a:t>in hardship</a:t>
            </a:r>
            <a:endParaRPr lang="ar-SA" sz="1800" dirty="0" smtClean="0"/>
          </a:p>
          <a:p>
            <a:pPr algn="l" rtl="0">
              <a:buNone/>
            </a:pPr>
            <a:endParaRPr lang="en-US" sz="1800" dirty="0" smtClean="0"/>
          </a:p>
          <a:p>
            <a:pPr>
              <a:lnSpc>
                <a:spcPct val="120000"/>
              </a:lnSpc>
              <a:buNone/>
            </a:pPr>
            <a:endParaRPr lang="ar-SA"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1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1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lide(fromBottom)">
                                      <p:cBhvr>
                                        <p:cTn id="57" dur="1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lide(fromBottom)">
                                      <p:cBhvr>
                                        <p:cTn id="62"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buNone/>
            </a:pPr>
            <a:r>
              <a:rPr lang="ar-SA" sz="1800" dirty="0" smtClean="0"/>
              <a:t>وَ طَلَباً فِي حَلَالٍ وَ نَشَاطاً فِي هُدًى وَ تَحَرُّجاً عَنْ طَمَعٍ </a:t>
            </a:r>
            <a:endParaRPr lang="en-US" sz="1800" dirty="0" smtClean="0"/>
          </a:p>
          <a:p>
            <a:pPr algn="l" rtl="0">
              <a:buNone/>
            </a:pPr>
            <a:r>
              <a:rPr lang="en-US" sz="1800" dirty="0" smtClean="0"/>
              <a:t>Seeking after the </a:t>
            </a:r>
            <a:r>
              <a:rPr lang="en-US" sz="1800" dirty="0" smtClean="0"/>
              <a:t>lawful, </a:t>
            </a:r>
            <a:r>
              <a:rPr lang="en-US" sz="1800" dirty="0" smtClean="0"/>
              <a:t>and pleasure </a:t>
            </a:r>
            <a:r>
              <a:rPr lang="en-US" sz="1800" dirty="0" smtClean="0"/>
              <a:t>in guidance </a:t>
            </a:r>
            <a:r>
              <a:rPr lang="en-US" sz="1800" dirty="0" smtClean="0"/>
              <a:t>and avoiding greed</a:t>
            </a:r>
            <a:r>
              <a:rPr lang="en-US" sz="1800" dirty="0" smtClean="0"/>
              <a:t/>
            </a:r>
            <a:br>
              <a:rPr lang="en-US" sz="1800" dirty="0" smtClean="0"/>
            </a:br>
            <a:endParaRPr lang="ar-SA" sz="1800" dirty="0" smtClean="0"/>
          </a:p>
          <a:p>
            <a:pPr>
              <a:lnSpc>
                <a:spcPct val="120000"/>
              </a:lnSpc>
              <a:buNone/>
            </a:pPr>
            <a:r>
              <a:rPr lang="ar-SA" sz="1800" dirty="0" smtClean="0"/>
              <a:t>يَعْمَلُ </a:t>
            </a:r>
            <a:r>
              <a:rPr lang="ar-SA" sz="1800" dirty="0" smtClean="0"/>
              <a:t>الْأَعْمَالَ الصَّالِحَةَ وَ هُوَ عَلَى </a:t>
            </a:r>
            <a:r>
              <a:rPr lang="ar-SA" sz="1800" dirty="0" smtClean="0"/>
              <a:t>وَجَلٍ</a:t>
            </a:r>
          </a:p>
          <a:p>
            <a:pPr algn="l" rtl="0">
              <a:lnSpc>
                <a:spcPct val="120000"/>
              </a:lnSpc>
              <a:buNone/>
            </a:pPr>
            <a:r>
              <a:rPr lang="en-US" sz="1800" dirty="0" smtClean="0"/>
              <a:t>He </a:t>
            </a:r>
            <a:r>
              <a:rPr lang="en-US" sz="1800" dirty="0" smtClean="0"/>
              <a:t>performs virtuous deeds </a:t>
            </a:r>
            <a:r>
              <a:rPr lang="en-US" sz="1800" dirty="0" smtClean="0"/>
              <a:t>yet he is afraid</a:t>
            </a:r>
            <a:r>
              <a:rPr lang="en-US" sz="1800" dirty="0" smtClean="0"/>
              <a:t>. </a:t>
            </a:r>
            <a:endParaRPr lang="ar-SA" sz="1800" dirty="0" smtClean="0"/>
          </a:p>
          <a:p>
            <a:pPr>
              <a:lnSpc>
                <a:spcPct val="120000"/>
              </a:lnSpc>
              <a:buNone/>
            </a:pPr>
            <a:endParaRPr lang="ar-SA" sz="1800" dirty="0" smtClean="0"/>
          </a:p>
          <a:p>
            <a:pPr>
              <a:lnSpc>
                <a:spcPct val="120000"/>
              </a:lnSpc>
              <a:buNone/>
            </a:pPr>
            <a:r>
              <a:rPr lang="ar-SA" sz="1800" dirty="0" smtClean="0"/>
              <a:t> </a:t>
            </a:r>
            <a:r>
              <a:rPr lang="ar-SA" sz="1800" dirty="0" smtClean="0"/>
              <a:t>يُمْسِي وَ هَمُّهُ الشُّكْرُ وَ يُصْبِحُ وَ هَمُّهُ </a:t>
            </a:r>
            <a:r>
              <a:rPr lang="ar-SA" sz="1800" dirty="0" smtClean="0"/>
              <a:t>الذِّكْرُ</a:t>
            </a:r>
            <a:endParaRPr lang="ar-SA" sz="1800" dirty="0" smtClean="0"/>
          </a:p>
          <a:p>
            <a:pPr algn="l" rtl="0">
              <a:lnSpc>
                <a:spcPct val="120000"/>
              </a:lnSpc>
              <a:buNone/>
            </a:pPr>
            <a:r>
              <a:rPr lang="en-US" sz="1800" dirty="0" smtClean="0"/>
              <a:t>He enters the night anxious </a:t>
            </a:r>
            <a:r>
              <a:rPr lang="en-US" sz="1800" dirty="0" smtClean="0"/>
              <a:t>to offer </a:t>
            </a:r>
            <a:r>
              <a:rPr lang="en-US" sz="1800" dirty="0" smtClean="0"/>
              <a:t>thanks,  and enters the day anxious of remembrance</a:t>
            </a:r>
          </a:p>
          <a:p>
            <a:pPr algn="r">
              <a:lnSpc>
                <a:spcPct val="120000"/>
              </a:lnSpc>
              <a:buNone/>
            </a:pPr>
            <a:r>
              <a:rPr lang="ar-SA" sz="1800" dirty="0" smtClean="0"/>
              <a:t>يَبِيتُ حَذِراً وَ يُصْبِحُ فَرِحاً حَذِراً لِمَا حُذِّرَ مِنَ الْغَفْلَةِ وَ فَرِحاً بِمَا أَصَابَ مِنَ الْفَضْلِ وَ </a:t>
            </a:r>
            <a:r>
              <a:rPr lang="ar-SA" sz="1800" dirty="0" smtClean="0"/>
              <a:t>الرَّحْمَةِ</a:t>
            </a:r>
          </a:p>
          <a:p>
            <a:pPr algn="l" rtl="0">
              <a:lnSpc>
                <a:spcPct val="120000"/>
              </a:lnSpc>
              <a:buNone/>
            </a:pPr>
            <a:r>
              <a:rPr lang="en-US" sz="1800" dirty="0" smtClean="0"/>
              <a:t>He passes the night in fear and rises in the morning in joy - fear lest </a:t>
            </a:r>
            <a:r>
              <a:rPr lang="en-US" sz="1800" dirty="0" smtClean="0"/>
              <a:t>his time is </a:t>
            </a:r>
            <a:r>
              <a:rPr lang="en-US" sz="1800" dirty="0" smtClean="0"/>
              <a:t>passed in forgetfulness, and joy over the </a:t>
            </a:r>
            <a:r>
              <a:rPr lang="en-US" sz="1800" dirty="0" err="1" smtClean="0"/>
              <a:t>favour</a:t>
            </a:r>
            <a:r>
              <a:rPr lang="en-US" sz="1800" dirty="0" smtClean="0"/>
              <a:t> and mercy received by him</a:t>
            </a:r>
            <a:endParaRPr lang="ar-SA"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1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slide(fromBottom)">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r>
              <a:rPr lang="en-US" i="1" dirty="0" smtClean="0"/>
              <a:t>The Qualities of </a:t>
            </a:r>
            <a:r>
              <a:rPr lang="en-US" i="1" dirty="0" err="1" smtClean="0"/>
              <a:t>Muttaqin</a:t>
            </a:r>
            <a:endParaRPr lang="fa-IR" i="1" dirty="0"/>
          </a:p>
        </p:txBody>
      </p:sp>
      <p:sp>
        <p:nvSpPr>
          <p:cNvPr id="3" name="Content Placeholder 2"/>
          <p:cNvSpPr>
            <a:spLocks noGrp="1"/>
          </p:cNvSpPr>
          <p:nvPr>
            <p:ph idx="1"/>
          </p:nvPr>
        </p:nvSpPr>
        <p:spPr>
          <a:xfrm>
            <a:off x="1435608" y="990600"/>
            <a:ext cx="7498080" cy="5638800"/>
          </a:xfrm>
        </p:spPr>
        <p:txBody>
          <a:bodyPr>
            <a:normAutofit/>
          </a:bodyPr>
          <a:lstStyle/>
          <a:p>
            <a:pPr>
              <a:lnSpc>
                <a:spcPct val="120000"/>
              </a:lnSpc>
              <a:buNone/>
            </a:pPr>
            <a:r>
              <a:rPr lang="ar-SA" sz="1800" dirty="0" smtClean="0"/>
              <a:t>تَرَاهُ </a:t>
            </a:r>
            <a:r>
              <a:rPr lang="ar-SA" sz="1800" dirty="0" smtClean="0"/>
              <a:t>قَرِيباً أَمَلُهُ قَلِيلًا </a:t>
            </a:r>
            <a:r>
              <a:rPr lang="ar-SA" sz="1800" dirty="0" smtClean="0"/>
              <a:t>زَلَلُهُ خَاشِعاً </a:t>
            </a:r>
            <a:r>
              <a:rPr lang="ar-SA" sz="1800" dirty="0" smtClean="0"/>
              <a:t>قَلْبُهُ </a:t>
            </a:r>
            <a:endParaRPr lang="ar-SA" sz="1800" dirty="0" smtClean="0"/>
          </a:p>
          <a:p>
            <a:pPr algn="l" rtl="0">
              <a:lnSpc>
                <a:spcPct val="120000"/>
              </a:lnSpc>
              <a:buNone/>
            </a:pPr>
            <a:r>
              <a:rPr lang="en-US" sz="1800" dirty="0" smtClean="0"/>
              <a:t>You will see his hopes simple, his shortcomings </a:t>
            </a:r>
            <a:r>
              <a:rPr lang="en-US" sz="1800" dirty="0" smtClean="0"/>
              <a:t>few </a:t>
            </a:r>
            <a:r>
              <a:rPr lang="en-US" sz="1800" dirty="0" smtClean="0"/>
              <a:t>, his heart fearing</a:t>
            </a:r>
            <a:r>
              <a:rPr lang="en-US" sz="1800" dirty="0" smtClean="0"/>
              <a:t>,</a:t>
            </a:r>
          </a:p>
          <a:p>
            <a:pPr algn="l" rtl="0">
              <a:lnSpc>
                <a:spcPct val="120000"/>
              </a:lnSpc>
              <a:buNone/>
            </a:pPr>
            <a:endParaRPr lang="en-US" sz="1800" dirty="0" smtClean="0"/>
          </a:p>
          <a:p>
            <a:pPr>
              <a:lnSpc>
                <a:spcPct val="120000"/>
              </a:lnSpc>
              <a:buNone/>
            </a:pPr>
            <a:r>
              <a:rPr lang="ar-SA" sz="1800" dirty="0" smtClean="0"/>
              <a:t>قَانِعَةً </a:t>
            </a:r>
            <a:r>
              <a:rPr lang="ar-SA" sz="1800" dirty="0" smtClean="0"/>
              <a:t>نَفْسُهُ مَنْزُوراً أَكْلُهُ سَهْلًا أَمْرُهُ حَرِيزاً دِينُهُ مَيِّتَةً شَهْوَتُهُ مَكْظُوماً غَيْظُهُ </a:t>
            </a:r>
            <a:endParaRPr lang="ar-SA" sz="1800" dirty="0" smtClean="0"/>
          </a:p>
          <a:p>
            <a:pPr algn="l" rtl="0">
              <a:lnSpc>
                <a:spcPct val="120000"/>
              </a:lnSpc>
              <a:buNone/>
            </a:pPr>
            <a:r>
              <a:rPr lang="en-US" sz="1800" dirty="0" smtClean="0"/>
              <a:t> </a:t>
            </a:r>
            <a:r>
              <a:rPr lang="en-US" sz="1800" dirty="0" smtClean="0"/>
              <a:t>His </a:t>
            </a:r>
            <a:r>
              <a:rPr lang="en-US" sz="1800" dirty="0" smtClean="0"/>
              <a:t>spirit contented, his meal small and simple, </a:t>
            </a:r>
            <a:r>
              <a:rPr lang="en-US" sz="1800" dirty="0" smtClean="0"/>
              <a:t>his attitude easy going his </a:t>
            </a:r>
            <a:r>
              <a:rPr lang="en-US" sz="1800" dirty="0" smtClean="0"/>
              <a:t>religion safe, his desires dead and his anger suppressed. </a:t>
            </a:r>
            <a:endParaRPr lang="ar-SA" sz="1800" dirty="0" smtClean="0"/>
          </a:p>
          <a:p>
            <a:pPr>
              <a:lnSpc>
                <a:spcPct val="120000"/>
              </a:lnSpc>
              <a:buNone/>
            </a:pPr>
            <a:r>
              <a:rPr lang="ar-SA" sz="1800" dirty="0" smtClean="0"/>
              <a:t>الْخَيْرُ </a:t>
            </a:r>
            <a:r>
              <a:rPr lang="ar-SA" sz="1800" dirty="0" smtClean="0"/>
              <a:t>مِنْهُ مَأْمُولٌ وَ الشَّرُّ مِنْهُ مَأْمُونٌ </a:t>
            </a:r>
            <a:endParaRPr lang="ar-SA" sz="1800" dirty="0" smtClean="0"/>
          </a:p>
          <a:p>
            <a:pPr algn="l" rtl="0">
              <a:lnSpc>
                <a:spcPct val="120000"/>
              </a:lnSpc>
              <a:buNone/>
            </a:pPr>
            <a:r>
              <a:rPr lang="en-US" sz="1800" dirty="0" smtClean="0"/>
              <a:t>Good alone is expected from him. Evil from him is not to be </a:t>
            </a:r>
            <a:r>
              <a:rPr lang="en-US" sz="1800" dirty="0" smtClean="0"/>
              <a:t>feared</a:t>
            </a:r>
          </a:p>
          <a:p>
            <a:pPr algn="l" rtl="0">
              <a:lnSpc>
                <a:spcPct val="120000"/>
              </a:lnSpc>
              <a:buNone/>
            </a:pPr>
            <a:endParaRPr lang="en-US" sz="1800" dirty="0" smtClean="0"/>
          </a:p>
          <a:p>
            <a:pPr>
              <a:lnSpc>
                <a:spcPct val="120000"/>
              </a:lnSpc>
              <a:buNone/>
            </a:pPr>
            <a:r>
              <a:rPr lang="ar-SA" sz="1800" dirty="0" smtClean="0"/>
              <a:t>إِنْ </a:t>
            </a:r>
            <a:r>
              <a:rPr lang="ar-SA" sz="1800" dirty="0" smtClean="0"/>
              <a:t>كَانَ فِي الْغَافِلِينَ كُتِبَ فِي الذَّاكِرِينَ وَ إِنْ كَانَ فِي الذَّاكِرِينَ لَمْ يُكْتَبْ مِنَ الْغَافِلِينَ </a:t>
            </a:r>
            <a:endParaRPr lang="ar-SA" sz="1800" dirty="0" smtClean="0"/>
          </a:p>
          <a:p>
            <a:pPr algn="l" rtl="0">
              <a:lnSpc>
                <a:spcPct val="120000"/>
              </a:lnSpc>
              <a:buNone/>
            </a:pPr>
            <a:r>
              <a:rPr lang="en-US" sz="1800" dirty="0" smtClean="0"/>
              <a:t>Even </a:t>
            </a:r>
            <a:r>
              <a:rPr lang="en-US" sz="1800" dirty="0" smtClean="0"/>
              <a:t>if he is found among those who forget (Allah) he is counted among those who remember (Him), but if he is among </a:t>
            </a:r>
            <a:r>
              <a:rPr lang="en-US" sz="1800" dirty="0" smtClean="0"/>
              <a:t>those who remember </a:t>
            </a:r>
            <a:r>
              <a:rPr lang="en-US" sz="1800" dirty="0" smtClean="0"/>
              <a:t>he is not counted among the forgetful. </a:t>
            </a:r>
            <a:endParaRPr lang="ar-SA" sz="1800" dirty="0" smtClean="0"/>
          </a:p>
          <a:p>
            <a:pPr algn="l" rtl="0">
              <a:lnSpc>
                <a:spcPct val="120000"/>
              </a:lnSpc>
              <a:buNone/>
            </a:pPr>
            <a:endParaRPr lang="ar-SA" sz="1800" dirty="0" smtClean="0"/>
          </a:p>
          <a:p>
            <a:pPr>
              <a:lnSpc>
                <a:spcPct val="120000"/>
              </a:lnSpc>
              <a:buNone/>
            </a:pPr>
            <a:endParaRPr lang="ar-SA"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slide(fromBottom)">
                                      <p:cBhvr>
                                        <p:cTn id="37" dur="10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slide(fromBottom)">
                                      <p:cBhvr>
                                        <p:cTn id="4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1223</Words>
  <Application>Microsoft Office PowerPoint</Application>
  <PresentationFormat>On-screen Show (4:3)</PresentationFormat>
  <Paragraphs>125</Paragraphs>
  <Slides>11</Slides>
  <Notes>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Solstice</vt:lpstr>
      <vt:lpstr>Taqwa</vt:lpstr>
      <vt:lpstr>The Qualities of Muttaqin</vt:lpstr>
      <vt:lpstr>The Qualities of Muttaqin</vt:lpstr>
      <vt:lpstr>The Qualities of Muttaqin</vt:lpstr>
      <vt:lpstr>The Qualities of Muttaqin</vt:lpstr>
      <vt:lpstr>The Qualities of Muttaqin</vt:lpstr>
      <vt:lpstr>The Qualities of Muttaqin</vt:lpstr>
      <vt:lpstr>The Qualities of Muttaqin</vt:lpstr>
      <vt:lpstr>The Qualities of Muttaqin</vt:lpstr>
      <vt:lpstr>The Qualities of Muttaqin</vt:lpstr>
      <vt:lpstr>The Qualities of Muttaqin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levels of faith</dc:title>
  <dc:creator>User</dc:creator>
  <cp:lastModifiedBy>User</cp:lastModifiedBy>
  <cp:revision>5</cp:revision>
  <dcterms:created xsi:type="dcterms:W3CDTF">2006-08-16T00:00:00Z</dcterms:created>
  <dcterms:modified xsi:type="dcterms:W3CDTF">2013-06-16T18:56:54Z</dcterms:modified>
</cp:coreProperties>
</file>