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4">
  <p:sldMasterIdLst>
    <p:sldMasterId id="2147483648" r:id="rId1"/>
  </p:sldMasterIdLst>
  <p:notesMasterIdLst>
    <p:notesMasterId r:id="rId18"/>
  </p:notes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eed bahmanpour" initials="sb" lastIdx="9" clrIdx="0">
    <p:extLst>
      <p:ext uri="{19B8F6BF-5375-455C-9EA6-DF929625EA0E}">
        <p15:presenceInfo xmlns:p15="http://schemas.microsoft.com/office/powerpoint/2012/main" userId="4ca3a646dfa604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309" autoAdjust="0"/>
    <p:restoredTop sz="88510" autoAdjust="0"/>
  </p:normalViewPr>
  <p:slideViewPr>
    <p:cSldViewPr snapToGrid="0">
      <p:cViewPr varScale="1">
        <p:scale>
          <a:sx n="66" d="100"/>
          <a:sy n="66" d="100"/>
        </p:scale>
        <p:origin x="354" y="60"/>
      </p:cViewPr>
      <p:guideLst/>
    </p:cSldViewPr>
  </p:slideViewPr>
  <p:outlineViewPr>
    <p:cViewPr>
      <p:scale>
        <a:sx n="33" d="100"/>
        <a:sy n="33" d="100"/>
      </p:scale>
      <p:origin x="0" y="-234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9-14T14:09:13.802" idx="8">
    <p:pos x="5285" y="1975"/>
    <p:text>اسم به معنای نشانه است. اسم لفظی، نشان و راهنمای مفاهیم ذهنی و مفاهیم ذهنی، اسم برای حقایق عینی و حقایق عینی اعم ازغیب و شهود، اسم و نشان از آفریننده خود دارند. حال باید دید اسمای خداوند که در این آیه به انسان تعلیم داده شد، کدام قسم از این اسم هاست، آیا الفاظ مراد است یا مفاهیم ذهنی و یا حقایق عینی؟</p:text>
    <p:extLst>
      <p:ext uri="{C676402C-5697-4E1C-873F-D02D1690AC5C}">
        <p15:threadingInfo xmlns:p15="http://schemas.microsoft.com/office/powerpoint/2012/main" timeZoneBias="-60"/>
      </p:ext>
    </p:extLst>
  </p:cm>
  <p:cm authorId="1" dt="2015-09-14T14:09:18.414" idx="9">
    <p:pos x="10" y="10"/>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5-09-14T14:09:18.414" idx="9">
    <p:pos x="10" y="1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F3D661-B22A-42FE-887D-B98797F2D95A}" type="datetimeFigureOut">
              <a:rPr lang="en-GB" smtClean="0"/>
              <a:t>15/09/2015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75B4A9-7D1F-4CB0-BCBF-3ADDEBCA82A0}" type="slidenum">
              <a:rPr lang="en-GB" smtClean="0"/>
              <a:t>‹#›</a:t>
            </a:fld>
            <a:endParaRPr lang="en-GB"/>
          </a:p>
        </p:txBody>
      </p:sp>
    </p:spTree>
    <p:extLst>
      <p:ext uri="{BB962C8B-B14F-4D97-AF65-F5344CB8AC3E}">
        <p14:creationId xmlns:p14="http://schemas.microsoft.com/office/powerpoint/2010/main" val="3851272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9/15/2015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GB" dirty="0" smtClean="0"/>
              <a:t>Imam Mahdi (a)</a:t>
            </a:r>
            <a:br>
              <a:rPr lang="en-GB" dirty="0" smtClean="0"/>
            </a:br>
            <a:r>
              <a:rPr lang="en-GB" sz="4400" dirty="0" smtClean="0"/>
              <a:t>The Position and the Mission</a:t>
            </a:r>
            <a:endParaRPr lang="en-GB" sz="4400" dirty="0"/>
          </a:p>
        </p:txBody>
      </p:sp>
      <p:sp>
        <p:nvSpPr>
          <p:cNvPr id="3" name="Subtitle 2"/>
          <p:cNvSpPr>
            <a:spLocks noGrp="1"/>
          </p:cNvSpPr>
          <p:nvPr>
            <p:ph type="subTitle" idx="1"/>
          </p:nvPr>
        </p:nvSpPr>
        <p:spPr/>
        <p:txBody>
          <a:bodyPr>
            <a:normAutofit/>
          </a:bodyPr>
          <a:lstStyle/>
          <a:p>
            <a:r>
              <a:rPr lang="en-GB" sz="3200" smtClean="0"/>
              <a:t>His </a:t>
            </a:r>
            <a:r>
              <a:rPr lang="en-GB" sz="3200" smtClean="0"/>
              <a:t>Position (2)</a:t>
            </a:r>
            <a:endParaRPr lang="en-GB" sz="3200" dirty="0"/>
          </a:p>
        </p:txBody>
      </p:sp>
    </p:spTree>
    <p:extLst>
      <p:ext uri="{BB962C8B-B14F-4D97-AF65-F5344CB8AC3E}">
        <p14:creationId xmlns:p14="http://schemas.microsoft.com/office/powerpoint/2010/main" val="1618630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smtClean="0"/>
              <a:t>Muhaddath</a:t>
            </a:r>
            <a:endParaRPr lang="en-GB" sz="2800" i="1" dirty="0"/>
          </a:p>
        </p:txBody>
      </p:sp>
      <p:sp>
        <p:nvSpPr>
          <p:cNvPr id="3" name="Content Placeholder 2"/>
          <p:cNvSpPr>
            <a:spLocks noGrp="1"/>
          </p:cNvSpPr>
          <p:nvPr>
            <p:ph idx="1"/>
          </p:nvPr>
        </p:nvSpPr>
        <p:spPr>
          <a:xfrm>
            <a:off x="677334" y="1227221"/>
            <a:ext cx="8596668" cy="5293226"/>
          </a:xfrm>
        </p:spPr>
        <p:txBody>
          <a:bodyPr>
            <a:normAutofit fontScale="77500" lnSpcReduction="20000"/>
          </a:bodyPr>
          <a:lstStyle/>
          <a:p>
            <a:pPr marL="0" indent="0">
              <a:lnSpc>
                <a:spcPct val="140000"/>
              </a:lnSpc>
              <a:spcAft>
                <a:spcPts val="1200"/>
              </a:spcAft>
              <a:buNone/>
            </a:pPr>
            <a:r>
              <a:rPr lang="en-GB" sz="2400" dirty="0"/>
              <a:t>However, </a:t>
            </a:r>
            <a:r>
              <a:rPr lang="en-GB" sz="2400" dirty="0" smtClean="0"/>
              <a:t>such narrations have </a:t>
            </a:r>
            <a:r>
              <a:rPr lang="en-GB" sz="2400" dirty="0"/>
              <a:t>ignited a series of discussions about the concept of </a:t>
            </a:r>
            <a:r>
              <a:rPr lang="en-GB" sz="2400" i="1" dirty="0" err="1"/>
              <a:t>muhaddath</a:t>
            </a:r>
            <a:r>
              <a:rPr lang="en-GB" sz="2400" dirty="0"/>
              <a:t> in Sunni scholarly writings which </a:t>
            </a:r>
            <a:r>
              <a:rPr lang="en-GB" sz="2400" dirty="0" smtClean="0"/>
              <a:t>implies the </a:t>
            </a:r>
            <a:r>
              <a:rPr lang="en-GB" sz="2400" dirty="0"/>
              <a:t>spiritual position of </a:t>
            </a:r>
            <a:r>
              <a:rPr lang="en-GB" sz="2400" i="1" dirty="0" err="1"/>
              <a:t>muhaddath</a:t>
            </a:r>
            <a:r>
              <a:rPr lang="en-GB" sz="2400" dirty="0"/>
              <a:t>. </a:t>
            </a:r>
            <a:endParaRPr lang="en-GB" sz="2400" dirty="0" smtClean="0"/>
          </a:p>
          <a:p>
            <a:pPr marL="0" indent="0">
              <a:lnSpc>
                <a:spcPct val="140000"/>
              </a:lnSpc>
              <a:spcAft>
                <a:spcPts val="1200"/>
              </a:spcAft>
              <a:buNone/>
            </a:pPr>
            <a:r>
              <a:rPr lang="en-GB" sz="2400" dirty="0" smtClean="0"/>
              <a:t>For </a:t>
            </a:r>
            <a:r>
              <a:rPr lang="en-GB" sz="2400" dirty="0"/>
              <a:t>example </a:t>
            </a:r>
            <a:r>
              <a:rPr lang="en-GB" sz="2400" dirty="0" smtClean="0"/>
              <a:t>al-</a:t>
            </a:r>
            <a:r>
              <a:rPr lang="en-GB" sz="2400" dirty="0" err="1" smtClean="0"/>
              <a:t>Manawi</a:t>
            </a:r>
            <a:r>
              <a:rPr lang="en-GB" sz="2400" dirty="0" smtClean="0"/>
              <a:t> writes on the subject, “</a:t>
            </a:r>
            <a:r>
              <a:rPr lang="en-GB" sz="2400" i="1" dirty="0" err="1" smtClean="0"/>
              <a:t>Muhaddath</a:t>
            </a:r>
            <a:r>
              <a:rPr lang="en-GB" sz="2400" dirty="0" smtClean="0"/>
              <a:t> </a:t>
            </a:r>
            <a:r>
              <a:rPr lang="en-GB" sz="2400" dirty="0"/>
              <a:t>is an inspired person on whose soul things descend from the higher realm as inspiration or unveiling, or someone whose tongue speaks the truth without intending it, or someone to whom the angles speak without being a prophet</a:t>
            </a:r>
            <a:r>
              <a:rPr lang="en-GB" sz="2400" dirty="0" smtClean="0"/>
              <a:t>.” </a:t>
            </a:r>
            <a:r>
              <a:rPr lang="en-GB" sz="1900" dirty="0" smtClean="0"/>
              <a:t>(Al-</a:t>
            </a:r>
            <a:r>
              <a:rPr lang="en-GB" sz="1900" dirty="0" err="1" smtClean="0"/>
              <a:t>Manawi</a:t>
            </a:r>
            <a:r>
              <a:rPr lang="en-GB" sz="1900" dirty="0" smtClean="0"/>
              <a:t>, </a:t>
            </a:r>
            <a:r>
              <a:rPr lang="en-GB" sz="1900" i="1" dirty="0" err="1"/>
              <a:t>F</a:t>
            </a:r>
            <a:r>
              <a:rPr lang="en-GB" sz="1900" i="1" dirty="0" err="1" smtClean="0"/>
              <a:t>ayd</a:t>
            </a:r>
            <a:r>
              <a:rPr lang="en-GB" sz="1900" i="1" dirty="0" smtClean="0"/>
              <a:t> al-Qadir</a:t>
            </a:r>
            <a:r>
              <a:rPr lang="fa-IR" sz="1900" i="1" dirty="0" smtClean="0"/>
              <a:t> </a:t>
            </a:r>
            <a:r>
              <a:rPr lang="en-GB" sz="1900" i="1" dirty="0" smtClean="0"/>
              <a:t> </a:t>
            </a:r>
            <a:r>
              <a:rPr lang="en-GB" sz="1900" dirty="0"/>
              <a:t>vol. 4, p. </a:t>
            </a:r>
            <a:r>
              <a:rPr lang="en-GB" sz="1900" dirty="0" smtClean="0"/>
              <a:t>664</a:t>
            </a:r>
            <a:r>
              <a:rPr lang="en-GB" sz="1900" dirty="0"/>
              <a:t>)</a:t>
            </a:r>
            <a:endParaRPr lang="en-GB" sz="1900" dirty="0" smtClean="0"/>
          </a:p>
          <a:p>
            <a:pPr marL="0" indent="0">
              <a:lnSpc>
                <a:spcPct val="140000"/>
              </a:lnSpc>
              <a:spcAft>
                <a:spcPts val="1200"/>
              </a:spcAft>
              <a:buNone/>
            </a:pPr>
            <a:r>
              <a:rPr lang="en-GB" sz="2400" dirty="0" smtClean="0"/>
              <a:t>Such </a:t>
            </a:r>
            <a:r>
              <a:rPr lang="en-GB" sz="2400" dirty="0"/>
              <a:t>explanations are reminiscent of the expressions such as </a:t>
            </a:r>
            <a:r>
              <a:rPr lang="en-GB" sz="2400" i="1" dirty="0" err="1"/>
              <a:t>naktun</a:t>
            </a:r>
            <a:r>
              <a:rPr lang="en-GB" sz="2400" i="1" dirty="0"/>
              <a:t> fi al-</a:t>
            </a:r>
            <a:r>
              <a:rPr lang="en-GB" sz="2400" i="1" dirty="0" err="1"/>
              <a:t>qalb</a:t>
            </a:r>
            <a:r>
              <a:rPr lang="en-GB" sz="2400" dirty="0"/>
              <a:t> (inscription in the heart) or </a:t>
            </a:r>
            <a:r>
              <a:rPr lang="en-GB" sz="2400" i="1" dirty="0" err="1"/>
              <a:t>qadhfun</a:t>
            </a:r>
            <a:r>
              <a:rPr lang="en-GB" sz="2400" i="1" dirty="0"/>
              <a:t> fi al-</a:t>
            </a:r>
            <a:r>
              <a:rPr lang="en-GB" sz="2400" i="1" dirty="0" err="1"/>
              <a:t>qalb</a:t>
            </a:r>
            <a:r>
              <a:rPr lang="en-GB" sz="2400" dirty="0"/>
              <a:t> (inspiration in the heart) used in </a:t>
            </a:r>
            <a:r>
              <a:rPr lang="en-GB" sz="2400" dirty="0" smtClean="0"/>
              <a:t>Shi’a traditions</a:t>
            </a:r>
            <a:r>
              <a:rPr lang="en-GB" sz="2400" dirty="0"/>
              <a:t>. </a:t>
            </a:r>
            <a:endParaRPr lang="en-GB" sz="2400" dirty="0" smtClean="0"/>
          </a:p>
          <a:p>
            <a:pPr marL="0" indent="0">
              <a:lnSpc>
                <a:spcPct val="140000"/>
              </a:lnSpc>
              <a:spcAft>
                <a:spcPts val="1200"/>
              </a:spcAft>
              <a:buNone/>
            </a:pPr>
            <a:r>
              <a:rPr lang="en-GB" sz="2400" dirty="0" smtClean="0"/>
              <a:t>The Quran connects the concept of </a:t>
            </a:r>
            <a:r>
              <a:rPr lang="en-GB" sz="2400" i="1" dirty="0" err="1" smtClean="0"/>
              <a:t>muhaddath</a:t>
            </a:r>
            <a:r>
              <a:rPr lang="en-GB" sz="2400" dirty="0" smtClean="0"/>
              <a:t> with the title of </a:t>
            </a:r>
            <a:r>
              <a:rPr lang="en-GB" sz="2400" i="1" dirty="0" err="1" smtClean="0"/>
              <a:t>siddiq</a:t>
            </a:r>
            <a:r>
              <a:rPr lang="en-GB" sz="2400" dirty="0" smtClean="0"/>
              <a:t>.</a:t>
            </a:r>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4" y="1227221"/>
            <a:ext cx="8596668" cy="5293226"/>
          </a:xfrm>
        </p:spPr>
        <p:txBody>
          <a:bodyPr>
            <a:normAutofit fontScale="70000" lnSpcReduction="20000"/>
          </a:bodyPr>
          <a:lstStyle/>
          <a:p>
            <a:pPr marL="0" indent="0">
              <a:lnSpc>
                <a:spcPct val="120000"/>
              </a:lnSpc>
              <a:spcAft>
                <a:spcPts val="1200"/>
              </a:spcAft>
              <a:buNone/>
            </a:pPr>
            <a:r>
              <a:rPr lang="en-GB" sz="2600" dirty="0"/>
              <a:t>And it is in the category of </a:t>
            </a:r>
            <a:r>
              <a:rPr lang="en-GB" sz="2600" i="1" dirty="0"/>
              <a:t>al-</a:t>
            </a:r>
            <a:r>
              <a:rPr lang="en-GB" sz="2600" i="1" dirty="0" err="1"/>
              <a:t>siddiqun</a:t>
            </a:r>
            <a:r>
              <a:rPr lang="en-GB" sz="2600" dirty="0"/>
              <a:t> that the Shi’as place their Imams and establish the attributes of </a:t>
            </a:r>
            <a:r>
              <a:rPr lang="en-GB" sz="2600" i="1" dirty="0"/>
              <a:t>al-</a:t>
            </a:r>
            <a:r>
              <a:rPr lang="en-GB" sz="2600" i="1" dirty="0" err="1"/>
              <a:t>muhaddath</a:t>
            </a:r>
            <a:r>
              <a:rPr lang="en-GB" sz="2600" dirty="0"/>
              <a:t> for them</a:t>
            </a:r>
            <a:r>
              <a:rPr lang="en-GB" sz="2600" dirty="0" smtClean="0"/>
              <a:t>.</a:t>
            </a:r>
            <a:endParaRPr lang="en-GB" sz="2600" dirty="0"/>
          </a:p>
          <a:p>
            <a:pPr marL="0" indent="0">
              <a:lnSpc>
                <a:spcPct val="120000"/>
              </a:lnSpc>
              <a:spcAft>
                <a:spcPts val="1200"/>
              </a:spcAft>
              <a:buNone/>
            </a:pPr>
            <a:r>
              <a:rPr lang="en-GB" sz="2600" dirty="0" smtClean="0"/>
              <a:t>So the 12</a:t>
            </a:r>
            <a:r>
              <a:rPr lang="en-GB" sz="2600" baseline="30000" dirty="0" smtClean="0"/>
              <a:t>th</a:t>
            </a:r>
            <a:r>
              <a:rPr lang="en-GB" sz="2600" dirty="0" smtClean="0"/>
              <a:t> Imam living with us in our time is a </a:t>
            </a:r>
            <a:r>
              <a:rPr lang="en-GB" sz="2600" i="1" dirty="0" err="1" smtClean="0"/>
              <a:t>muhaddath</a:t>
            </a:r>
            <a:r>
              <a:rPr lang="en-GB" sz="2600" dirty="0" smtClean="0"/>
              <a:t>, a </a:t>
            </a:r>
            <a:r>
              <a:rPr lang="en-GB" sz="2600" i="1" dirty="0" err="1" smtClean="0"/>
              <a:t>siddiq</a:t>
            </a:r>
            <a:r>
              <a:rPr lang="en-GB" sz="2600" dirty="0" smtClean="0"/>
              <a:t> and the </a:t>
            </a:r>
            <a:r>
              <a:rPr lang="en-GB" sz="2600" i="1" dirty="0" err="1" smtClean="0"/>
              <a:t>hujjah</a:t>
            </a:r>
            <a:r>
              <a:rPr lang="en-GB" sz="2600" dirty="0" smtClean="0"/>
              <a:t>. </a:t>
            </a:r>
          </a:p>
          <a:p>
            <a:pPr marL="0" indent="0">
              <a:lnSpc>
                <a:spcPct val="120000"/>
              </a:lnSpc>
              <a:spcAft>
                <a:spcPts val="1200"/>
              </a:spcAft>
              <a:buNone/>
            </a:pPr>
            <a:r>
              <a:rPr lang="en-GB" sz="2600" dirty="0" smtClean="0"/>
              <a:t>But there is one other important aspect to his position: He is the viceroy of God or </a:t>
            </a:r>
            <a:r>
              <a:rPr lang="en-GB" sz="2600" i="1" dirty="0" err="1" smtClean="0">
                <a:solidFill>
                  <a:srgbClr val="FF0000"/>
                </a:solidFill>
              </a:rPr>
              <a:t>khalifatullah</a:t>
            </a:r>
            <a:r>
              <a:rPr lang="en-GB" sz="2600" dirty="0" smtClean="0"/>
              <a:t>. </a:t>
            </a:r>
          </a:p>
          <a:p>
            <a:pPr marL="0" indent="0">
              <a:lnSpc>
                <a:spcPct val="120000"/>
              </a:lnSpc>
              <a:spcAft>
                <a:spcPts val="1200"/>
              </a:spcAft>
              <a:buNone/>
            </a:pPr>
            <a:r>
              <a:rPr lang="en-GB" sz="2600" dirty="0" smtClean="0"/>
              <a:t>The Quran uses the concept of </a:t>
            </a:r>
            <a:r>
              <a:rPr lang="en-GB" sz="2600" i="1" dirty="0" err="1" smtClean="0"/>
              <a:t>khalifatullah</a:t>
            </a:r>
            <a:r>
              <a:rPr lang="en-GB" sz="2600" dirty="0" smtClean="0"/>
              <a:t> in three meanings:</a:t>
            </a:r>
          </a:p>
          <a:p>
            <a:pPr marL="0" indent="0">
              <a:lnSpc>
                <a:spcPct val="120000"/>
              </a:lnSpc>
              <a:spcAft>
                <a:spcPts val="1200"/>
              </a:spcAft>
              <a:buNone/>
            </a:pPr>
            <a:r>
              <a:rPr lang="en-GB" sz="2600" dirty="0" smtClean="0"/>
              <a:t>1- human beings are collectively </a:t>
            </a:r>
            <a:r>
              <a:rPr lang="en-GB" sz="2600" i="1" dirty="0" err="1" smtClean="0"/>
              <a:t>khalifatullah</a:t>
            </a:r>
            <a:r>
              <a:rPr lang="en-GB" sz="2600" dirty="0" smtClean="0"/>
              <a:t>:</a:t>
            </a:r>
            <a:endParaRPr lang="ar-SA" sz="2600" dirty="0" smtClean="0"/>
          </a:p>
          <a:p>
            <a:pPr marL="0" indent="0" algn="r" rtl="1">
              <a:lnSpc>
                <a:spcPct val="120000"/>
              </a:lnSpc>
              <a:spcAft>
                <a:spcPts val="1200"/>
              </a:spcAft>
              <a:buNone/>
            </a:pPr>
            <a:r>
              <a:rPr lang="ar-SA" sz="2600" dirty="0" smtClean="0"/>
              <a:t>وَ هُوَ الَّذِى جَعَلَكُمْ خَلَئفَ الْأَرْضِ وَ رَفَعَ بَعْضَكُمْ فَوْقَ بَعْضٍ دَرَجَتٍ لِّيَبْلُوَكُمْ فىِ مَا ءَاتَئكم‏</a:t>
            </a:r>
            <a:endParaRPr lang="en-GB" sz="2600" dirty="0" smtClean="0"/>
          </a:p>
          <a:p>
            <a:pPr marL="0" indent="0">
              <a:lnSpc>
                <a:spcPct val="120000"/>
              </a:lnSpc>
              <a:spcAft>
                <a:spcPts val="1200"/>
              </a:spcAft>
              <a:buNone/>
            </a:pPr>
            <a:r>
              <a:rPr lang="en-GB" sz="2600" dirty="0" smtClean="0"/>
              <a:t>It </a:t>
            </a:r>
            <a:r>
              <a:rPr lang="en-GB" sz="2600" dirty="0"/>
              <a:t>is He who has made you </a:t>
            </a:r>
            <a:r>
              <a:rPr lang="en-GB" sz="2600" dirty="0" smtClean="0"/>
              <a:t>viceroys on </a:t>
            </a:r>
            <a:r>
              <a:rPr lang="en-GB" sz="2600" dirty="0"/>
              <a:t>the earth, and raised some of you in rank above others so that He may test you in respect to what He has given </a:t>
            </a:r>
            <a:r>
              <a:rPr lang="en-GB" sz="2600" dirty="0" smtClean="0"/>
              <a:t>you. 6:165</a:t>
            </a:r>
            <a:endParaRPr lang="en-GB" sz="26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793448" y="1227221"/>
            <a:ext cx="8596668" cy="5293226"/>
          </a:xfrm>
        </p:spPr>
        <p:txBody>
          <a:bodyPr>
            <a:normAutofit fontScale="62500" lnSpcReduction="20000"/>
          </a:bodyPr>
          <a:lstStyle/>
          <a:p>
            <a:pPr marL="0" indent="0">
              <a:lnSpc>
                <a:spcPct val="120000"/>
              </a:lnSpc>
              <a:spcAft>
                <a:spcPts val="1200"/>
              </a:spcAft>
              <a:buNone/>
            </a:pPr>
            <a:r>
              <a:rPr lang="en-GB" sz="2600" dirty="0" err="1" smtClean="0"/>
              <a:t>Fakhr</a:t>
            </a:r>
            <a:r>
              <a:rPr lang="en-GB" sz="2600" dirty="0" smtClean="0"/>
              <a:t> al-Din al-</a:t>
            </a:r>
            <a:r>
              <a:rPr lang="en-GB" sz="2600" dirty="0" err="1" smtClean="0"/>
              <a:t>Razi</a:t>
            </a:r>
            <a:r>
              <a:rPr lang="en-GB" sz="2600" dirty="0" smtClean="0"/>
              <a:t> says about this verse:</a:t>
            </a:r>
            <a:endParaRPr lang="fa-IR" sz="2600" dirty="0" smtClean="0"/>
          </a:p>
          <a:p>
            <a:pPr marL="0" indent="0" algn="r" rtl="1">
              <a:lnSpc>
                <a:spcPct val="120000"/>
              </a:lnSpc>
              <a:spcAft>
                <a:spcPts val="1200"/>
              </a:spcAft>
              <a:buNone/>
            </a:pPr>
            <a:r>
              <a:rPr lang="ar-SA" sz="2600" dirty="0" smtClean="0"/>
              <a:t>انهم </a:t>
            </a:r>
            <a:r>
              <a:rPr lang="ar-SA" sz="2600" dirty="0"/>
              <a:t>خلفاء اللّه في ارضه يملكونها و يتصرفون </a:t>
            </a:r>
            <a:r>
              <a:rPr lang="ar-SA" sz="2600" dirty="0" smtClean="0"/>
              <a:t>فيها</a:t>
            </a:r>
            <a:endParaRPr lang="fa-IR" sz="2600" dirty="0" smtClean="0"/>
          </a:p>
          <a:p>
            <a:pPr marL="0" indent="0" algn="l">
              <a:lnSpc>
                <a:spcPct val="120000"/>
              </a:lnSpc>
              <a:spcAft>
                <a:spcPts val="1200"/>
              </a:spcAft>
              <a:buNone/>
            </a:pPr>
            <a:r>
              <a:rPr lang="en-GB" sz="2600" dirty="0" smtClean="0"/>
              <a:t>They are viceroys of God on the earth; they own it and avail themselves of it.</a:t>
            </a:r>
          </a:p>
          <a:p>
            <a:pPr marL="0" indent="0" algn="l">
              <a:lnSpc>
                <a:spcPct val="120000"/>
              </a:lnSpc>
              <a:spcAft>
                <a:spcPts val="1200"/>
              </a:spcAft>
              <a:buNone/>
            </a:pPr>
            <a:r>
              <a:rPr lang="en-GB" sz="2600" dirty="0" smtClean="0"/>
              <a:t>2- successors of others</a:t>
            </a:r>
            <a:r>
              <a:rPr lang="fa-IR" sz="2600" dirty="0" smtClean="0"/>
              <a:t> </a:t>
            </a:r>
            <a:r>
              <a:rPr lang="en-GB" sz="2600" dirty="0" smtClean="0"/>
              <a:t>who passed before them </a:t>
            </a:r>
          </a:p>
          <a:p>
            <a:pPr marL="0" indent="0" algn="r" rtl="1">
              <a:lnSpc>
                <a:spcPct val="120000"/>
              </a:lnSpc>
              <a:spcAft>
                <a:spcPts val="1200"/>
              </a:spcAft>
              <a:buNone/>
            </a:pPr>
            <a:r>
              <a:rPr lang="ar-SA" sz="2600" dirty="0"/>
              <a:t>ثُمَّ جَعَلْنَاكُمْ خَلاَئِفَ فِي الأَرْضِ مِن بَعْدِهِم </a:t>
            </a:r>
            <a:r>
              <a:rPr lang="ar-SA" sz="2600" dirty="0" smtClean="0"/>
              <a:t>لِنَنظُرَ </a:t>
            </a:r>
            <a:r>
              <a:rPr lang="ar-SA" sz="2600" dirty="0"/>
              <a:t>كَيْفَ </a:t>
            </a:r>
            <a:r>
              <a:rPr lang="ar-SA" sz="2600" dirty="0" smtClean="0"/>
              <a:t>تَعْمَلُونَ</a:t>
            </a:r>
            <a:endParaRPr lang="en-GB" sz="2600" dirty="0" smtClean="0"/>
          </a:p>
          <a:p>
            <a:pPr marL="0" indent="0">
              <a:lnSpc>
                <a:spcPct val="120000"/>
              </a:lnSpc>
              <a:spcAft>
                <a:spcPts val="1200"/>
              </a:spcAft>
              <a:buNone/>
            </a:pPr>
            <a:r>
              <a:rPr lang="en-GB" sz="2600" dirty="0"/>
              <a:t>Then We made you successors on the earth after them that We may observe how you will </a:t>
            </a:r>
            <a:r>
              <a:rPr lang="en-GB" sz="2600" dirty="0" smtClean="0"/>
              <a:t>act. 10:14</a:t>
            </a:r>
          </a:p>
          <a:p>
            <a:pPr marL="0" indent="0">
              <a:lnSpc>
                <a:spcPct val="120000"/>
              </a:lnSpc>
              <a:spcAft>
                <a:spcPts val="1200"/>
              </a:spcAft>
              <a:buNone/>
            </a:pPr>
            <a:r>
              <a:rPr lang="en-GB" sz="2600" dirty="0" smtClean="0"/>
              <a:t>But one may argue that this could be reduced to the first meaning, in the sense that they were viceroys and after them we made you as viceroys.</a:t>
            </a:r>
            <a:endParaRPr lang="ar-SA" sz="2600" dirty="0" smtClean="0"/>
          </a:p>
          <a:p>
            <a:pPr marL="0" indent="0" algn="r" rtl="1">
              <a:lnSpc>
                <a:spcPct val="120000"/>
              </a:lnSpc>
              <a:spcAft>
                <a:spcPts val="1200"/>
              </a:spcAft>
              <a:buNone/>
            </a:pPr>
            <a:r>
              <a:rPr lang="ar-SA" sz="2600" dirty="0" smtClean="0"/>
              <a:t>وَاذكُرُواْ </a:t>
            </a:r>
            <a:r>
              <a:rPr lang="ar-SA" sz="2600" dirty="0"/>
              <a:t>إِذْ جَعَلَكُمْ خُلَفَاء مِن بَعْدِ قَوْمِ نُوحٍ وَزَادَكُمْ فِي الْخَلْقِ </a:t>
            </a:r>
            <a:r>
              <a:rPr lang="ar-SA" sz="2600" dirty="0" smtClean="0"/>
              <a:t>بَسْطَةً</a:t>
            </a:r>
          </a:p>
          <a:p>
            <a:pPr marL="0" indent="0">
              <a:lnSpc>
                <a:spcPct val="120000"/>
              </a:lnSpc>
              <a:spcAft>
                <a:spcPts val="1200"/>
              </a:spcAft>
              <a:buNone/>
            </a:pPr>
            <a:r>
              <a:rPr lang="en-GB" sz="2600" dirty="0"/>
              <a:t>Remember when He made you successors after the people of Noah, and increased you vastly in </a:t>
            </a:r>
            <a:r>
              <a:rPr lang="en-GB" sz="2600" dirty="0" smtClean="0"/>
              <a:t>creation. (7:69)</a:t>
            </a:r>
            <a:endParaRPr lang="en-GB" sz="26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4" y="1227221"/>
            <a:ext cx="8596668" cy="5293226"/>
          </a:xfrm>
        </p:spPr>
        <p:txBody>
          <a:bodyPr>
            <a:normAutofit fontScale="70000" lnSpcReduction="20000"/>
          </a:bodyPr>
          <a:lstStyle/>
          <a:p>
            <a:pPr marL="0" indent="0">
              <a:lnSpc>
                <a:spcPct val="120000"/>
              </a:lnSpc>
              <a:spcAft>
                <a:spcPts val="1200"/>
              </a:spcAft>
              <a:buNone/>
            </a:pPr>
            <a:r>
              <a:rPr lang="en-GB" sz="2600" dirty="0"/>
              <a:t>3- representative of God </a:t>
            </a:r>
          </a:p>
          <a:p>
            <a:pPr marL="0" indent="0" algn="r" rtl="1">
              <a:lnSpc>
                <a:spcPct val="120000"/>
              </a:lnSpc>
              <a:spcAft>
                <a:spcPts val="1200"/>
              </a:spcAft>
              <a:buNone/>
            </a:pPr>
            <a:r>
              <a:rPr lang="ar-SA" sz="2600" dirty="0"/>
              <a:t>يَادَاوُدُ إِنَّا جَعَلْنَاكَ خَلِيفَةً فىِ الْأَرْضِ فَاحْكُم بَينْ‏َ النَّاسِ بِالحْقّ‏ِ وَ لَا تَتَّبِعِ الْهَوَى‏ فَيُضِلَّكَ عَن سَبِيلِ الل</a:t>
            </a:r>
            <a:r>
              <a:rPr lang="fa-IR" sz="2600" dirty="0"/>
              <a:t>ه</a:t>
            </a:r>
          </a:p>
          <a:p>
            <a:pPr marL="0" indent="0">
              <a:lnSpc>
                <a:spcPct val="120000"/>
              </a:lnSpc>
              <a:spcAft>
                <a:spcPts val="1200"/>
              </a:spcAft>
              <a:buNone/>
            </a:pPr>
            <a:r>
              <a:rPr lang="en-GB" sz="2600" dirty="0"/>
              <a:t>O David! Indeed We have made you a vicegerent on the earth. So judge between people with justice, and do not follow desire, or it will lead you astray from the way of Allah</a:t>
            </a:r>
            <a:r>
              <a:rPr lang="en-GB" sz="2600" dirty="0" smtClean="0"/>
              <a:t>.</a:t>
            </a:r>
          </a:p>
          <a:p>
            <a:pPr marL="0" indent="0">
              <a:lnSpc>
                <a:spcPct val="120000"/>
              </a:lnSpc>
              <a:spcAft>
                <a:spcPts val="1200"/>
              </a:spcAft>
              <a:buNone/>
            </a:pPr>
            <a:r>
              <a:rPr lang="en-GB" sz="2600" dirty="0" smtClean="0"/>
              <a:t>What do they represent from God?</a:t>
            </a:r>
          </a:p>
          <a:p>
            <a:pPr marL="0" indent="0">
              <a:lnSpc>
                <a:spcPct val="120000"/>
              </a:lnSpc>
              <a:spcAft>
                <a:spcPts val="1200"/>
              </a:spcAft>
              <a:buNone/>
            </a:pPr>
            <a:r>
              <a:rPr lang="en-GB" sz="2600" dirty="0" smtClean="0"/>
              <a:t>1- they Guide on his behalf</a:t>
            </a:r>
          </a:p>
          <a:p>
            <a:pPr marL="0" indent="0">
              <a:lnSpc>
                <a:spcPct val="120000"/>
              </a:lnSpc>
              <a:spcAft>
                <a:spcPts val="1200"/>
              </a:spcAft>
              <a:buNone/>
            </a:pPr>
            <a:r>
              <a:rPr lang="en-GB" sz="2600" dirty="0" smtClean="0"/>
              <a:t>2- they Carry His knowledge on the earth</a:t>
            </a:r>
          </a:p>
          <a:p>
            <a:pPr marL="0" indent="0">
              <a:lnSpc>
                <a:spcPct val="120000"/>
              </a:lnSpc>
              <a:spcAft>
                <a:spcPts val="1200"/>
              </a:spcAft>
              <a:buNone/>
            </a:pPr>
            <a:r>
              <a:rPr lang="en-GB" sz="2600" dirty="0" smtClean="0"/>
              <a:t>3- they can judge rightly</a:t>
            </a:r>
          </a:p>
          <a:p>
            <a:pPr marL="0" indent="0">
              <a:lnSpc>
                <a:spcPct val="120000"/>
              </a:lnSpc>
              <a:spcAft>
                <a:spcPts val="1200"/>
              </a:spcAft>
              <a:buNone/>
            </a:pPr>
            <a:r>
              <a:rPr lang="en-GB" sz="2600" dirty="0" smtClean="0"/>
              <a:t>4- their feelings represent God</a:t>
            </a:r>
          </a:p>
          <a:p>
            <a:pPr marL="0" indent="0">
              <a:lnSpc>
                <a:spcPct val="120000"/>
              </a:lnSpc>
              <a:spcAft>
                <a:spcPts val="1200"/>
              </a:spcAft>
              <a:buNone/>
            </a:pPr>
            <a:endParaRPr lang="en-GB" sz="2600" dirty="0"/>
          </a:p>
          <a:p>
            <a:pPr marL="0" indent="0">
              <a:lnSpc>
                <a:spcPct val="120000"/>
              </a:lnSpc>
              <a:spcAft>
                <a:spcPts val="1200"/>
              </a:spcAft>
              <a:buNone/>
            </a:pPr>
            <a:endParaRPr lang="en-GB" sz="26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4" y="1227221"/>
            <a:ext cx="8596668" cy="5293226"/>
          </a:xfrm>
        </p:spPr>
        <p:txBody>
          <a:bodyPr>
            <a:normAutofit fontScale="77500" lnSpcReduction="20000"/>
          </a:bodyPr>
          <a:lstStyle/>
          <a:p>
            <a:pPr marL="0" indent="0" algn="l">
              <a:lnSpc>
                <a:spcPct val="120000"/>
              </a:lnSpc>
              <a:spcAft>
                <a:spcPts val="1200"/>
              </a:spcAft>
              <a:buNone/>
            </a:pPr>
            <a:r>
              <a:rPr lang="en-GB" sz="2600" dirty="0" smtClean="0"/>
              <a:t>This position requires knowledge of all </a:t>
            </a:r>
            <a:r>
              <a:rPr lang="en-GB" sz="2600" dirty="0" err="1" smtClean="0"/>
              <a:t>manifestable</a:t>
            </a:r>
            <a:r>
              <a:rPr lang="en-GB" sz="2600" dirty="0" smtClean="0"/>
              <a:t> Names of Allah.</a:t>
            </a:r>
          </a:p>
          <a:p>
            <a:pPr marL="0" indent="0" algn="r" rtl="1">
              <a:lnSpc>
                <a:spcPct val="120000"/>
              </a:lnSpc>
              <a:spcAft>
                <a:spcPts val="1200"/>
              </a:spcAft>
              <a:buNone/>
            </a:pPr>
            <a:r>
              <a:rPr lang="ar-SA" sz="2600" dirty="0"/>
              <a:t>وَ عَلَّمَ ءَادَمَ </a:t>
            </a:r>
            <a:r>
              <a:rPr lang="ar-SA" sz="2600" dirty="0" smtClean="0"/>
              <a:t>الْأَسمْاءَ كلُّهَ</a:t>
            </a:r>
            <a:r>
              <a:rPr lang="fa-IR" sz="2600" dirty="0" smtClean="0"/>
              <a:t>ا</a:t>
            </a:r>
          </a:p>
          <a:p>
            <a:pPr marL="0" indent="0">
              <a:lnSpc>
                <a:spcPct val="120000"/>
              </a:lnSpc>
              <a:spcAft>
                <a:spcPts val="1200"/>
              </a:spcAft>
              <a:buNone/>
            </a:pPr>
            <a:r>
              <a:rPr lang="en-GB" sz="2600" dirty="0"/>
              <a:t>And He taught Adam the Names, all of </a:t>
            </a:r>
            <a:r>
              <a:rPr lang="en-GB" sz="2600" dirty="0" smtClean="0"/>
              <a:t>them</a:t>
            </a:r>
            <a:r>
              <a:rPr lang="fa-IR" sz="2600" dirty="0" smtClean="0"/>
              <a:t>.</a:t>
            </a:r>
            <a:r>
              <a:rPr lang="en-GB" sz="2600" dirty="0"/>
              <a:t> </a:t>
            </a:r>
            <a:r>
              <a:rPr lang="en-GB" sz="2600" dirty="0" smtClean="0"/>
              <a:t>(2:31)</a:t>
            </a:r>
          </a:p>
          <a:p>
            <a:pPr marL="0" indent="0">
              <a:lnSpc>
                <a:spcPct val="120000"/>
              </a:lnSpc>
              <a:spcAft>
                <a:spcPts val="1200"/>
              </a:spcAft>
              <a:buNone/>
            </a:pPr>
            <a:r>
              <a:rPr lang="en-GB" sz="2600" i="1" dirty="0"/>
              <a:t>Ism</a:t>
            </a:r>
            <a:r>
              <a:rPr lang="en-GB" sz="2600" dirty="0"/>
              <a:t> is a sign, a pointer, which points to something else. </a:t>
            </a:r>
          </a:p>
          <a:p>
            <a:pPr marL="0" indent="0">
              <a:lnSpc>
                <a:spcPct val="120000"/>
              </a:lnSpc>
              <a:spcAft>
                <a:spcPts val="1200"/>
              </a:spcAft>
              <a:buNone/>
            </a:pPr>
            <a:r>
              <a:rPr lang="en-GB" sz="2600" dirty="0" smtClean="0"/>
              <a:t>So what were the </a:t>
            </a:r>
            <a:r>
              <a:rPr lang="en-GB" sz="2600" i="1" dirty="0" err="1" smtClean="0"/>
              <a:t>asma</a:t>
            </a:r>
            <a:r>
              <a:rPr lang="en-GB" sz="2600" dirty="0" smtClean="0"/>
              <a:t>’?</a:t>
            </a:r>
          </a:p>
          <a:p>
            <a:pPr marL="0" indent="0">
              <a:lnSpc>
                <a:spcPct val="120000"/>
              </a:lnSpc>
              <a:spcAft>
                <a:spcPts val="1200"/>
              </a:spcAft>
              <a:buNone/>
            </a:pPr>
            <a:r>
              <a:rPr lang="en-GB" sz="2600" dirty="0" smtClean="0"/>
              <a:t>Words?</a:t>
            </a:r>
          </a:p>
          <a:p>
            <a:pPr marL="0" indent="0">
              <a:lnSpc>
                <a:spcPct val="120000"/>
              </a:lnSpc>
              <a:spcAft>
                <a:spcPts val="1200"/>
              </a:spcAft>
              <a:buNone/>
            </a:pPr>
            <a:r>
              <a:rPr lang="en-GB" sz="2600" dirty="0" smtClean="0"/>
              <a:t>Concepts?</a:t>
            </a:r>
          </a:p>
          <a:p>
            <a:pPr marL="0" indent="0">
              <a:lnSpc>
                <a:spcPct val="120000"/>
              </a:lnSpc>
              <a:spcAft>
                <a:spcPts val="1200"/>
              </a:spcAft>
              <a:buNone/>
            </a:pPr>
            <a:r>
              <a:rPr lang="en-GB" sz="2600" dirty="0" smtClean="0"/>
              <a:t>Realities?</a:t>
            </a:r>
          </a:p>
          <a:p>
            <a:pPr marL="0" indent="0">
              <a:lnSpc>
                <a:spcPct val="120000"/>
              </a:lnSpc>
              <a:spcAft>
                <a:spcPts val="1200"/>
              </a:spcAft>
              <a:buNone/>
            </a:pPr>
            <a:r>
              <a:rPr lang="en-GB" sz="2600" dirty="0" smtClean="0"/>
              <a:t>Or beyond?</a:t>
            </a:r>
            <a:endParaRPr lang="en-GB" sz="26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3" y="1227220"/>
            <a:ext cx="8829523" cy="5376779"/>
          </a:xfrm>
        </p:spPr>
        <p:txBody>
          <a:bodyPr>
            <a:normAutofit fontScale="70000" lnSpcReduction="20000"/>
          </a:bodyPr>
          <a:lstStyle/>
          <a:p>
            <a:pPr marL="0" indent="0" algn="l">
              <a:lnSpc>
                <a:spcPct val="120000"/>
              </a:lnSpc>
              <a:spcAft>
                <a:spcPts val="1200"/>
              </a:spcAft>
              <a:buNone/>
            </a:pPr>
            <a:r>
              <a:rPr lang="en-GB" sz="2600" dirty="0" smtClean="0"/>
              <a:t>What are the qualities of </a:t>
            </a:r>
            <a:r>
              <a:rPr lang="en-GB" sz="2600" i="1" dirty="0" err="1" smtClean="0"/>
              <a:t>khulafa’ullah</a:t>
            </a:r>
            <a:r>
              <a:rPr lang="en-GB" sz="2600" dirty="0" smtClean="0"/>
              <a:t>?</a:t>
            </a:r>
          </a:p>
          <a:p>
            <a:pPr marL="0" indent="0" algn="l">
              <a:lnSpc>
                <a:spcPct val="120000"/>
              </a:lnSpc>
              <a:spcAft>
                <a:spcPts val="1200"/>
              </a:spcAft>
              <a:buNone/>
            </a:pPr>
            <a:r>
              <a:rPr lang="en-GB" sz="2600" dirty="0" smtClean="0"/>
              <a:t>1- they do not follow desires:</a:t>
            </a:r>
          </a:p>
          <a:p>
            <a:pPr marL="0" indent="0" algn="r" rtl="1">
              <a:lnSpc>
                <a:spcPct val="120000"/>
              </a:lnSpc>
              <a:spcAft>
                <a:spcPts val="1200"/>
              </a:spcAft>
              <a:buNone/>
            </a:pPr>
            <a:r>
              <a:rPr lang="ar-SA" sz="2600" dirty="0"/>
              <a:t>يَادَاوُدُ إِنَّا جَعَلْنَاكَ خَلِيفَةً فىِ الْأَرْضِ فَاحْكُم بَينْ‏َ النَّاسِ بِالحْقّ‏ِ وَ لَا تَتَّبِعِ الْهَوَى‏ فَيُضِلَّكَ عَن سَبِيلِ الل</a:t>
            </a:r>
            <a:r>
              <a:rPr lang="fa-IR" sz="2600" dirty="0"/>
              <a:t>ه</a:t>
            </a:r>
          </a:p>
          <a:p>
            <a:pPr marL="0" indent="0">
              <a:lnSpc>
                <a:spcPct val="120000"/>
              </a:lnSpc>
              <a:spcAft>
                <a:spcPts val="1200"/>
              </a:spcAft>
              <a:buNone/>
            </a:pPr>
            <a:r>
              <a:rPr lang="en-GB" sz="2600" dirty="0"/>
              <a:t>O David! Indeed We have made you a vicegerent on the earth. So judge between people with justice, and do not follow desire, or it will lead you astray from the way of Allah</a:t>
            </a:r>
            <a:r>
              <a:rPr lang="en-GB" sz="2600" dirty="0" smtClean="0"/>
              <a:t>.</a:t>
            </a:r>
          </a:p>
          <a:p>
            <a:pPr marL="0" indent="0">
              <a:lnSpc>
                <a:spcPct val="120000"/>
              </a:lnSpc>
              <a:spcAft>
                <a:spcPts val="1200"/>
              </a:spcAft>
              <a:buNone/>
            </a:pPr>
            <a:r>
              <a:rPr lang="en-GB" sz="2600" dirty="0" smtClean="0"/>
              <a:t>2- they pass all the tests of God:</a:t>
            </a:r>
          </a:p>
          <a:p>
            <a:pPr marL="0" indent="0" algn="r" rtl="1">
              <a:lnSpc>
                <a:spcPct val="120000"/>
              </a:lnSpc>
              <a:spcAft>
                <a:spcPts val="1200"/>
              </a:spcAft>
              <a:buNone/>
            </a:pPr>
            <a:r>
              <a:rPr lang="ar-SA" sz="2600" dirty="0" smtClean="0"/>
              <a:t>وَ </a:t>
            </a:r>
            <a:r>
              <a:rPr lang="ar-SA" sz="2600" dirty="0"/>
              <a:t>إِذِ ابْتَلىَ إِبْرَاهِمَ رَبُّهُ </a:t>
            </a:r>
            <a:r>
              <a:rPr lang="ar-SA" sz="2600" dirty="0" smtClean="0"/>
              <a:t>بِكلَمَاتٍ </a:t>
            </a:r>
            <a:r>
              <a:rPr lang="ar-SA" sz="2600" dirty="0"/>
              <a:t>فَأَتَمَّهُنَّ  قَالَ إِنىّ‏ِ جَاعِلُكَ لِلنَّاسِ إِمَامًا  قَالَ وَ مِن ذُرِّيَّتىِ  قَالَ لَا يَنَالُ عَهْدِى </a:t>
            </a:r>
            <a:r>
              <a:rPr lang="ar-SA" sz="2600" dirty="0" smtClean="0"/>
              <a:t>الظَّالِمِي</a:t>
            </a:r>
            <a:r>
              <a:rPr lang="fa-IR" sz="2600" dirty="0" smtClean="0"/>
              <a:t>ن</a:t>
            </a:r>
          </a:p>
          <a:p>
            <a:pPr marL="0" indent="0">
              <a:lnSpc>
                <a:spcPct val="120000"/>
              </a:lnSpc>
              <a:spcAft>
                <a:spcPts val="1200"/>
              </a:spcAft>
              <a:buNone/>
            </a:pPr>
            <a:r>
              <a:rPr lang="en-GB" sz="2600" dirty="0"/>
              <a:t>And when his Lord tested Abraham with certain words, and he fulfilled them, He said," I am making you the Imam of mankind." Said he," And from among my descendants?" He said," My pledge does not extend to the unjust</a:t>
            </a:r>
            <a:r>
              <a:rPr lang="en-GB" sz="2600" dirty="0" smtClean="0"/>
              <a:t>.</a:t>
            </a:r>
            <a:r>
              <a:rPr lang="fa-IR" sz="2600" dirty="0" smtClean="0"/>
              <a:t> </a:t>
            </a:r>
            <a:r>
              <a:rPr lang="en-GB" sz="2600" dirty="0"/>
              <a:t> </a:t>
            </a:r>
            <a:r>
              <a:rPr lang="en-GB" sz="2600" dirty="0" smtClean="0"/>
              <a:t>(2:124)</a:t>
            </a:r>
            <a:endParaRPr lang="en-GB" sz="26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a:t>khalifatullah</a:t>
            </a:r>
            <a:endParaRPr lang="en-GB" sz="2800" dirty="0"/>
          </a:p>
        </p:txBody>
      </p:sp>
      <p:sp>
        <p:nvSpPr>
          <p:cNvPr id="3" name="Content Placeholder 2"/>
          <p:cNvSpPr>
            <a:spLocks noGrp="1"/>
          </p:cNvSpPr>
          <p:nvPr>
            <p:ph idx="1"/>
          </p:nvPr>
        </p:nvSpPr>
        <p:spPr>
          <a:xfrm>
            <a:off x="677333" y="1227220"/>
            <a:ext cx="8829523" cy="5376779"/>
          </a:xfrm>
        </p:spPr>
        <p:txBody>
          <a:bodyPr>
            <a:normAutofit fontScale="62500" lnSpcReduction="20000"/>
          </a:bodyPr>
          <a:lstStyle/>
          <a:p>
            <a:pPr marL="0" indent="0" algn="l">
              <a:lnSpc>
                <a:spcPct val="120000"/>
              </a:lnSpc>
              <a:spcAft>
                <a:spcPts val="1200"/>
              </a:spcAft>
              <a:buNone/>
            </a:pPr>
            <a:r>
              <a:rPr lang="en-GB" sz="2600" dirty="0" smtClean="0"/>
              <a:t>3- they have absolute patience:</a:t>
            </a:r>
          </a:p>
          <a:p>
            <a:pPr marL="0" indent="0" algn="r" rtl="1">
              <a:lnSpc>
                <a:spcPct val="140000"/>
              </a:lnSpc>
              <a:spcAft>
                <a:spcPts val="1200"/>
              </a:spcAft>
              <a:buNone/>
            </a:pPr>
            <a:r>
              <a:rPr lang="ar-SA" sz="2600" dirty="0"/>
              <a:t>وَ جَعَلْنَا </a:t>
            </a:r>
            <a:r>
              <a:rPr lang="ar-SA" sz="2600" dirty="0" smtClean="0"/>
              <a:t>مِنهْمْ </a:t>
            </a:r>
            <a:r>
              <a:rPr lang="ar-SA" sz="2600" dirty="0"/>
              <a:t>أَئمَّةً </a:t>
            </a:r>
            <a:r>
              <a:rPr lang="ar-SA" sz="2600" dirty="0" smtClean="0"/>
              <a:t>يهَدُونَ </a:t>
            </a:r>
            <a:r>
              <a:rPr lang="ar-SA" sz="2600" dirty="0"/>
              <a:t>بِأَمْرِنَا لَمَّا </a:t>
            </a:r>
            <a:r>
              <a:rPr lang="ar-SA" sz="2600" dirty="0" smtClean="0"/>
              <a:t>صَبرَواْ  </a:t>
            </a:r>
            <a:r>
              <a:rPr lang="ar-SA" sz="2600" dirty="0"/>
              <a:t>وَ كَانُواْ </a:t>
            </a:r>
            <a:r>
              <a:rPr lang="ar-SA" sz="2600" dirty="0" smtClean="0"/>
              <a:t>بِايَاتِنَا يُوقِنُو</a:t>
            </a:r>
            <a:r>
              <a:rPr lang="fa-IR" sz="2600" dirty="0" smtClean="0"/>
              <a:t>ن</a:t>
            </a:r>
          </a:p>
          <a:p>
            <a:pPr marL="0" indent="0">
              <a:lnSpc>
                <a:spcPct val="140000"/>
              </a:lnSpc>
              <a:spcAft>
                <a:spcPts val="1200"/>
              </a:spcAft>
              <a:buNone/>
            </a:pPr>
            <a:r>
              <a:rPr lang="en-GB" sz="2600" dirty="0"/>
              <a:t>And amongst them We appointed imams to </a:t>
            </a:r>
            <a:r>
              <a:rPr lang="en-GB" sz="2600" dirty="0" smtClean="0"/>
              <a:t>guide by </a:t>
            </a:r>
            <a:r>
              <a:rPr lang="en-GB" sz="2600" dirty="0"/>
              <a:t>Our command, when they had been patient and had conviction in Our </a:t>
            </a:r>
            <a:r>
              <a:rPr lang="en-GB" sz="2600" dirty="0" smtClean="0"/>
              <a:t>signs. (32:24)</a:t>
            </a:r>
          </a:p>
          <a:p>
            <a:pPr marL="0" indent="0" algn="l">
              <a:lnSpc>
                <a:spcPct val="140000"/>
              </a:lnSpc>
              <a:spcAft>
                <a:spcPts val="1200"/>
              </a:spcAft>
              <a:buNone/>
            </a:pPr>
            <a:r>
              <a:rPr lang="en-GB" sz="2600" dirty="0" smtClean="0"/>
              <a:t>Notice the expression </a:t>
            </a:r>
            <a:r>
              <a:rPr lang="en-GB" sz="2600" i="1" dirty="0" smtClean="0"/>
              <a:t>“by our command</a:t>
            </a:r>
            <a:r>
              <a:rPr lang="en-GB" sz="2600" dirty="0" smtClean="0"/>
              <a:t>.”</a:t>
            </a:r>
          </a:p>
          <a:p>
            <a:pPr marL="0" indent="0" algn="l">
              <a:lnSpc>
                <a:spcPct val="140000"/>
              </a:lnSpc>
              <a:spcAft>
                <a:spcPts val="1200"/>
              </a:spcAft>
              <a:buNone/>
            </a:pPr>
            <a:r>
              <a:rPr lang="en-GB" sz="2600" dirty="0" smtClean="0"/>
              <a:t>4- they were inspired to do good.</a:t>
            </a:r>
          </a:p>
          <a:p>
            <a:pPr marL="0" indent="0" algn="r" rtl="1">
              <a:lnSpc>
                <a:spcPct val="140000"/>
              </a:lnSpc>
              <a:spcAft>
                <a:spcPts val="1200"/>
              </a:spcAft>
              <a:buNone/>
            </a:pPr>
            <a:r>
              <a:rPr lang="ar-SA" sz="2600" dirty="0"/>
              <a:t>وَ وَهَبْنَا لَهُ إِسْحَاقَ وَ يَعْقُوبَ نَافِلَةً  وَ </a:t>
            </a:r>
            <a:r>
              <a:rPr lang="ar-SA" sz="2600" dirty="0" smtClean="0"/>
              <a:t>كلاُّ </a:t>
            </a:r>
            <a:r>
              <a:rPr lang="ar-SA" sz="2600" dirty="0"/>
              <a:t>جَعَلْنَا </a:t>
            </a:r>
            <a:r>
              <a:rPr lang="ar-SA" sz="2600" dirty="0" smtClean="0"/>
              <a:t>صَلِحِينَ</a:t>
            </a:r>
            <a:r>
              <a:rPr lang="en-GB" sz="2600" dirty="0" smtClean="0"/>
              <a:t>.</a:t>
            </a:r>
            <a:r>
              <a:rPr lang="fa-IR" sz="2600" dirty="0" smtClean="0"/>
              <a:t> </a:t>
            </a:r>
            <a:r>
              <a:rPr lang="ar-SA" sz="2600" dirty="0" smtClean="0"/>
              <a:t>وَ </a:t>
            </a:r>
            <a:r>
              <a:rPr lang="ar-SA" sz="2600" dirty="0"/>
              <a:t>جَعَلْنَاهُمْ أَئمَّةً يَهْدُونَ بِأَمْرِنَا وَ أَوْحَيْنَا إِلَيْهِمْ فِعْلَ </a:t>
            </a:r>
            <a:r>
              <a:rPr lang="ar-SA" sz="2600" dirty="0" smtClean="0"/>
              <a:t>الْخَيرْاتِ </a:t>
            </a:r>
            <a:r>
              <a:rPr lang="ar-SA" sz="2600" dirty="0"/>
              <a:t>وَ إِقَامَ الصَّلَوةِ وَ إِيتَاءَ الزَّكَوةِ  وَ كاَنُواْ لَنَا </a:t>
            </a:r>
            <a:r>
              <a:rPr lang="ar-SA" sz="2600" dirty="0" smtClean="0"/>
              <a:t>عَبِدِي</a:t>
            </a:r>
            <a:r>
              <a:rPr lang="fa-IR" sz="2600" dirty="0" smtClean="0"/>
              <a:t>ن.</a:t>
            </a:r>
          </a:p>
          <a:p>
            <a:pPr marL="0" indent="0">
              <a:lnSpc>
                <a:spcPct val="140000"/>
              </a:lnSpc>
              <a:spcAft>
                <a:spcPts val="1200"/>
              </a:spcAft>
              <a:buNone/>
            </a:pPr>
            <a:r>
              <a:rPr lang="en-GB" sz="2600" dirty="0"/>
              <a:t>And We gave him Isaac, and Jacob as well for a grandson, and each of them We made </a:t>
            </a:r>
            <a:r>
              <a:rPr lang="en-GB" sz="2600" dirty="0" smtClean="0"/>
              <a:t>righteous.</a:t>
            </a:r>
            <a:r>
              <a:rPr lang="fa-IR" sz="2600" dirty="0" smtClean="0"/>
              <a:t> </a:t>
            </a:r>
            <a:r>
              <a:rPr lang="en-GB" sz="2600" dirty="0" smtClean="0"/>
              <a:t>We </a:t>
            </a:r>
            <a:r>
              <a:rPr lang="en-GB" sz="2600" dirty="0"/>
              <a:t>made them imams, guiding by Our command, and We revealed to them the performance of good deeds, the maintenance of prayers, and the giving of zakat, and they used to worship </a:t>
            </a:r>
            <a:r>
              <a:rPr lang="en-GB" sz="2600" dirty="0" smtClean="0"/>
              <a:t>Us. (21:72-73)</a:t>
            </a:r>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93690"/>
            <a:ext cx="8596668" cy="943429"/>
          </a:xfrm>
        </p:spPr>
        <p:txBody>
          <a:bodyPr>
            <a:normAutofit/>
          </a:bodyPr>
          <a:lstStyle/>
          <a:p>
            <a:r>
              <a:rPr lang="en-GB" dirty="0" err="1" smtClean="0"/>
              <a:t>Hujjah</a:t>
            </a:r>
            <a:endParaRPr lang="en-GB" dirty="0"/>
          </a:p>
        </p:txBody>
      </p:sp>
      <p:sp>
        <p:nvSpPr>
          <p:cNvPr id="3" name="Content Placeholder 2"/>
          <p:cNvSpPr>
            <a:spLocks noGrp="1"/>
          </p:cNvSpPr>
          <p:nvPr>
            <p:ph idx="1"/>
          </p:nvPr>
        </p:nvSpPr>
        <p:spPr>
          <a:xfrm>
            <a:off x="677334" y="1437118"/>
            <a:ext cx="8596668" cy="4783377"/>
          </a:xfrm>
        </p:spPr>
        <p:txBody>
          <a:bodyPr>
            <a:normAutofit fontScale="70000" lnSpcReduction="20000"/>
          </a:bodyPr>
          <a:lstStyle/>
          <a:p>
            <a:pPr marL="0" indent="0" algn="l">
              <a:lnSpc>
                <a:spcPct val="120000"/>
              </a:lnSpc>
              <a:buNone/>
            </a:pPr>
            <a:r>
              <a:rPr lang="en-GB" sz="2400" dirty="0" smtClean="0"/>
              <a:t>But why such a guide is needed at every era:</a:t>
            </a:r>
          </a:p>
          <a:p>
            <a:pPr marL="0" indent="0" algn="l">
              <a:lnSpc>
                <a:spcPct val="120000"/>
              </a:lnSpc>
              <a:buNone/>
            </a:pPr>
            <a:endParaRPr lang="en-GB" sz="2400" dirty="0"/>
          </a:p>
          <a:p>
            <a:pPr marL="0" indent="0" algn="l">
              <a:lnSpc>
                <a:spcPct val="120000"/>
              </a:lnSpc>
              <a:buNone/>
            </a:pPr>
            <a:r>
              <a:rPr lang="en-GB" sz="2400" dirty="0" smtClean="0"/>
              <a:t>The Imam gives the reason for it:</a:t>
            </a:r>
            <a:endParaRPr lang="en-GB" sz="2400" dirty="0"/>
          </a:p>
          <a:p>
            <a:pPr marL="0" indent="0" algn="r" rtl="1">
              <a:lnSpc>
                <a:spcPct val="120000"/>
              </a:lnSpc>
              <a:buNone/>
            </a:pPr>
            <a:r>
              <a:rPr lang="ar-SA" sz="2400" dirty="0" smtClean="0"/>
              <a:t>لِئَلَّا </a:t>
            </a:r>
            <a:r>
              <a:rPr lang="ar-SA" sz="2400" dirty="0"/>
              <a:t>تَبْطُلَ حُجَجُ اللَّهِ وَ </a:t>
            </a:r>
            <a:r>
              <a:rPr lang="ar-SA" sz="2400" dirty="0" smtClean="0"/>
              <a:t>بَيِّنَاتُهُ</a:t>
            </a:r>
            <a:endParaRPr lang="en-GB" sz="2400" dirty="0"/>
          </a:p>
          <a:p>
            <a:pPr marL="0" indent="0">
              <a:lnSpc>
                <a:spcPct val="120000"/>
              </a:lnSpc>
              <a:buNone/>
            </a:pPr>
            <a:r>
              <a:rPr lang="en-GB" sz="2400" dirty="0" smtClean="0"/>
              <a:t>So </a:t>
            </a:r>
            <a:r>
              <a:rPr lang="en-GB" sz="2400" dirty="0"/>
              <a:t>that the proofs of God and His clear evidence is not invalidated.  </a:t>
            </a:r>
            <a:endParaRPr lang="en-GB" sz="2400" dirty="0" smtClean="0"/>
          </a:p>
          <a:p>
            <a:pPr marL="0" indent="0">
              <a:lnSpc>
                <a:spcPct val="120000"/>
              </a:lnSpc>
              <a:buNone/>
            </a:pPr>
            <a:endParaRPr lang="en-GB" sz="2400" dirty="0"/>
          </a:p>
          <a:p>
            <a:pPr marL="0" indent="0">
              <a:lnSpc>
                <a:spcPct val="120000"/>
              </a:lnSpc>
              <a:buNone/>
            </a:pPr>
            <a:r>
              <a:rPr lang="en-GB" sz="2400" dirty="0" smtClean="0"/>
              <a:t>The existence of </a:t>
            </a:r>
            <a:r>
              <a:rPr lang="en-GB" sz="2400" i="1" dirty="0" err="1" smtClean="0"/>
              <a:t>hujjah</a:t>
            </a:r>
            <a:r>
              <a:rPr lang="en-GB" sz="2400" dirty="0" smtClean="0"/>
              <a:t> at every time is an article of faith received from the Infallible </a:t>
            </a:r>
            <a:r>
              <a:rPr lang="en-GB" sz="2400" dirty="0" err="1" smtClean="0"/>
              <a:t>Ahl</a:t>
            </a:r>
            <a:r>
              <a:rPr lang="en-GB" sz="2400" dirty="0" smtClean="0"/>
              <a:t> al-Bayt</a:t>
            </a:r>
            <a:endParaRPr lang="en-GB" sz="2400" dirty="0"/>
          </a:p>
          <a:p>
            <a:pPr marL="0" indent="0" algn="r" rtl="1">
              <a:lnSpc>
                <a:spcPct val="120000"/>
              </a:lnSpc>
              <a:buNone/>
            </a:pPr>
            <a:r>
              <a:rPr lang="fa-IR" sz="2400" dirty="0" smtClean="0"/>
              <a:t>کافی: </a:t>
            </a:r>
            <a:r>
              <a:rPr lang="fa-IR" sz="2400" dirty="0"/>
              <a:t>ب</a:t>
            </a:r>
            <a:r>
              <a:rPr lang="ar-SA" sz="2400" dirty="0" smtClean="0"/>
              <a:t>اب </a:t>
            </a:r>
            <a:r>
              <a:rPr lang="ar-SA" sz="2400" dirty="0"/>
              <a:t>أنه لو لم يبق في الارض الا رجلان لكان أحدهما الحجة،،</a:t>
            </a:r>
            <a:br>
              <a:rPr lang="ar-SA" sz="2400" dirty="0"/>
            </a:br>
            <a:r>
              <a:rPr lang="ar-SA" sz="2400" dirty="0"/>
              <a:t>15_ </a:t>
            </a:r>
            <a:r>
              <a:rPr lang="ar-SA" sz="2400" dirty="0" smtClean="0"/>
              <a:t>عن </a:t>
            </a:r>
            <a:r>
              <a:rPr lang="ar-SA" sz="2400" dirty="0"/>
              <a:t>ابن الطيار قال: سمعت ابا عبدالله عليه السلام يقول لو لم يبق في الارض إلا اثنان لكان أحدهما </a:t>
            </a:r>
            <a:r>
              <a:rPr lang="ar-SA" sz="2400" dirty="0" smtClean="0"/>
              <a:t>الحجة</a:t>
            </a:r>
            <a:endParaRPr lang="fa-IR" sz="2400" dirty="0" smtClean="0"/>
          </a:p>
          <a:p>
            <a:pPr marL="0" indent="0" algn="l">
              <a:lnSpc>
                <a:spcPct val="120000"/>
              </a:lnSpc>
              <a:buNone/>
            </a:pPr>
            <a:r>
              <a:rPr lang="en-GB" sz="2400" dirty="0" smtClean="0"/>
              <a:t>If no one remains on the earth except two people one of them will be the </a:t>
            </a:r>
            <a:r>
              <a:rPr lang="en-GB" sz="2400" i="1" dirty="0" err="1" smtClean="0"/>
              <a:t>hujjah</a:t>
            </a:r>
            <a:endParaRPr lang="en-GB" sz="2400" dirty="0" smtClean="0"/>
          </a:p>
          <a:p>
            <a:pPr marL="0" indent="0" algn="l">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93690"/>
            <a:ext cx="8596668" cy="943429"/>
          </a:xfrm>
        </p:spPr>
        <p:txBody>
          <a:bodyPr>
            <a:normAutofit/>
          </a:bodyPr>
          <a:lstStyle/>
          <a:p>
            <a:r>
              <a:rPr lang="en-GB" dirty="0" err="1" smtClean="0"/>
              <a:t>Hujjah</a:t>
            </a:r>
            <a:endParaRPr lang="en-GB" dirty="0"/>
          </a:p>
        </p:txBody>
      </p:sp>
      <p:sp>
        <p:nvSpPr>
          <p:cNvPr id="3" name="Content Placeholder 2"/>
          <p:cNvSpPr>
            <a:spLocks noGrp="1"/>
          </p:cNvSpPr>
          <p:nvPr>
            <p:ph idx="1"/>
          </p:nvPr>
        </p:nvSpPr>
        <p:spPr>
          <a:xfrm>
            <a:off x="677334" y="1437118"/>
            <a:ext cx="8596668" cy="4783377"/>
          </a:xfrm>
        </p:spPr>
        <p:txBody>
          <a:bodyPr>
            <a:normAutofit fontScale="70000" lnSpcReduction="20000"/>
          </a:bodyPr>
          <a:lstStyle/>
          <a:p>
            <a:pPr marL="0" indent="0" algn="l">
              <a:lnSpc>
                <a:spcPct val="140000"/>
              </a:lnSpc>
              <a:buNone/>
            </a:pPr>
            <a:r>
              <a:rPr lang="en-GB" sz="2400" dirty="0" smtClean="0"/>
              <a:t>This </a:t>
            </a:r>
            <a:r>
              <a:rPr lang="en-GB" sz="2400" i="1" dirty="0" err="1" smtClean="0"/>
              <a:t>hujjah</a:t>
            </a:r>
            <a:r>
              <a:rPr lang="en-GB" sz="2400" dirty="0" smtClean="0"/>
              <a:t> is what we call the Imam:</a:t>
            </a:r>
          </a:p>
          <a:p>
            <a:pPr marL="0" indent="0" algn="r" rtl="1">
              <a:lnSpc>
                <a:spcPct val="140000"/>
              </a:lnSpc>
              <a:buNone/>
            </a:pPr>
            <a:r>
              <a:rPr lang="ar-SA" sz="2400" dirty="0"/>
              <a:t>علل الشرائع </a:t>
            </a:r>
            <a:endParaRPr lang="fa-IR" sz="2400" dirty="0" smtClean="0"/>
          </a:p>
          <a:p>
            <a:pPr marL="0" indent="0" algn="r" rtl="1">
              <a:lnSpc>
                <a:spcPct val="140000"/>
              </a:lnSpc>
              <a:buNone/>
            </a:pPr>
            <a:r>
              <a:rPr lang="ar-SA" sz="2400" dirty="0" smtClean="0"/>
              <a:t>قال </a:t>
            </a:r>
            <a:r>
              <a:rPr lang="ar-SA" sz="2400" dirty="0"/>
              <a:t>أبو عبد الله " ع " لو كان الناس رجلين لكان أحدهما الامام ، وقال </a:t>
            </a:r>
            <a:r>
              <a:rPr lang="ar-SA" sz="2400" dirty="0" smtClean="0"/>
              <a:t>ان </a:t>
            </a:r>
            <a:r>
              <a:rPr lang="ar-SA" sz="2400" dirty="0"/>
              <a:t>آخر من يموت الامام لئلا يحتج أحدهم على الله عز وجل تركه بغير حجة لله عليه . </a:t>
            </a:r>
            <a:endParaRPr lang="en-GB" sz="2400" dirty="0" smtClean="0"/>
          </a:p>
          <a:p>
            <a:pPr marL="0" indent="0" algn="l">
              <a:lnSpc>
                <a:spcPct val="140000"/>
              </a:lnSpc>
              <a:buNone/>
            </a:pPr>
            <a:r>
              <a:rPr lang="en-GB" sz="2400" dirty="0" smtClean="0"/>
              <a:t>If people [on the earth] are only two, one of them would be the Imam. And he added, the last one who dies is the Imam so that no one can provide an argument against God that He left him without a proof.  </a:t>
            </a:r>
          </a:p>
          <a:p>
            <a:pPr marL="0" indent="0" algn="r" rtl="1">
              <a:lnSpc>
                <a:spcPct val="140000"/>
              </a:lnSpc>
              <a:buNone/>
            </a:pPr>
            <a:r>
              <a:rPr lang="fa-IR" sz="2400" dirty="0" smtClean="0"/>
              <a:t>بصائر الدرجات: </a:t>
            </a:r>
            <a:endParaRPr lang="en-GB" sz="2400" dirty="0" smtClean="0"/>
          </a:p>
          <a:p>
            <a:pPr marL="0" indent="0" algn="r" rtl="1">
              <a:lnSpc>
                <a:spcPct val="140000"/>
              </a:lnSpc>
              <a:buNone/>
            </a:pPr>
            <a:r>
              <a:rPr lang="ar-SA" sz="2400" dirty="0"/>
              <a:t>عن أبي الحسن الرضا عليه السلام قال إن الحجة لا تقوم لله على خلقه الا بامام حتى يعرف</a:t>
            </a:r>
            <a:r>
              <a:rPr lang="ar-SA" sz="2400" dirty="0" smtClean="0"/>
              <a:t>.</a:t>
            </a:r>
            <a:endParaRPr lang="fa-IR" sz="2400" dirty="0" smtClean="0"/>
          </a:p>
          <a:p>
            <a:pPr marL="0" indent="0" algn="l">
              <a:lnSpc>
                <a:spcPct val="140000"/>
              </a:lnSpc>
              <a:buNone/>
            </a:pPr>
            <a:r>
              <a:rPr lang="en-GB" sz="2400" dirty="0" smtClean="0"/>
              <a:t>The proof of God over his creation cannot be established except through an Imam so that He is known. </a:t>
            </a:r>
            <a:endParaRPr lang="en-GB" sz="2400" dirty="0"/>
          </a:p>
          <a:p>
            <a:pPr marL="0" indent="0" algn="r" rtl="1">
              <a:buNone/>
            </a:pPr>
            <a:endParaRPr lang="en-GB" sz="2400" dirty="0"/>
          </a:p>
          <a:p>
            <a:pPr marL="0" indent="0" algn="l">
              <a:buNone/>
            </a:pPr>
            <a:endParaRPr lang="en-GB" sz="2400" dirty="0" smtClean="0"/>
          </a:p>
          <a:p>
            <a:pPr marL="0" indent="0" algn="l">
              <a:buNone/>
            </a:pPr>
            <a:endParaRPr lang="en-GB" sz="2400" dirty="0"/>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93690"/>
            <a:ext cx="8596668" cy="678287"/>
          </a:xfrm>
        </p:spPr>
        <p:txBody>
          <a:bodyPr>
            <a:normAutofit/>
          </a:bodyPr>
          <a:lstStyle/>
          <a:p>
            <a:r>
              <a:rPr lang="en-GB" dirty="0" err="1" smtClean="0"/>
              <a:t>Hujjah</a:t>
            </a:r>
            <a:endParaRPr lang="en-GB" dirty="0"/>
          </a:p>
        </p:txBody>
      </p:sp>
      <p:sp>
        <p:nvSpPr>
          <p:cNvPr id="3" name="Content Placeholder 2"/>
          <p:cNvSpPr>
            <a:spLocks noGrp="1"/>
          </p:cNvSpPr>
          <p:nvPr>
            <p:ph idx="1"/>
          </p:nvPr>
        </p:nvSpPr>
        <p:spPr>
          <a:xfrm>
            <a:off x="677334" y="1171978"/>
            <a:ext cx="8596668" cy="5048518"/>
          </a:xfrm>
        </p:spPr>
        <p:txBody>
          <a:bodyPr>
            <a:normAutofit fontScale="77500" lnSpcReduction="20000"/>
          </a:bodyPr>
          <a:lstStyle/>
          <a:p>
            <a:pPr marL="0" indent="0" algn="l">
              <a:lnSpc>
                <a:spcPct val="120000"/>
              </a:lnSpc>
              <a:buNone/>
            </a:pPr>
            <a:r>
              <a:rPr lang="en-GB" sz="2400" dirty="0" smtClean="0"/>
              <a:t>What would happen if the Imam or </a:t>
            </a:r>
            <a:r>
              <a:rPr lang="en-GB" sz="2400" i="1" dirty="0" err="1" smtClean="0"/>
              <a:t>Hujjah</a:t>
            </a:r>
            <a:r>
              <a:rPr lang="en-GB" sz="2400" dirty="0" smtClean="0"/>
              <a:t> do not exist?</a:t>
            </a:r>
          </a:p>
          <a:p>
            <a:pPr marL="0" indent="0" algn="r" rtl="1">
              <a:lnSpc>
                <a:spcPct val="120000"/>
              </a:lnSpc>
              <a:buNone/>
            </a:pPr>
            <a:r>
              <a:rPr lang="ar-SA" sz="2400" dirty="0"/>
              <a:t> </a:t>
            </a:r>
            <a:r>
              <a:rPr lang="fa-IR" sz="2400" dirty="0" smtClean="0"/>
              <a:t>کافی</a:t>
            </a:r>
            <a:r>
              <a:rPr lang="en-GB" sz="2400" dirty="0" smtClean="0"/>
              <a:t>:</a:t>
            </a:r>
            <a:r>
              <a:rPr lang="fa-IR" sz="2400" dirty="0" smtClean="0"/>
              <a:t> </a:t>
            </a:r>
            <a:r>
              <a:rPr lang="ar-SA" sz="2400" dirty="0"/>
              <a:t>عن أبي حمزة</a:t>
            </a:r>
            <a:r>
              <a:rPr lang="fa-IR" sz="2400" dirty="0"/>
              <a:t> الثمالی</a:t>
            </a:r>
            <a:r>
              <a:rPr lang="ar-SA" sz="2400" dirty="0"/>
              <a:t> قال: " قلت لابى عبدالله(عليه السلام): أتبقى الارض بغير إمام؟ فقال: لو بقيت الارض بغير إمام </a:t>
            </a:r>
            <a:r>
              <a:rPr lang="ar-SA" sz="2400" dirty="0" smtClean="0"/>
              <a:t>لساخت</a:t>
            </a:r>
            <a:r>
              <a:rPr lang="en-GB" sz="2400" dirty="0" smtClean="0"/>
              <a:t>.</a:t>
            </a:r>
            <a:endParaRPr lang="fa-IR" sz="2400" dirty="0" smtClean="0"/>
          </a:p>
          <a:p>
            <a:pPr marL="0" indent="0" algn="l">
              <a:lnSpc>
                <a:spcPct val="120000"/>
              </a:lnSpc>
              <a:buNone/>
            </a:pPr>
            <a:r>
              <a:rPr lang="en-GB" sz="2400" dirty="0" smtClean="0"/>
              <a:t>I asked Imam al-</a:t>
            </a:r>
            <a:r>
              <a:rPr lang="en-GB" sz="2400" dirty="0" err="1" smtClean="0"/>
              <a:t>Sadiq</a:t>
            </a:r>
            <a:r>
              <a:rPr lang="en-GB" sz="2400" dirty="0" smtClean="0"/>
              <a:t> would the earth remain without the Imam? He replied, “Should the earth remain without the Imam it would sink in.”</a:t>
            </a:r>
          </a:p>
          <a:p>
            <a:pPr marL="0" indent="0" algn="l">
              <a:lnSpc>
                <a:spcPct val="120000"/>
              </a:lnSpc>
              <a:buNone/>
            </a:pPr>
            <a:endParaRPr lang="en-GB" sz="2400" dirty="0"/>
          </a:p>
          <a:p>
            <a:pPr marL="0" indent="0" algn="r" rtl="1">
              <a:lnSpc>
                <a:spcPct val="120000"/>
              </a:lnSpc>
              <a:buNone/>
            </a:pPr>
            <a:r>
              <a:rPr lang="fa-IR" sz="2400" dirty="0" smtClean="0"/>
              <a:t>کافی</a:t>
            </a:r>
            <a:r>
              <a:rPr lang="en-GB" sz="2400" dirty="0" smtClean="0"/>
              <a:t>:</a:t>
            </a:r>
            <a:r>
              <a:rPr lang="fa-IR" sz="2400" dirty="0" smtClean="0"/>
              <a:t> </a:t>
            </a:r>
            <a:r>
              <a:rPr lang="ar-SA" sz="2400" dirty="0" smtClean="0"/>
              <a:t>عن </a:t>
            </a:r>
            <a:r>
              <a:rPr lang="ar-SA" sz="2400" dirty="0"/>
              <a:t>أبى جعفر الباقر(عليه السلام) أنه قال: " لو أن الامام رفع من الارض ساعة لساخت بأهلها وماجت كما يموج البحر </a:t>
            </a:r>
            <a:r>
              <a:rPr lang="ar-SA" sz="2400" dirty="0" smtClean="0"/>
              <a:t>بأهله</a:t>
            </a:r>
            <a:r>
              <a:rPr lang="en-GB" sz="2400" dirty="0" smtClean="0"/>
              <a:t>.</a:t>
            </a:r>
            <a:endParaRPr lang="en-GB" sz="2400" dirty="0"/>
          </a:p>
          <a:p>
            <a:pPr marL="0" indent="0" algn="l">
              <a:lnSpc>
                <a:spcPct val="120000"/>
              </a:lnSpc>
              <a:buNone/>
            </a:pPr>
            <a:r>
              <a:rPr lang="en-GB" sz="2400" dirty="0" smtClean="0"/>
              <a:t>If the Imam is removed from the earth for one hour it would swallow its inhabitants</a:t>
            </a:r>
            <a:r>
              <a:rPr lang="ar-SA" sz="2400" dirty="0" smtClean="0"/>
              <a:t> </a:t>
            </a:r>
            <a:r>
              <a:rPr lang="en-GB" sz="2400" dirty="0" smtClean="0"/>
              <a:t> and would surge as the oceans surge.</a:t>
            </a:r>
          </a:p>
          <a:p>
            <a:pPr marL="0" indent="0" algn="l">
              <a:lnSpc>
                <a:spcPct val="120000"/>
              </a:lnSpc>
              <a:buNone/>
            </a:pPr>
            <a:endParaRPr lang="en-GB" sz="2400" dirty="0"/>
          </a:p>
          <a:p>
            <a:pPr marL="0" indent="0" algn="r" rtl="1">
              <a:lnSpc>
                <a:spcPct val="120000"/>
              </a:lnSpc>
              <a:buNone/>
            </a:pPr>
            <a:r>
              <a:rPr lang="fa-IR" sz="2400" dirty="0"/>
              <a:t>بصائر الدرجات: </a:t>
            </a:r>
            <a:r>
              <a:rPr lang="ar-SA" sz="2400" dirty="0"/>
              <a:t>عن أبي جعفر عليه السلام قال ما كانت الأرض الا ولله فيها عالم</a:t>
            </a:r>
            <a:endParaRPr lang="fa-IR" sz="2400" dirty="0"/>
          </a:p>
          <a:p>
            <a:pPr marL="0" indent="0">
              <a:lnSpc>
                <a:spcPct val="120000"/>
              </a:lnSpc>
              <a:buNone/>
            </a:pPr>
            <a:r>
              <a:rPr lang="en-GB" sz="2400" dirty="0"/>
              <a:t>The earth never has been unless God has had an ‘</a:t>
            </a:r>
            <a:r>
              <a:rPr lang="en-GB" sz="2400" dirty="0" err="1"/>
              <a:t>Alim</a:t>
            </a:r>
            <a:r>
              <a:rPr lang="en-GB" sz="2400" dirty="0"/>
              <a:t> on </a:t>
            </a:r>
            <a:r>
              <a:rPr lang="en-GB" sz="2400" dirty="0" smtClean="0"/>
              <a:t>it.</a:t>
            </a:r>
          </a:p>
        </p:txBody>
      </p:sp>
    </p:spTree>
    <p:extLst>
      <p:ext uri="{BB962C8B-B14F-4D97-AF65-F5344CB8AC3E}">
        <p14:creationId xmlns:p14="http://schemas.microsoft.com/office/powerpoint/2010/main" val="1816973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Autofit/>
          </a:bodyPr>
          <a:lstStyle/>
          <a:p>
            <a:r>
              <a:rPr lang="en-GB" sz="2800" dirty="0" smtClean="0"/>
              <a:t>Defining the Spiritual Position of the 12</a:t>
            </a:r>
            <a:r>
              <a:rPr lang="en-GB" sz="2800" baseline="30000" dirty="0" smtClean="0"/>
              <a:t>th</a:t>
            </a:r>
            <a:r>
              <a:rPr lang="en-GB" sz="2800" dirty="0" smtClean="0"/>
              <a:t> Imam?</a:t>
            </a:r>
            <a:endParaRPr lang="en-GB" sz="2800" dirty="0"/>
          </a:p>
        </p:txBody>
      </p:sp>
      <p:sp>
        <p:nvSpPr>
          <p:cNvPr id="3" name="Content Placeholder 2"/>
          <p:cNvSpPr>
            <a:spLocks noGrp="1"/>
          </p:cNvSpPr>
          <p:nvPr>
            <p:ph idx="1"/>
          </p:nvPr>
        </p:nvSpPr>
        <p:spPr>
          <a:xfrm>
            <a:off x="677334" y="1553029"/>
            <a:ext cx="8596668" cy="4488334"/>
          </a:xfrm>
        </p:spPr>
        <p:txBody>
          <a:bodyPr>
            <a:normAutofit fontScale="77500" lnSpcReduction="20000"/>
          </a:bodyPr>
          <a:lstStyle/>
          <a:p>
            <a:pPr marL="0" indent="0">
              <a:lnSpc>
                <a:spcPct val="120000"/>
              </a:lnSpc>
              <a:spcAft>
                <a:spcPts val="1200"/>
              </a:spcAft>
              <a:buNone/>
            </a:pPr>
            <a:r>
              <a:rPr lang="en-GB" sz="2400" dirty="0"/>
              <a:t>One of the most difficult tasks regarding the twelve successors or the Imams from the Holy Family has been to define their spiritual position and delineate their religious role; </a:t>
            </a:r>
            <a:endParaRPr lang="en-GB" sz="2400" dirty="0" smtClean="0"/>
          </a:p>
          <a:p>
            <a:pPr marL="0" indent="0">
              <a:lnSpc>
                <a:spcPct val="120000"/>
              </a:lnSpc>
              <a:spcAft>
                <a:spcPts val="1200"/>
              </a:spcAft>
              <a:buNone/>
            </a:pPr>
            <a:r>
              <a:rPr lang="en-GB" sz="2400" dirty="0" smtClean="0"/>
              <a:t>This issue has </a:t>
            </a:r>
            <a:r>
              <a:rPr lang="en-GB" sz="2400" dirty="0"/>
              <a:t>at times resulted in contentious debates between Shiites and their </a:t>
            </a:r>
            <a:r>
              <a:rPr lang="en-GB" sz="2400" dirty="0" smtClean="0"/>
              <a:t>opponents and among </a:t>
            </a:r>
            <a:r>
              <a:rPr lang="en-GB" sz="2400" dirty="0"/>
              <a:t>Shiite scholars </a:t>
            </a:r>
            <a:r>
              <a:rPr lang="en-GB" sz="2400" dirty="0" smtClean="0"/>
              <a:t>themselves.</a:t>
            </a:r>
          </a:p>
          <a:p>
            <a:pPr marL="0" indent="0">
              <a:lnSpc>
                <a:spcPct val="120000"/>
              </a:lnSpc>
              <a:spcAft>
                <a:spcPts val="1200"/>
              </a:spcAft>
              <a:buNone/>
            </a:pPr>
            <a:r>
              <a:rPr lang="en-GB" sz="2400" dirty="0" smtClean="0"/>
              <a:t>Among the Shi’as we are faced with a spectrum </a:t>
            </a:r>
            <a:r>
              <a:rPr lang="en-GB" sz="2400" dirty="0"/>
              <a:t>of </a:t>
            </a:r>
            <a:r>
              <a:rPr lang="en-GB" sz="2400" dirty="0" smtClean="0"/>
              <a:t>ideas.</a:t>
            </a:r>
          </a:p>
          <a:p>
            <a:pPr marL="0" indent="0">
              <a:lnSpc>
                <a:spcPct val="120000"/>
              </a:lnSpc>
              <a:spcAft>
                <a:spcPts val="1200"/>
              </a:spcAft>
              <a:buNone/>
            </a:pPr>
            <a:r>
              <a:rPr lang="en-GB" sz="2400" dirty="0" smtClean="0"/>
              <a:t>At </a:t>
            </a:r>
            <a:r>
              <a:rPr lang="en-GB" sz="2400" dirty="0"/>
              <a:t>one end of this spectrum stand those who believed that the Imams were but righteous scholars </a:t>
            </a:r>
            <a:r>
              <a:rPr lang="en-GB" sz="2400" i="1" dirty="0" smtClean="0"/>
              <a:t>(‘</a:t>
            </a:r>
            <a:r>
              <a:rPr lang="en-GB" sz="2400" i="1" dirty="0" err="1" smtClean="0"/>
              <a:t>ulam’un</a:t>
            </a:r>
            <a:r>
              <a:rPr lang="en-GB" sz="2400" i="1" dirty="0" smtClean="0"/>
              <a:t> </a:t>
            </a:r>
            <a:r>
              <a:rPr lang="en-GB" sz="2400" i="1" dirty="0" err="1" smtClean="0"/>
              <a:t>abrar</a:t>
            </a:r>
            <a:r>
              <a:rPr lang="en-GB" sz="2400" dirty="0"/>
              <a:t>)  and at the other end are the </a:t>
            </a:r>
            <a:r>
              <a:rPr lang="en-GB" sz="2400" i="1" dirty="0" err="1" smtClean="0"/>
              <a:t>ghulat</a:t>
            </a:r>
            <a:r>
              <a:rPr lang="en-GB" sz="2400" dirty="0" smtClean="0"/>
              <a:t> </a:t>
            </a:r>
            <a:r>
              <a:rPr lang="en-GB" sz="2400" dirty="0"/>
              <a:t>or exaggerators who in extreme cases believed in </a:t>
            </a:r>
            <a:r>
              <a:rPr lang="en-GB" sz="2400" dirty="0" smtClean="0"/>
              <a:t>divine nature </a:t>
            </a:r>
            <a:r>
              <a:rPr lang="en-GB" sz="2400" dirty="0"/>
              <a:t>of the Imams. </a:t>
            </a:r>
            <a:endParaRPr lang="en-GB" sz="2400" dirty="0" smtClean="0"/>
          </a:p>
          <a:p>
            <a:pPr marL="0" indent="0">
              <a:lnSpc>
                <a:spcPct val="120000"/>
              </a:lnSpc>
              <a:spcAft>
                <a:spcPts val="1200"/>
              </a:spcAft>
              <a:buNone/>
            </a:pPr>
            <a:r>
              <a:rPr lang="en-GB" sz="2400" dirty="0" smtClean="0"/>
              <a:t>The </a:t>
            </a:r>
            <a:r>
              <a:rPr lang="en-GB" sz="2400" dirty="0"/>
              <a:t>mainstream </a:t>
            </a:r>
            <a:r>
              <a:rPr lang="en-GB" sz="2400" dirty="0" smtClean="0"/>
              <a:t>Shi’s stand </a:t>
            </a:r>
            <a:r>
              <a:rPr lang="en-GB" sz="2400" dirty="0"/>
              <a:t>somewhere in the middle of the continuum. </a:t>
            </a:r>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3429"/>
          </a:xfrm>
        </p:spPr>
        <p:txBody>
          <a:bodyPr>
            <a:noAutofit/>
          </a:bodyPr>
          <a:lstStyle/>
          <a:p>
            <a:r>
              <a:rPr lang="en-GB" sz="2800" dirty="0"/>
              <a:t>Defining the Spiritual Position of the 12</a:t>
            </a:r>
            <a:r>
              <a:rPr lang="en-GB" sz="2800" baseline="30000" dirty="0"/>
              <a:t>th</a:t>
            </a:r>
            <a:r>
              <a:rPr lang="en-GB" sz="2800" dirty="0"/>
              <a:t> Imam?</a:t>
            </a:r>
          </a:p>
        </p:txBody>
      </p:sp>
      <p:sp>
        <p:nvSpPr>
          <p:cNvPr id="3" name="Content Placeholder 2"/>
          <p:cNvSpPr>
            <a:spLocks noGrp="1"/>
          </p:cNvSpPr>
          <p:nvPr>
            <p:ph idx="1"/>
          </p:nvPr>
        </p:nvSpPr>
        <p:spPr>
          <a:xfrm>
            <a:off x="677334" y="1553029"/>
            <a:ext cx="8596668" cy="4488334"/>
          </a:xfrm>
        </p:spPr>
        <p:txBody>
          <a:bodyPr>
            <a:normAutofit fontScale="92500"/>
          </a:bodyPr>
          <a:lstStyle/>
          <a:p>
            <a:pPr marL="0" indent="0">
              <a:lnSpc>
                <a:spcPct val="130000"/>
              </a:lnSpc>
              <a:spcAft>
                <a:spcPts val="1200"/>
              </a:spcAft>
              <a:buNone/>
            </a:pPr>
            <a:r>
              <a:rPr lang="en-GB" sz="2400" dirty="0" smtClean="0"/>
              <a:t>If Imam is the </a:t>
            </a:r>
            <a:r>
              <a:rPr lang="en-GB" sz="2400" i="1" dirty="0" err="1"/>
              <a:t>h</a:t>
            </a:r>
            <a:r>
              <a:rPr lang="en-GB" sz="2400" i="1" dirty="0" err="1" smtClean="0"/>
              <a:t>ujjah</a:t>
            </a:r>
            <a:r>
              <a:rPr lang="en-GB" sz="2400" dirty="0" smtClean="0"/>
              <a:t> his knowledge needs to be inspired, otherwise he would be like other believers and would not have any spiritual authority over them, i.e. he would not be </a:t>
            </a:r>
            <a:r>
              <a:rPr lang="en-GB" sz="2400" i="1" dirty="0" err="1" smtClean="0"/>
              <a:t>hujjah</a:t>
            </a:r>
            <a:r>
              <a:rPr lang="en-GB" sz="2400" dirty="0" smtClean="0"/>
              <a:t>.</a:t>
            </a:r>
            <a:endParaRPr lang="en-GB" sz="2400" dirty="0"/>
          </a:p>
          <a:p>
            <a:pPr marL="0" indent="0">
              <a:lnSpc>
                <a:spcPct val="130000"/>
              </a:lnSpc>
              <a:spcAft>
                <a:spcPts val="1200"/>
              </a:spcAft>
              <a:buNone/>
            </a:pPr>
            <a:r>
              <a:rPr lang="en-GB" sz="2400" dirty="0"/>
              <a:t>Some of the aforementioned traditions that speak of the Twelve Successors have also hinted briefly to their spiritual position. </a:t>
            </a:r>
          </a:p>
          <a:p>
            <a:pPr marL="0" indent="0">
              <a:lnSpc>
                <a:spcPct val="130000"/>
              </a:lnSpc>
              <a:spcAft>
                <a:spcPts val="1200"/>
              </a:spcAft>
              <a:buNone/>
            </a:pPr>
            <a:r>
              <a:rPr lang="en-GB" sz="2400" dirty="0" smtClean="0"/>
              <a:t>In </a:t>
            </a:r>
            <a:r>
              <a:rPr lang="en-GB" sz="2400" dirty="0"/>
              <a:t>one such traditions the Prophet is reported to have said that, “From my </a:t>
            </a:r>
            <a:r>
              <a:rPr lang="en-GB" sz="2400" i="1" dirty="0" err="1"/>
              <a:t>A</a:t>
            </a:r>
            <a:r>
              <a:rPr lang="en-GB" sz="2400" i="1" dirty="0" err="1" smtClean="0"/>
              <a:t>hl</a:t>
            </a:r>
            <a:r>
              <a:rPr lang="en-GB" sz="2400" dirty="0" smtClean="0"/>
              <a:t> </a:t>
            </a:r>
            <a:r>
              <a:rPr lang="en-GB" sz="2400" i="1" dirty="0" smtClean="0"/>
              <a:t>al-</a:t>
            </a:r>
            <a:r>
              <a:rPr lang="en-GB" sz="2400" i="1" dirty="0"/>
              <a:t>B</a:t>
            </a:r>
            <a:r>
              <a:rPr lang="en-GB" sz="2400" i="1" dirty="0" smtClean="0"/>
              <a:t>ayt</a:t>
            </a:r>
            <a:r>
              <a:rPr lang="en-GB" sz="2400" dirty="0" smtClean="0"/>
              <a:t> </a:t>
            </a:r>
            <a:r>
              <a:rPr lang="en-GB" sz="2400" dirty="0"/>
              <a:t>there will be twelve </a:t>
            </a:r>
            <a:r>
              <a:rPr lang="en-GB" sz="2400" i="1" dirty="0" err="1" smtClean="0"/>
              <a:t>muhaddath</a:t>
            </a:r>
            <a:r>
              <a:rPr lang="en-GB" sz="2400" dirty="0"/>
              <a:t>.</a:t>
            </a:r>
            <a:r>
              <a:rPr lang="en-GB" sz="2400" dirty="0" smtClean="0"/>
              <a:t>” </a:t>
            </a:r>
            <a:r>
              <a:rPr lang="en-GB" sz="1700" dirty="0" smtClean="0"/>
              <a:t>(Al-</a:t>
            </a:r>
            <a:r>
              <a:rPr lang="en-GB" sz="1700" dirty="0" err="1" smtClean="0"/>
              <a:t>Nu’mani</a:t>
            </a:r>
            <a:r>
              <a:rPr lang="en-GB" sz="1700" dirty="0"/>
              <a:t>, P. 72</a:t>
            </a:r>
            <a:r>
              <a:rPr lang="en-GB" sz="1700" dirty="0" smtClean="0"/>
              <a:t>.) </a:t>
            </a:r>
            <a:endParaRPr lang="en-GB" sz="1700" dirty="0"/>
          </a:p>
          <a:p>
            <a:pPr marL="0" indent="0">
              <a:lnSpc>
                <a:spcPct val="120000"/>
              </a:lnSpc>
              <a:buNone/>
            </a:pPr>
            <a:endParaRPr lang="en-GB" sz="24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dirty="0" err="1" smtClean="0"/>
              <a:t>Muhaddath</a:t>
            </a:r>
            <a:endParaRPr lang="en-GB" sz="2800" dirty="0"/>
          </a:p>
        </p:txBody>
      </p:sp>
      <p:sp>
        <p:nvSpPr>
          <p:cNvPr id="3" name="Content Placeholder 2"/>
          <p:cNvSpPr>
            <a:spLocks noGrp="1"/>
          </p:cNvSpPr>
          <p:nvPr>
            <p:ph idx="1"/>
          </p:nvPr>
        </p:nvSpPr>
        <p:spPr>
          <a:xfrm>
            <a:off x="677334" y="1323474"/>
            <a:ext cx="8596668" cy="4908884"/>
          </a:xfrm>
        </p:spPr>
        <p:txBody>
          <a:bodyPr>
            <a:normAutofit fontScale="77500" lnSpcReduction="20000"/>
          </a:bodyPr>
          <a:lstStyle/>
          <a:p>
            <a:pPr marL="0" indent="0">
              <a:lnSpc>
                <a:spcPct val="120000"/>
              </a:lnSpc>
              <a:spcAft>
                <a:spcPts val="1200"/>
              </a:spcAft>
              <a:buNone/>
            </a:pPr>
            <a:r>
              <a:rPr lang="en-GB" sz="2400" i="1" dirty="0" err="1">
                <a:solidFill>
                  <a:srgbClr val="FF0000"/>
                </a:solidFill>
              </a:rPr>
              <a:t>Muhaddath</a:t>
            </a:r>
            <a:r>
              <a:rPr lang="en-GB" sz="2400" i="1" dirty="0">
                <a:solidFill>
                  <a:srgbClr val="FF0000"/>
                </a:solidFill>
              </a:rPr>
              <a:t> </a:t>
            </a:r>
            <a:r>
              <a:rPr lang="en-GB" sz="2400" dirty="0"/>
              <a:t>is literally ‘someone who is spoken to,’ and </a:t>
            </a:r>
            <a:r>
              <a:rPr lang="en-GB" sz="2400" dirty="0" smtClean="0"/>
              <a:t>technically it </a:t>
            </a:r>
            <a:r>
              <a:rPr lang="en-GB" sz="2400" dirty="0"/>
              <a:t>is someone who is spoken to by the angels. </a:t>
            </a:r>
            <a:endParaRPr lang="en-GB" sz="2400" dirty="0" smtClean="0"/>
          </a:p>
          <a:p>
            <a:pPr marL="0" indent="0">
              <a:lnSpc>
                <a:spcPct val="120000"/>
              </a:lnSpc>
              <a:spcAft>
                <a:spcPts val="1200"/>
              </a:spcAft>
              <a:buNone/>
            </a:pPr>
            <a:r>
              <a:rPr lang="en-GB" sz="2400" dirty="0" smtClean="0"/>
              <a:t>Al-</a:t>
            </a:r>
            <a:r>
              <a:rPr lang="en-GB" sz="2400" dirty="0" err="1" smtClean="0"/>
              <a:t>Kulayni</a:t>
            </a:r>
            <a:r>
              <a:rPr lang="en-GB" sz="2400" dirty="0" smtClean="0"/>
              <a:t> </a:t>
            </a:r>
            <a:r>
              <a:rPr lang="en-GB" sz="2400" dirty="0"/>
              <a:t>has dedicated a chapter in </a:t>
            </a:r>
            <a:r>
              <a:rPr lang="en-GB" sz="2400" i="1" dirty="0"/>
              <a:t>al-</a:t>
            </a:r>
            <a:r>
              <a:rPr lang="en-GB" sz="2400" i="1" dirty="0" err="1"/>
              <a:t>Kafi</a:t>
            </a:r>
            <a:r>
              <a:rPr lang="en-GB" sz="2400" dirty="0"/>
              <a:t> to clarify the meaning of </a:t>
            </a:r>
            <a:r>
              <a:rPr lang="en-GB" sz="2400" i="1" dirty="0" err="1"/>
              <a:t>muhaddath</a:t>
            </a:r>
            <a:r>
              <a:rPr lang="en-GB" sz="2400" dirty="0"/>
              <a:t> and its difference with a prophet and a Messenger. </a:t>
            </a:r>
            <a:r>
              <a:rPr lang="en-GB" dirty="0" smtClean="0"/>
              <a:t>(Al-</a:t>
            </a:r>
            <a:r>
              <a:rPr lang="en-GB" dirty="0" err="1" smtClean="0"/>
              <a:t>Kafi</a:t>
            </a:r>
            <a:r>
              <a:rPr lang="en-GB" dirty="0" smtClean="0"/>
              <a:t> </a:t>
            </a:r>
            <a:r>
              <a:rPr lang="en-GB" dirty="0"/>
              <a:t>vol. 1, pp. </a:t>
            </a:r>
            <a:r>
              <a:rPr lang="en-GB" dirty="0" smtClean="0"/>
              <a:t>176-177)</a:t>
            </a:r>
            <a:endParaRPr lang="en-GB" dirty="0"/>
          </a:p>
          <a:p>
            <a:pPr marL="0" indent="0">
              <a:lnSpc>
                <a:spcPct val="120000"/>
              </a:lnSpc>
              <a:buNone/>
            </a:pPr>
            <a:r>
              <a:rPr lang="en-GB" sz="2400" dirty="0"/>
              <a:t>According to these traditions a </a:t>
            </a:r>
            <a:r>
              <a:rPr lang="en-GB" sz="2400" i="1" dirty="0" err="1"/>
              <a:t>muhaddath</a:t>
            </a:r>
            <a:r>
              <a:rPr lang="en-GB" sz="2400" dirty="0"/>
              <a:t> is someone who can hear the voice of the angel without seeing it, unlike a Messenger who hears the voice and sees the angel. </a:t>
            </a:r>
            <a:endParaRPr lang="en-GB" sz="2400" dirty="0" smtClean="0"/>
          </a:p>
          <a:p>
            <a:pPr marL="0" indent="0">
              <a:lnSpc>
                <a:spcPct val="120000"/>
              </a:lnSpc>
              <a:buNone/>
            </a:pPr>
            <a:r>
              <a:rPr lang="en-GB" sz="2400" dirty="0" smtClean="0"/>
              <a:t>This </a:t>
            </a:r>
            <a:r>
              <a:rPr lang="en-GB" sz="2400" dirty="0"/>
              <a:t>type of communication is sometimes described as ‘inscription in the heart’ (</a:t>
            </a:r>
            <a:r>
              <a:rPr lang="en-GB" sz="2400" i="1" dirty="0" err="1"/>
              <a:t>naktun</a:t>
            </a:r>
            <a:r>
              <a:rPr lang="en-GB" sz="2400" i="1" dirty="0"/>
              <a:t> fi al-</a:t>
            </a:r>
            <a:r>
              <a:rPr lang="en-GB" sz="2400" i="1" dirty="0" err="1"/>
              <a:t>qalb</a:t>
            </a:r>
            <a:r>
              <a:rPr lang="en-GB" sz="2400" dirty="0"/>
              <a:t>) or ‘inspiration in the heart’ (</a:t>
            </a:r>
            <a:r>
              <a:rPr lang="en-GB" sz="2400" i="1" dirty="0" err="1"/>
              <a:t>qadhfun</a:t>
            </a:r>
            <a:r>
              <a:rPr lang="en-GB" sz="2400" i="1" dirty="0"/>
              <a:t> fi al-</a:t>
            </a:r>
            <a:r>
              <a:rPr lang="en-GB" sz="2400" i="1" dirty="0" err="1"/>
              <a:t>qalb</a:t>
            </a:r>
            <a:r>
              <a:rPr lang="en-GB" sz="2400" dirty="0"/>
              <a:t>) or striking on the ears (</a:t>
            </a:r>
            <a:r>
              <a:rPr lang="en-GB" sz="2400" i="1" dirty="0" err="1"/>
              <a:t>naqrun</a:t>
            </a:r>
            <a:r>
              <a:rPr lang="en-GB" sz="2400" i="1" dirty="0"/>
              <a:t> fi </a:t>
            </a:r>
            <a:r>
              <a:rPr lang="en-GB" sz="2400" i="1" dirty="0" smtClean="0"/>
              <a:t>al-</a:t>
            </a:r>
            <a:r>
              <a:rPr lang="en-GB" sz="2400" i="1" dirty="0" err="1" smtClean="0"/>
              <a:t>asma</a:t>
            </a:r>
            <a:r>
              <a:rPr lang="en-GB" sz="2400" i="1" dirty="0" smtClean="0"/>
              <a:t>’.</a:t>
            </a:r>
            <a:r>
              <a:rPr lang="en-GB" sz="2400" dirty="0" smtClean="0"/>
              <a:t>)</a:t>
            </a:r>
          </a:p>
          <a:p>
            <a:pPr marL="0" indent="0">
              <a:lnSpc>
                <a:spcPct val="120000"/>
              </a:lnSpc>
              <a:buNone/>
            </a:pPr>
            <a:r>
              <a:rPr lang="en-GB" sz="2400" dirty="0"/>
              <a:t>Whatever be the case, despite categorically rejecting that they were prophets, the Imams maintained that they were communicated by angels in one way or another</a:t>
            </a:r>
            <a:r>
              <a:rPr lang="en-GB" sz="2400" dirty="0" smtClean="0"/>
              <a:t>.</a:t>
            </a:r>
            <a:endParaRPr lang="en-GB" sz="2400" dirty="0"/>
          </a:p>
          <a:p>
            <a:pPr marL="0" indent="0">
              <a:lnSpc>
                <a:spcPct val="120000"/>
              </a:lnSpc>
              <a:buNone/>
            </a:pPr>
            <a:endParaRPr lang="en-GB" sz="24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smtClean="0"/>
              <a:t>Muhaddath</a:t>
            </a:r>
            <a:endParaRPr lang="en-GB" sz="2800" i="1" dirty="0"/>
          </a:p>
        </p:txBody>
      </p:sp>
      <p:sp>
        <p:nvSpPr>
          <p:cNvPr id="3" name="Content Placeholder 2"/>
          <p:cNvSpPr>
            <a:spLocks noGrp="1"/>
          </p:cNvSpPr>
          <p:nvPr>
            <p:ph idx="1"/>
          </p:nvPr>
        </p:nvSpPr>
        <p:spPr>
          <a:xfrm>
            <a:off x="677334" y="1323474"/>
            <a:ext cx="8596668" cy="4908884"/>
          </a:xfrm>
        </p:spPr>
        <p:txBody>
          <a:bodyPr>
            <a:normAutofit fontScale="92500" lnSpcReduction="20000"/>
          </a:bodyPr>
          <a:lstStyle/>
          <a:p>
            <a:pPr marL="0" indent="0">
              <a:lnSpc>
                <a:spcPct val="120000"/>
              </a:lnSpc>
              <a:spcAft>
                <a:spcPts val="1200"/>
              </a:spcAft>
              <a:buNone/>
            </a:pPr>
            <a:r>
              <a:rPr lang="en-GB" sz="2400" dirty="0" smtClean="0"/>
              <a:t>The difference between these types of communications were so subtle that people usually confused it with </a:t>
            </a:r>
            <a:r>
              <a:rPr lang="en-GB" sz="2400" i="1" dirty="0" err="1" smtClean="0"/>
              <a:t>nubuwwah</a:t>
            </a:r>
            <a:r>
              <a:rPr lang="en-GB" sz="2400" dirty="0" smtClean="0"/>
              <a:t>. </a:t>
            </a:r>
          </a:p>
          <a:p>
            <a:pPr marL="0" indent="0">
              <a:lnSpc>
                <a:spcPct val="120000"/>
              </a:lnSpc>
              <a:spcAft>
                <a:spcPts val="1200"/>
              </a:spcAft>
              <a:buNone/>
            </a:pPr>
            <a:r>
              <a:rPr lang="en-GB" sz="2400" dirty="0"/>
              <a:t>When Imam Muhammad </a:t>
            </a:r>
            <a:r>
              <a:rPr lang="en-GB" sz="2400" dirty="0" smtClean="0"/>
              <a:t>al-</a:t>
            </a:r>
            <a:r>
              <a:rPr lang="en-GB" sz="2400" dirty="0" err="1" smtClean="0"/>
              <a:t>Baqir</a:t>
            </a:r>
            <a:r>
              <a:rPr lang="en-GB" sz="2400" dirty="0" smtClean="0"/>
              <a:t> </a:t>
            </a:r>
            <a:r>
              <a:rPr lang="en-GB" sz="2400" dirty="0"/>
              <a:t>mentions to a circle of disciples that Ali was a </a:t>
            </a:r>
            <a:r>
              <a:rPr lang="en-GB" sz="2400" i="1" dirty="0" err="1"/>
              <a:t>muhaddath</a:t>
            </a:r>
            <a:r>
              <a:rPr lang="en-GB" sz="2400" dirty="0"/>
              <a:t>, </a:t>
            </a:r>
            <a:r>
              <a:rPr lang="en-GB" sz="2400" dirty="0" smtClean="0"/>
              <a:t>al-</a:t>
            </a:r>
            <a:r>
              <a:rPr lang="en-GB" sz="2400" dirty="0" err="1" smtClean="0"/>
              <a:t>Harith</a:t>
            </a:r>
            <a:r>
              <a:rPr lang="en-GB" sz="2400" dirty="0" smtClean="0"/>
              <a:t> </a:t>
            </a:r>
            <a:r>
              <a:rPr lang="en-GB" sz="2400" dirty="0"/>
              <a:t>b. al-</a:t>
            </a:r>
            <a:r>
              <a:rPr lang="en-GB" sz="2400" dirty="0" err="1"/>
              <a:t>Mughayrah</a:t>
            </a:r>
            <a:r>
              <a:rPr lang="en-GB" sz="2400" dirty="0"/>
              <a:t> is confused and asks, </a:t>
            </a:r>
            <a:endParaRPr lang="en-GB" sz="2400" dirty="0" smtClean="0"/>
          </a:p>
          <a:p>
            <a:pPr marL="0" indent="0">
              <a:lnSpc>
                <a:spcPct val="120000"/>
              </a:lnSpc>
              <a:spcAft>
                <a:spcPts val="1200"/>
              </a:spcAft>
              <a:buNone/>
            </a:pPr>
            <a:r>
              <a:rPr lang="en-GB" sz="2400" dirty="0" smtClean="0"/>
              <a:t>“</a:t>
            </a:r>
            <a:r>
              <a:rPr lang="en-GB" sz="2400" dirty="0"/>
              <a:t>Do you therefore mean that he was a prophet?” The Imam denies that and says, </a:t>
            </a:r>
            <a:endParaRPr lang="en-GB" sz="2400" dirty="0" smtClean="0"/>
          </a:p>
          <a:p>
            <a:pPr marL="0" indent="0">
              <a:lnSpc>
                <a:spcPct val="120000"/>
              </a:lnSpc>
              <a:spcAft>
                <a:spcPts val="1200"/>
              </a:spcAft>
              <a:buNone/>
            </a:pPr>
            <a:r>
              <a:rPr lang="en-GB" sz="2400" dirty="0" smtClean="0"/>
              <a:t>“</a:t>
            </a:r>
            <a:r>
              <a:rPr lang="en-GB" sz="2400" dirty="0"/>
              <a:t>No, rather like the companion of Moses or the companion of Solomon or like </a:t>
            </a:r>
            <a:r>
              <a:rPr lang="en-GB" sz="2400" dirty="0" err="1"/>
              <a:t>Dhu</a:t>
            </a:r>
            <a:r>
              <a:rPr lang="en-GB" sz="2400" dirty="0"/>
              <a:t> al-</a:t>
            </a:r>
            <a:r>
              <a:rPr lang="en-GB" sz="2400" dirty="0" err="1"/>
              <a:t>Qarnain</a:t>
            </a:r>
            <a:r>
              <a:rPr lang="en-GB" sz="2400" dirty="0"/>
              <a:t>. Have you not heard that [on mentioning </a:t>
            </a:r>
            <a:r>
              <a:rPr lang="en-GB" sz="2400" dirty="0" err="1"/>
              <a:t>Dhu</a:t>
            </a:r>
            <a:r>
              <a:rPr lang="en-GB" sz="2400" dirty="0"/>
              <a:t> al-</a:t>
            </a:r>
            <a:r>
              <a:rPr lang="en-GB" sz="2400" dirty="0" err="1"/>
              <a:t>Qarnain</a:t>
            </a:r>
            <a:r>
              <a:rPr lang="en-GB" sz="2400" dirty="0"/>
              <a:t>] the Prophet said that among you is the like of him?” </a:t>
            </a:r>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17620"/>
          </a:xfrm>
        </p:spPr>
        <p:txBody>
          <a:bodyPr>
            <a:noAutofit/>
          </a:bodyPr>
          <a:lstStyle/>
          <a:p>
            <a:r>
              <a:rPr lang="en-GB" sz="2800" i="1" dirty="0" err="1" smtClean="0"/>
              <a:t>Muhaddath</a:t>
            </a:r>
            <a:endParaRPr lang="en-GB" sz="2800" i="1" dirty="0"/>
          </a:p>
        </p:txBody>
      </p:sp>
      <p:sp>
        <p:nvSpPr>
          <p:cNvPr id="3" name="Content Placeholder 2"/>
          <p:cNvSpPr>
            <a:spLocks noGrp="1"/>
          </p:cNvSpPr>
          <p:nvPr>
            <p:ph idx="1"/>
          </p:nvPr>
        </p:nvSpPr>
        <p:spPr>
          <a:xfrm>
            <a:off x="677334" y="1323474"/>
            <a:ext cx="8596668" cy="4908884"/>
          </a:xfrm>
        </p:spPr>
        <p:txBody>
          <a:bodyPr>
            <a:normAutofit fontScale="70000" lnSpcReduction="20000"/>
          </a:bodyPr>
          <a:lstStyle/>
          <a:p>
            <a:pPr marL="0" indent="0">
              <a:lnSpc>
                <a:spcPct val="140000"/>
              </a:lnSpc>
              <a:spcAft>
                <a:spcPts val="1200"/>
              </a:spcAft>
              <a:buNone/>
            </a:pPr>
            <a:r>
              <a:rPr lang="en-GB" sz="2400" dirty="0"/>
              <a:t>The concept of </a:t>
            </a:r>
            <a:r>
              <a:rPr lang="en-GB" sz="2400" i="1" dirty="0" err="1"/>
              <a:t>muhaddath</a:t>
            </a:r>
            <a:r>
              <a:rPr lang="en-GB" sz="2400" dirty="0"/>
              <a:t> is discussed in Sunni sources in passing and without paying much theological attention to it</a:t>
            </a:r>
            <a:r>
              <a:rPr lang="en-GB" sz="2400" dirty="0" smtClean="0"/>
              <a:t>.</a:t>
            </a:r>
          </a:p>
          <a:p>
            <a:pPr marL="0" indent="0">
              <a:lnSpc>
                <a:spcPct val="140000"/>
              </a:lnSpc>
              <a:buNone/>
            </a:pPr>
            <a:r>
              <a:rPr lang="en-GB" sz="2400" dirty="0" smtClean="0"/>
              <a:t> </a:t>
            </a:r>
            <a:r>
              <a:rPr lang="en-GB" sz="2400" dirty="0"/>
              <a:t>Both al-Bukhari and Muslim report from the Prophet saying that “In the nations that passed before you there were people who were </a:t>
            </a:r>
            <a:r>
              <a:rPr lang="en-GB" sz="2400" i="1" dirty="0" err="1"/>
              <a:t>muhaddath</a:t>
            </a:r>
            <a:r>
              <a:rPr lang="en-GB" sz="2400" dirty="0"/>
              <a:t>; and if one such person could be found in my </a:t>
            </a:r>
            <a:r>
              <a:rPr lang="en-GB" sz="2400" dirty="0" err="1"/>
              <a:t>Umma</a:t>
            </a:r>
            <a:r>
              <a:rPr lang="en-GB" sz="2400" dirty="0"/>
              <a:t> it is </a:t>
            </a:r>
            <a:r>
              <a:rPr lang="en-GB" sz="2400" dirty="0" smtClean="0"/>
              <a:t>‘Umar </a:t>
            </a:r>
            <a:r>
              <a:rPr lang="en-GB" sz="2400" dirty="0"/>
              <a:t>b. </a:t>
            </a:r>
            <a:r>
              <a:rPr lang="en-GB" sz="2400" dirty="0" smtClean="0"/>
              <a:t>al-</a:t>
            </a:r>
            <a:r>
              <a:rPr lang="en-GB" sz="2400" dirty="0" err="1" smtClean="0"/>
              <a:t>Khattab</a:t>
            </a:r>
            <a:r>
              <a:rPr lang="en-GB" sz="2400" dirty="0" smtClean="0"/>
              <a:t>;”</a:t>
            </a:r>
          </a:p>
          <a:p>
            <a:pPr marL="0" indent="0">
              <a:lnSpc>
                <a:spcPct val="140000"/>
              </a:lnSpc>
              <a:buNone/>
            </a:pPr>
            <a:r>
              <a:rPr lang="en-GB" sz="2400" dirty="0" smtClean="0"/>
              <a:t>or </a:t>
            </a:r>
          </a:p>
          <a:p>
            <a:pPr marL="0" indent="0">
              <a:lnSpc>
                <a:spcPct val="140000"/>
              </a:lnSpc>
              <a:spcAft>
                <a:spcPts val="1200"/>
              </a:spcAft>
              <a:buNone/>
            </a:pPr>
            <a:r>
              <a:rPr lang="en-GB" sz="2400" dirty="0" smtClean="0"/>
              <a:t>“</a:t>
            </a:r>
            <a:r>
              <a:rPr lang="en-GB" sz="2400" dirty="0"/>
              <a:t>In those who passed before you from Children of Israel there were men who were spoken to [by God] without being prophets; and if one of them exists in my </a:t>
            </a:r>
            <a:r>
              <a:rPr lang="en-GB" sz="2400" dirty="0" err="1"/>
              <a:t>Umma</a:t>
            </a:r>
            <a:r>
              <a:rPr lang="en-GB" sz="2400" dirty="0"/>
              <a:t> he should be </a:t>
            </a:r>
            <a:r>
              <a:rPr lang="en-GB" sz="2400" dirty="0" smtClean="0"/>
              <a:t>‘Umar</a:t>
            </a:r>
            <a:r>
              <a:rPr lang="en-GB" sz="2400" dirty="0"/>
              <a:t>.” </a:t>
            </a:r>
            <a:r>
              <a:rPr lang="en-GB" sz="2000" dirty="0" smtClean="0"/>
              <a:t>(Al-Bukhari</a:t>
            </a:r>
            <a:r>
              <a:rPr lang="en-GB" sz="2000" dirty="0"/>
              <a:t>, vol. 4, p. 200; Muslim, Vol. 7, P. 115</a:t>
            </a:r>
            <a:r>
              <a:rPr lang="en-GB" sz="2000" dirty="0" smtClean="0"/>
              <a:t>.) </a:t>
            </a:r>
            <a:endParaRPr lang="en-GB" sz="2000" dirty="0"/>
          </a:p>
          <a:p>
            <a:pPr marL="0" indent="0">
              <a:lnSpc>
                <a:spcPct val="140000"/>
              </a:lnSpc>
              <a:spcAft>
                <a:spcPts val="1200"/>
              </a:spcAft>
              <a:buNone/>
            </a:pPr>
            <a:r>
              <a:rPr lang="en-GB" sz="2400" dirty="0" smtClean="0"/>
              <a:t>Shi’a </a:t>
            </a:r>
            <a:r>
              <a:rPr lang="en-GB" sz="2400" dirty="0"/>
              <a:t>scholars would not need a second thought to discard </a:t>
            </a:r>
            <a:r>
              <a:rPr lang="en-GB" sz="2400" dirty="0" smtClean="0"/>
              <a:t>the latter part of the tradition as the explanation of the reporter rather than the statement of the Prophet. </a:t>
            </a:r>
            <a:endParaRPr lang="en-GB" sz="2400" dirty="0"/>
          </a:p>
          <a:p>
            <a:pPr marL="0" indent="0">
              <a:lnSpc>
                <a:spcPct val="120000"/>
              </a:lnSpc>
              <a:spcAft>
                <a:spcPts val="1200"/>
              </a:spcAft>
              <a:buNone/>
            </a:pPr>
            <a:endParaRPr lang="en-GB" sz="2400" dirty="0"/>
          </a:p>
        </p:txBody>
      </p:sp>
    </p:spTree>
    <p:extLst>
      <p:ext uri="{BB962C8B-B14F-4D97-AF65-F5344CB8AC3E}">
        <p14:creationId xmlns:p14="http://schemas.microsoft.com/office/powerpoint/2010/main" val="1965042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3151</TotalTime>
  <Words>1682</Words>
  <Application>Microsoft Office PowerPoint</Application>
  <PresentationFormat>Widescreen</PresentationFormat>
  <Paragraphs>116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Tahoma</vt:lpstr>
      <vt:lpstr>Trebuchet MS</vt:lpstr>
      <vt:lpstr>Wingdings 3</vt:lpstr>
      <vt:lpstr>Facet</vt:lpstr>
      <vt:lpstr>Imam Mahdi (a) The Position and the Mission</vt:lpstr>
      <vt:lpstr>Hujjah</vt:lpstr>
      <vt:lpstr>Hujjah</vt:lpstr>
      <vt:lpstr>Hujjah</vt:lpstr>
      <vt:lpstr>Defining the Spiritual Position of the 12th Imam?</vt:lpstr>
      <vt:lpstr>Defining the Spiritual Position of the 12th Imam?</vt:lpstr>
      <vt:lpstr>Muhaddath</vt:lpstr>
      <vt:lpstr>Muhaddath</vt:lpstr>
      <vt:lpstr>Muhaddath</vt:lpstr>
      <vt:lpstr>Muhaddath</vt:lpstr>
      <vt:lpstr>khalifatullah</vt:lpstr>
      <vt:lpstr>khalifatullah</vt:lpstr>
      <vt:lpstr>khalifatullah</vt:lpstr>
      <vt:lpstr>khalifatullah</vt:lpstr>
      <vt:lpstr>khalifatullah</vt:lpstr>
      <vt:lpstr>khalifatullah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Imam Mahdi (a) The Position and the Mission</dc:title>
  <dc:creator>saeed bahmanpour</dc:creator>
  <cp:lastModifiedBy>saeed bahmanpour</cp:lastModifiedBy>
  <cp:revision>80</cp:revision>
  <dcterms:created xsi:type="dcterms:W3CDTF">2015-09-03T13:51:33Z</dcterms:created>
  <dcterms:modified xsi:type="dcterms:W3CDTF">2015-09-15T06:44:04Z</dcterms:modified>
</cp:coreProperties>
</file>