
<file path=[Content_Types].xml><?xml version="1.0" encoding="utf-8"?>
<Types xmlns="http://schemas.openxmlformats.org/package/2006/content-types">
  <Override PartName="/ppt/slideMasters/slideMaster2.xml" ContentType="application/vnd.openxmlformats-officedocument.presentationml.slideMaster+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146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5/20/2013</a:t>
            </a:fld>
            <a:endParaRPr lang="en-US">
              <a:solidFill>
                <a:srgbClr val="E7DEC9">
                  <a:shade val="50000"/>
                  <a:satMod val="200000"/>
                </a:srgbClr>
              </a:solidFill>
            </a:endParaRPr>
          </a:p>
        </p:txBody>
      </p:sp>
      <p:sp>
        <p:nvSpPr>
          <p:cNvPr id="20" name="Footer Placeholder 19"/>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10" name="Slide Number Placeholder 9"/>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endParaRPr lang="en-US">
              <a:solidFill>
                <a:prstClr val="black"/>
              </a:solidFill>
            </a:endParaRPr>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endParaRPr lang="en-US">
              <a:solidFill>
                <a:prstClr val="black"/>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5/20/2013</a:t>
            </a:fld>
            <a:endParaRPr lang="en-US">
              <a:solidFill>
                <a:srgbClr val="E7DEC9">
                  <a:shade val="50000"/>
                  <a:satMod val="200000"/>
                </a:srgbClr>
              </a:solidFill>
            </a:endParaRPr>
          </a:p>
        </p:txBody>
      </p:sp>
      <p:sp>
        <p:nvSpPr>
          <p:cNvPr id="5" name="Footer Placeholder 4"/>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5/20/2013</a:t>
            </a:fld>
            <a:endParaRPr lang="en-US">
              <a:solidFill>
                <a:srgbClr val="E7DEC9">
                  <a:shade val="50000"/>
                  <a:satMod val="200000"/>
                </a:srgbClr>
              </a:solidFill>
            </a:endParaRPr>
          </a:p>
        </p:txBody>
      </p:sp>
      <p:sp>
        <p:nvSpPr>
          <p:cNvPr id="5" name="Footer Placeholder 4"/>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endParaRPr lang="en-US">
              <a:solidFill>
                <a:prstClr val="black"/>
              </a:solidFill>
            </a:endParaRPr>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a:endParaRPr lang="en-US">
              <a:solidFill>
                <a:prstClr val="black"/>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5/20/2013</a:t>
            </a:fld>
            <a:endParaRPr lang="en-US">
              <a:solidFill>
                <a:srgbClr val="E7DEC9">
                  <a:shade val="50000"/>
                  <a:satMod val="200000"/>
                </a:srgbClr>
              </a:solidFill>
            </a:endParaRPr>
          </a:p>
        </p:txBody>
      </p:sp>
      <p:sp>
        <p:nvSpPr>
          <p:cNvPr id="6" name="Footer Placeholder 5"/>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5/20/2013</a:t>
            </a:fld>
            <a:endParaRPr lang="en-US">
              <a:solidFill>
                <a:srgbClr val="E7DEC9">
                  <a:shade val="50000"/>
                  <a:satMod val="200000"/>
                </a:srgbClr>
              </a:solidFill>
            </a:endParaRPr>
          </a:p>
        </p:txBody>
      </p:sp>
      <p:sp>
        <p:nvSpPr>
          <p:cNvPr id="8" name="Footer Placeholder 7"/>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5/20/2013</a:t>
            </a:fld>
            <a:endParaRPr lang="en-US">
              <a:solidFill>
                <a:srgbClr val="E7DEC9">
                  <a:shade val="50000"/>
                  <a:satMod val="200000"/>
                </a:srgbClr>
              </a:solidFill>
            </a:endParaRPr>
          </a:p>
        </p:txBody>
      </p:sp>
      <p:sp>
        <p:nvSpPr>
          <p:cNvPr id="4" name="Footer Placeholder 3"/>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2" name="Date Placeholder 1"/>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5/20/2013</a:t>
            </a:fld>
            <a:endParaRPr lang="en-US">
              <a:solidFill>
                <a:srgbClr val="E7DEC9">
                  <a:shade val="50000"/>
                  <a:satMod val="200000"/>
                </a:srgbClr>
              </a:solidFill>
            </a:endParaRPr>
          </a:p>
        </p:txBody>
      </p:sp>
      <p:sp>
        <p:nvSpPr>
          <p:cNvPr id="3" name="Footer Placeholder 2"/>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5/20/2013</a:t>
            </a:fld>
            <a:endParaRPr lang="en-US">
              <a:solidFill>
                <a:srgbClr val="E7DEC9">
                  <a:shade val="50000"/>
                  <a:satMod val="200000"/>
                </a:srgbClr>
              </a:solidFill>
            </a:endParaRPr>
          </a:p>
        </p:txBody>
      </p:sp>
      <p:sp>
        <p:nvSpPr>
          <p:cNvPr id="6" name="Footer Placeholder 5"/>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5/20/2013</a:t>
            </a:fld>
            <a:endParaRPr lang="en-US">
              <a:solidFill>
                <a:srgbClr val="E7DEC9">
                  <a:shade val="50000"/>
                  <a:satMod val="200000"/>
                </a:srgbClr>
              </a:solidFill>
            </a:endParaRPr>
          </a:p>
        </p:txBody>
      </p:sp>
      <p:sp>
        <p:nvSpPr>
          <p:cNvPr id="6" name="Footer Placeholder 5"/>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indent="-283464">
              <a:lnSpc>
                <a:spcPts val="3000"/>
              </a:lnSpc>
              <a:spcBef>
                <a:spcPts val="600"/>
              </a:spcBef>
              <a:buClr>
                <a:srgbClr val="3891A7"/>
              </a:buClr>
              <a:buSzPct val="80000"/>
              <a:buFont typeface="Wingdings 2"/>
              <a:buNone/>
            </a:pPr>
            <a:endParaRPr lang="en-US" sz="3200">
              <a:solidFill>
                <a:prstClr val="black"/>
              </a:solidFill>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dirty="0">
              <a:solidFill>
                <a:prstClr val="white"/>
              </a:solidFill>
            </a:endParaRPr>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5/20/2013</a:t>
            </a:fld>
            <a:endParaRPr lang="en-US">
              <a:solidFill>
                <a:srgbClr val="E7DEC9">
                  <a:shade val="50000"/>
                  <a:satMod val="200000"/>
                </a:srgbClr>
              </a:solidFill>
            </a:endParaRPr>
          </a:p>
        </p:txBody>
      </p:sp>
      <p:sp>
        <p:nvSpPr>
          <p:cNvPr id="5" name="Footer Placeholder 4"/>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solidFill>
                  <a:srgbClr val="E7DEC9">
                    <a:shade val="50000"/>
                    <a:satMod val="200000"/>
                  </a:srgbClr>
                </a:solidFill>
              </a:rPr>
              <a:pPr/>
              <a:t>5/20/2013</a:t>
            </a:fld>
            <a:endParaRPr lang="en-US">
              <a:solidFill>
                <a:srgbClr val="E7DEC9">
                  <a:shade val="50000"/>
                  <a:satMod val="200000"/>
                </a:srgbClr>
              </a:solidFill>
            </a:endParaRPr>
          </a:p>
        </p:txBody>
      </p:sp>
      <p:sp>
        <p:nvSpPr>
          <p:cNvPr id="5" name="Footer Placeholder 4"/>
          <p:cNvSpPr>
            <a:spLocks noGrp="1"/>
          </p:cNvSpPr>
          <p:nvPr>
            <p:ph type="ftr" sz="quarter" idx="11"/>
          </p:nvPr>
        </p:nvSpPr>
        <p:spPr/>
        <p:txBody>
          <a:bodyPr/>
          <a:lstStyle>
            <a:extLst/>
          </a:lstStyle>
          <a:p>
            <a:endParaRPr lang="en-US">
              <a:solidFill>
                <a:srgbClr val="E7DEC9">
                  <a:shade val="50000"/>
                  <a:satMod val="200000"/>
                </a:srgbClr>
              </a:solidFill>
            </a:endParaRPr>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5/21/2013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5/21/2013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5/21/2013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D8BD707-D9CF-40AE-B4C6-C98DA3205C09}" type="datetimeFigureOut">
              <a:rPr lang="en-US" smtClean="0">
                <a:solidFill>
                  <a:srgbClr val="E7DEC9">
                    <a:shade val="50000"/>
                    <a:satMod val="200000"/>
                  </a:srgbClr>
                </a:solidFill>
              </a:rPr>
              <a:pPr/>
              <a:t>5/20/2013</a:t>
            </a:fld>
            <a:endParaRPr lang="en-US">
              <a:solidFill>
                <a:srgbClr val="E7DEC9">
                  <a:shade val="50000"/>
                  <a:satMod val="200000"/>
                </a:srgbClr>
              </a:solidFill>
            </a:endParaRP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solidFill>
                <a:srgbClr val="E7DEC9">
                  <a:shade val="50000"/>
                  <a:satMod val="200000"/>
                </a:srgbClr>
              </a:solidFill>
            </a:endParaRPr>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6F15528-21DE-4FAA-801E-634DDDAF4B2B}" type="slidenum">
              <a:rPr lang="en-US" smtClean="0">
                <a:solidFill>
                  <a:srgbClr val="E7DEC9">
                    <a:shade val="50000"/>
                    <a:satMod val="200000"/>
                  </a:srgbClr>
                </a:solidFill>
              </a:rPr>
              <a:pPr/>
              <a:t>‹#›</a:t>
            </a:fld>
            <a:endParaRPr lang="en-US">
              <a:solidFill>
                <a:srgbClr val="E7DEC9">
                  <a:shade val="50000"/>
                  <a:satMod val="200000"/>
                </a:srgbClr>
              </a:solidFill>
            </a:endParaRPr>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r" rtl="1"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r" rtl="1"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r" rtl="1"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r" rtl="1"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r" rtl="1"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r" rtl="1"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68362"/>
          </a:xfrm>
        </p:spPr>
        <p:txBody>
          <a:bodyPr/>
          <a:lstStyle/>
          <a:p>
            <a:r>
              <a:rPr lang="en-US" i="1" dirty="0" smtClean="0"/>
              <a:t>On levels of faith</a:t>
            </a:r>
            <a:endParaRPr lang="fa-IR" i="1" dirty="0"/>
          </a:p>
        </p:txBody>
      </p:sp>
      <p:sp>
        <p:nvSpPr>
          <p:cNvPr id="3" name="Content Placeholder 2"/>
          <p:cNvSpPr>
            <a:spLocks noGrp="1"/>
          </p:cNvSpPr>
          <p:nvPr>
            <p:ph idx="1"/>
          </p:nvPr>
        </p:nvSpPr>
        <p:spPr>
          <a:xfrm>
            <a:off x="1435608" y="1219200"/>
            <a:ext cx="7498080" cy="5638800"/>
          </a:xfrm>
        </p:spPr>
        <p:txBody>
          <a:bodyPr>
            <a:normAutofit fontScale="62500" lnSpcReduction="20000"/>
          </a:bodyPr>
          <a:lstStyle/>
          <a:p>
            <a:pPr algn="r">
              <a:lnSpc>
                <a:spcPct val="120000"/>
              </a:lnSpc>
              <a:buNone/>
            </a:pPr>
            <a:r>
              <a:rPr lang="fa-IR" dirty="0" smtClean="0"/>
              <a:t>الکلینی ... عن عبدالعزيز القراطيسي قال:</a:t>
            </a:r>
          </a:p>
          <a:p>
            <a:pPr algn="r">
              <a:lnSpc>
                <a:spcPct val="120000"/>
              </a:lnSpc>
              <a:buNone/>
            </a:pPr>
            <a:r>
              <a:rPr lang="fa-IR" dirty="0" smtClean="0"/>
              <a:t> قال لي أبوعبدالله (عليه السلام): يا عبدالعزيز إن الايمان عشر درجات بمنزلة السلم يصعد منه مرقاة بعد مرقاة فلا يقولن صاحب الاثنين لصاحب الواحد لست علي شئ حتى ينتهي إلى العاشر، فلا تسقط من هو دونك فيسقطك من هو فوقك، وإذا رأيت من هو أسفل منك بدرجة فارفعه إليك برفق ولا تحملن عليه مالا يطيق فتكسره، فإن من كسر مؤمنا فعليه جبره.</a:t>
            </a:r>
          </a:p>
          <a:p>
            <a:pPr algn="r">
              <a:lnSpc>
                <a:spcPct val="120000"/>
              </a:lnSpc>
              <a:buNone/>
            </a:pPr>
            <a:endParaRPr lang="fa-IR" dirty="0" smtClean="0"/>
          </a:p>
          <a:p>
            <a:pPr algn="l" rtl="0">
              <a:lnSpc>
                <a:spcPct val="120000"/>
              </a:lnSpc>
              <a:buNone/>
            </a:pPr>
            <a:r>
              <a:rPr lang="en-US" dirty="0" smtClean="0"/>
              <a:t>‘</a:t>
            </a:r>
            <a:r>
              <a:rPr lang="en-US" dirty="0" err="1" smtClean="0"/>
              <a:t>Abd</a:t>
            </a:r>
            <a:r>
              <a:rPr lang="en-US" dirty="0" smtClean="0"/>
              <a:t> al-’Aziz al-</a:t>
            </a:r>
            <a:r>
              <a:rPr lang="en-US" dirty="0" err="1" smtClean="0"/>
              <a:t>Qratisi</a:t>
            </a:r>
            <a:r>
              <a:rPr lang="en-US" dirty="0" smtClean="0"/>
              <a:t> says, Imam al-</a:t>
            </a:r>
            <a:r>
              <a:rPr lang="en-US" dirty="0" err="1" smtClean="0"/>
              <a:t>Sadiq</a:t>
            </a:r>
            <a:r>
              <a:rPr lang="en-US" dirty="0" smtClean="0"/>
              <a:t> told me, </a:t>
            </a:r>
          </a:p>
          <a:p>
            <a:pPr algn="l" rtl="0">
              <a:lnSpc>
                <a:spcPct val="120000"/>
              </a:lnSpc>
              <a:buNone/>
            </a:pPr>
            <a:r>
              <a:rPr lang="en-US" dirty="0" smtClean="0"/>
              <a:t>“O ‘</a:t>
            </a:r>
            <a:r>
              <a:rPr lang="en-US" dirty="0" err="1" smtClean="0"/>
              <a:t>Abd</a:t>
            </a:r>
            <a:r>
              <a:rPr lang="en-US" dirty="0" smtClean="0"/>
              <a:t> al-’Aziz, faith is of ten levels like a ladder. It is climbed step after step; so the one who has climbed two steps should not say to the one who has climbed one step that you possess nothing.  Do not disregard the one who is below you for you could be disregarded by the one who is above you.  And when you see someone below yourself try to uplift them to yourself with tolerance; do not impose on them what they cannot bear for you break them. Indeed whoever breaks a believer upon them is their recovery. </a:t>
            </a:r>
          </a:p>
          <a:p>
            <a:pPr algn="r">
              <a:buNone/>
            </a:pPr>
            <a:endParaRPr lang="fa-I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slide(fromBottom)">
                                      <p:cBhvr>
                                        <p:cTn id="17" dur="1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slide(fromBottom)">
                                      <p:cBhvr>
                                        <p:cTn id="22"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68362"/>
          </a:xfrm>
        </p:spPr>
        <p:txBody>
          <a:bodyPr/>
          <a:lstStyle/>
          <a:p>
            <a:r>
              <a:rPr lang="en-US" i="1" dirty="0" smtClean="0"/>
              <a:t>What is </a:t>
            </a:r>
            <a:r>
              <a:rPr lang="en-US" i="1" dirty="0" err="1" smtClean="0"/>
              <a:t>yaqin</a:t>
            </a:r>
            <a:r>
              <a:rPr lang="en-US" i="1" dirty="0" smtClean="0"/>
              <a:t> </a:t>
            </a:r>
            <a:endParaRPr lang="fa-IR" i="1" dirty="0"/>
          </a:p>
        </p:txBody>
      </p:sp>
      <p:sp>
        <p:nvSpPr>
          <p:cNvPr id="3" name="Content Placeholder 2"/>
          <p:cNvSpPr>
            <a:spLocks noGrp="1"/>
          </p:cNvSpPr>
          <p:nvPr>
            <p:ph idx="1"/>
          </p:nvPr>
        </p:nvSpPr>
        <p:spPr>
          <a:xfrm>
            <a:off x="1435608" y="1219200"/>
            <a:ext cx="7498080" cy="5257800"/>
          </a:xfrm>
        </p:spPr>
        <p:txBody>
          <a:bodyPr>
            <a:normAutofit fontScale="62500" lnSpcReduction="20000"/>
          </a:bodyPr>
          <a:lstStyle/>
          <a:p>
            <a:pPr>
              <a:buNone/>
            </a:pPr>
            <a:r>
              <a:rPr lang="ar-SA" dirty="0" smtClean="0"/>
              <a:t> </a:t>
            </a:r>
            <a:r>
              <a:rPr lang="ar-SA" dirty="0" smtClean="0"/>
              <a:t>الشيخ </a:t>
            </a:r>
            <a:r>
              <a:rPr lang="ar-SA" dirty="0" smtClean="0"/>
              <a:t>الكليني</a:t>
            </a:r>
            <a:endParaRPr lang="en-US" dirty="0" smtClean="0"/>
          </a:p>
          <a:p>
            <a:pPr>
              <a:buNone/>
            </a:pPr>
            <a:r>
              <a:rPr lang="ar-SA" dirty="0" smtClean="0"/>
              <a:t>عن </a:t>
            </a:r>
            <a:r>
              <a:rPr lang="ar-SA" dirty="0" smtClean="0"/>
              <a:t>أبي بصير ، عن أبي عبد الله ( عليه </a:t>
            </a:r>
            <a:r>
              <a:rPr lang="ar-SA" dirty="0" smtClean="0"/>
              <a:t>السلام) </a:t>
            </a:r>
            <a:r>
              <a:rPr lang="ar-SA" dirty="0" smtClean="0"/>
              <a:t>قال : ليس شئ إلا وله حد ، قال : قلت : جعلت فداك فما حد التوكل ؟ قال : اليقين ، قلت : فما حد اليقين ؟ قال : ألا تخاف مع الله شيئا </a:t>
            </a:r>
            <a:r>
              <a:rPr lang="ar-SA" dirty="0" smtClean="0"/>
              <a:t>.</a:t>
            </a:r>
          </a:p>
          <a:p>
            <a:pPr>
              <a:buNone/>
            </a:pPr>
            <a:endParaRPr lang="ar-SA" dirty="0" smtClean="0"/>
          </a:p>
          <a:p>
            <a:pPr algn="l" rtl="0">
              <a:buNone/>
            </a:pPr>
            <a:r>
              <a:rPr lang="en-US" dirty="0" smtClean="0"/>
              <a:t>Imam al-</a:t>
            </a:r>
            <a:r>
              <a:rPr lang="en-US" dirty="0" err="1" smtClean="0"/>
              <a:t>Sadiq</a:t>
            </a:r>
            <a:r>
              <a:rPr lang="en-US" dirty="0" smtClean="0"/>
              <a:t> (a) said, for everything there is a definition.  I asked what is the definition of Reliance? He said, it is </a:t>
            </a:r>
            <a:r>
              <a:rPr lang="en-US" i="1" dirty="0" err="1" smtClean="0"/>
              <a:t>yaqin</a:t>
            </a:r>
            <a:r>
              <a:rPr lang="en-US" dirty="0" smtClean="0"/>
              <a:t>; I said, what is </a:t>
            </a:r>
            <a:r>
              <a:rPr lang="en-US" dirty="0" err="1" smtClean="0"/>
              <a:t>yaqin</a:t>
            </a:r>
            <a:r>
              <a:rPr lang="en-US" dirty="0" smtClean="0"/>
              <a:t>? He said, it means that you do not fear anything with God. </a:t>
            </a:r>
            <a:endParaRPr lang="ar-SA" dirty="0" smtClean="0"/>
          </a:p>
          <a:p>
            <a:pPr>
              <a:buNone/>
            </a:pPr>
            <a:endParaRPr lang="en-US" dirty="0" smtClean="0"/>
          </a:p>
          <a:p>
            <a:pPr>
              <a:buNone/>
            </a:pPr>
            <a:r>
              <a:rPr lang="ar-SA" dirty="0" smtClean="0"/>
              <a:t>الإمام </a:t>
            </a:r>
            <a:r>
              <a:rPr lang="ar-SA" dirty="0" smtClean="0"/>
              <a:t>علي ( عليه السلام ) : اليقين على أربع شعب : على غاية الفهم ، وغمرة العلم ، وزهرة الحكم ، وروضة الحلم ، فمن فهم فسر جمل العلم ، ومن فسر جمل العلم عرف شرائع الحكم ، ومن عرف شرائع الحكم حلم ، ولم يفرط في أمره ، وعاش في </a:t>
            </a:r>
            <a:r>
              <a:rPr lang="ar-SA" dirty="0" smtClean="0"/>
              <a:t>الناس</a:t>
            </a:r>
          </a:p>
          <a:p>
            <a:pPr>
              <a:buNone/>
            </a:pPr>
            <a:endParaRPr lang="ar-SA" dirty="0" smtClean="0"/>
          </a:p>
          <a:p>
            <a:pPr algn="l" rtl="0">
              <a:buNone/>
            </a:pPr>
            <a:r>
              <a:rPr lang="en-US" dirty="0" smtClean="0"/>
              <a:t>Imam Ali (a) said, </a:t>
            </a:r>
            <a:r>
              <a:rPr lang="en-US" i="1" dirty="0" err="1" smtClean="0"/>
              <a:t>yaqin</a:t>
            </a:r>
            <a:r>
              <a:rPr lang="en-US" dirty="0" smtClean="0"/>
              <a:t> stands on four branches; on the depth of understanding,  plunging in knowledge, flowering of judgment, and garden of forbearance.  So whoever understands can explain all knowledge, and whoever explains all knowledge knows the paths of judgment, and whoever knows the paths of judgment would not go extreme in their affairs and lives among the people.  </a:t>
            </a:r>
            <a:endParaRPr lang="ar-SA" dirty="0" smtClean="0"/>
          </a:p>
          <a:p>
            <a:pPr>
              <a:buNone/>
            </a:pPr>
            <a:endParaRPr lang="fa-I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slide(fromBottom)">
                                      <p:cBhvr>
                                        <p:cTn id="17" dur="1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slide(fromBottom)">
                                      <p:cBhvr>
                                        <p:cTn id="22" dur="10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slide(fromBottom)">
                                      <p:cBhvr>
                                        <p:cTn id="27"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68362"/>
          </a:xfrm>
        </p:spPr>
        <p:txBody>
          <a:bodyPr/>
          <a:lstStyle/>
          <a:p>
            <a:r>
              <a:rPr lang="en-US" i="1" dirty="0" smtClean="0"/>
              <a:t>The </a:t>
            </a:r>
            <a:r>
              <a:rPr lang="en-US" i="1" dirty="0" err="1" smtClean="0"/>
              <a:t>akhlaq</a:t>
            </a:r>
            <a:r>
              <a:rPr lang="en-US" i="1" dirty="0" smtClean="0"/>
              <a:t> of </a:t>
            </a:r>
            <a:r>
              <a:rPr lang="en-US" i="1" dirty="0" err="1" smtClean="0"/>
              <a:t>mu</a:t>
            </a:r>
            <a:r>
              <a:rPr lang="en-US" i="1" dirty="0" err="1" smtClean="0"/>
              <a:t>qinun</a:t>
            </a:r>
            <a:r>
              <a:rPr lang="en-US" i="1" dirty="0" smtClean="0"/>
              <a:t> </a:t>
            </a:r>
            <a:endParaRPr lang="fa-IR" i="1" dirty="0"/>
          </a:p>
        </p:txBody>
      </p:sp>
      <p:sp>
        <p:nvSpPr>
          <p:cNvPr id="3" name="Content Placeholder 2"/>
          <p:cNvSpPr>
            <a:spLocks noGrp="1"/>
          </p:cNvSpPr>
          <p:nvPr>
            <p:ph idx="1"/>
          </p:nvPr>
        </p:nvSpPr>
        <p:spPr>
          <a:xfrm>
            <a:off x="1435608" y="1219200"/>
            <a:ext cx="7498080" cy="5257800"/>
          </a:xfrm>
        </p:spPr>
        <p:txBody>
          <a:bodyPr>
            <a:normAutofit fontScale="55000" lnSpcReduction="20000"/>
          </a:bodyPr>
          <a:lstStyle/>
          <a:p>
            <a:pPr>
              <a:lnSpc>
                <a:spcPct val="120000"/>
              </a:lnSpc>
              <a:buNone/>
            </a:pPr>
            <a:r>
              <a:rPr lang="fa-IR" dirty="0" smtClean="0"/>
              <a:t>سئل رسول الله ص جبرئیل عن تفسیر الیقین، فقال</a:t>
            </a:r>
            <a:r>
              <a:rPr lang="ar-SA" dirty="0" smtClean="0"/>
              <a:t>: </a:t>
            </a:r>
            <a:r>
              <a:rPr lang="ar-SA" dirty="0" smtClean="0"/>
              <a:t>الموقن يعمل لله كأنه يراه ، فإن لم يكن يرى الله فإن الله يراه ، وأن يعلم يقينا أن ما أصابه لم يكن ليخطئه ، وأن ما أخطأه لم يكن ليصيبه ، وهذا كله أغصان التوكل ومدرجة </a:t>
            </a:r>
            <a:r>
              <a:rPr lang="ar-SA" dirty="0" smtClean="0"/>
              <a:t>الزهد</a:t>
            </a:r>
          </a:p>
          <a:p>
            <a:pPr>
              <a:lnSpc>
                <a:spcPct val="120000"/>
              </a:lnSpc>
              <a:buNone/>
            </a:pPr>
            <a:endParaRPr lang="ar-SA" dirty="0" smtClean="0"/>
          </a:p>
          <a:p>
            <a:pPr algn="l" rtl="0">
              <a:lnSpc>
                <a:spcPct val="120000"/>
              </a:lnSpc>
              <a:buNone/>
            </a:pPr>
            <a:r>
              <a:rPr lang="en-US" dirty="0" smtClean="0"/>
              <a:t>The Prophet asked </a:t>
            </a:r>
            <a:r>
              <a:rPr lang="en-US" dirty="0" err="1" smtClean="0"/>
              <a:t>Jebra’il</a:t>
            </a:r>
            <a:r>
              <a:rPr lang="en-US" dirty="0" smtClean="0"/>
              <a:t> to explain </a:t>
            </a:r>
            <a:r>
              <a:rPr lang="en-US" i="1" dirty="0" err="1" smtClean="0"/>
              <a:t>yaqin</a:t>
            </a:r>
            <a:r>
              <a:rPr lang="en-US" dirty="0" smtClean="0"/>
              <a:t>; he said, the </a:t>
            </a:r>
            <a:r>
              <a:rPr lang="en-US" i="1" dirty="0" err="1" smtClean="0"/>
              <a:t>muqin</a:t>
            </a:r>
            <a:r>
              <a:rPr lang="en-US" dirty="0" smtClean="0"/>
              <a:t> worships God as if he sees Him, for if he cannot see God, God can see him. He knows for sure that whatever inflicts him was not going to miss him; and what missed him was not going to reach him. These are all branches of Reliance and degrees of </a:t>
            </a:r>
            <a:r>
              <a:rPr lang="en-US" i="1" dirty="0" err="1" smtClean="0"/>
              <a:t>zuhd</a:t>
            </a:r>
            <a:r>
              <a:rPr lang="en-US" dirty="0" smtClean="0"/>
              <a:t>. </a:t>
            </a:r>
          </a:p>
          <a:p>
            <a:pPr algn="l" rtl="0">
              <a:lnSpc>
                <a:spcPct val="120000"/>
              </a:lnSpc>
              <a:buNone/>
            </a:pPr>
            <a:endParaRPr lang="en-US" dirty="0" smtClean="0"/>
          </a:p>
          <a:p>
            <a:pPr>
              <a:buNone/>
            </a:pPr>
            <a:r>
              <a:rPr lang="ar-SA" dirty="0" smtClean="0"/>
              <a:t>الكليني عن </a:t>
            </a:r>
            <a:r>
              <a:rPr lang="ar-SA" dirty="0" smtClean="0"/>
              <a:t>صفوان الجمال </a:t>
            </a:r>
            <a:r>
              <a:rPr lang="ar-SA" dirty="0" smtClean="0"/>
              <a:t>،عن </a:t>
            </a:r>
            <a:r>
              <a:rPr lang="ar-SA" dirty="0" smtClean="0"/>
              <a:t>أبي عبد الله ( عليه السلام ) قال </a:t>
            </a:r>
            <a:endParaRPr lang="ar-SA" dirty="0" smtClean="0"/>
          </a:p>
          <a:p>
            <a:pPr>
              <a:buNone/>
            </a:pPr>
            <a:r>
              <a:rPr lang="ar-SA" dirty="0" smtClean="0"/>
              <a:t> </a:t>
            </a:r>
            <a:r>
              <a:rPr lang="ar-SA" dirty="0" smtClean="0"/>
              <a:t>كان أمير المؤمنين ( عليه السلام ) يقول : لا يجد عبد طعم الايمان حتى يعلم أن ما أصابه لم يكن ليخطئه وأن ما أخطأه لم يكن ليصيبه وأن الضار </a:t>
            </a:r>
            <a:r>
              <a:rPr lang="ar-SA" dirty="0" smtClean="0"/>
              <a:t>النافع </a:t>
            </a:r>
            <a:r>
              <a:rPr lang="ar-SA" dirty="0" smtClean="0"/>
              <a:t>هو الله عز </a:t>
            </a:r>
            <a:r>
              <a:rPr lang="ar-SA" dirty="0" smtClean="0"/>
              <a:t>وجل</a:t>
            </a:r>
          </a:p>
          <a:p>
            <a:pPr>
              <a:buNone/>
            </a:pPr>
            <a:endParaRPr lang="ar-SA" dirty="0" smtClean="0"/>
          </a:p>
          <a:p>
            <a:pPr algn="l" rtl="0">
              <a:buNone/>
            </a:pPr>
            <a:r>
              <a:rPr lang="en-US" dirty="0" smtClean="0"/>
              <a:t>Amir al-</a:t>
            </a:r>
            <a:r>
              <a:rPr lang="en-US" dirty="0" err="1" smtClean="0"/>
              <a:t>Mu;minin</a:t>
            </a:r>
            <a:r>
              <a:rPr lang="en-US" dirty="0" smtClean="0"/>
              <a:t> used to say,  no one would taste the taste </a:t>
            </a:r>
            <a:r>
              <a:rPr lang="en-US" i="1" dirty="0" err="1" smtClean="0"/>
              <a:t>iman</a:t>
            </a:r>
            <a:r>
              <a:rPr lang="en-US" dirty="0" smtClean="0"/>
              <a:t> until they know that what inflicted them was not going to miss them and what missed them was not going to reach them; and that the one who harms and gives benefit is Allah. </a:t>
            </a:r>
            <a:endParaRPr lang="en-US" dirty="0" smtClean="0"/>
          </a:p>
          <a:p>
            <a:pPr algn="r">
              <a:lnSpc>
                <a:spcPct val="120000"/>
              </a:lnSpc>
              <a:buNone/>
            </a:pPr>
            <a:endParaRPr lang="en-US" dirty="0" smtClean="0"/>
          </a:p>
          <a:p>
            <a:pPr algn="l" rtl="0">
              <a:lnSpc>
                <a:spcPct val="120000"/>
              </a:lnSpc>
              <a:buNone/>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68362"/>
          </a:xfrm>
        </p:spPr>
        <p:txBody>
          <a:bodyPr/>
          <a:lstStyle/>
          <a:p>
            <a:r>
              <a:rPr lang="en-US" i="1" dirty="0" smtClean="0"/>
              <a:t>The </a:t>
            </a:r>
            <a:r>
              <a:rPr lang="en-US" i="1" dirty="0" err="1" smtClean="0"/>
              <a:t>akhlaq</a:t>
            </a:r>
            <a:r>
              <a:rPr lang="en-US" i="1" dirty="0" smtClean="0"/>
              <a:t> of </a:t>
            </a:r>
            <a:r>
              <a:rPr lang="en-US" i="1" dirty="0" err="1" smtClean="0"/>
              <a:t>mu</a:t>
            </a:r>
            <a:r>
              <a:rPr lang="en-US" i="1" dirty="0" err="1" smtClean="0"/>
              <a:t>qinun</a:t>
            </a:r>
            <a:r>
              <a:rPr lang="en-US" i="1" dirty="0" smtClean="0"/>
              <a:t> </a:t>
            </a:r>
            <a:endParaRPr lang="fa-IR" i="1" dirty="0"/>
          </a:p>
        </p:txBody>
      </p:sp>
      <p:sp>
        <p:nvSpPr>
          <p:cNvPr id="3" name="Content Placeholder 2"/>
          <p:cNvSpPr>
            <a:spLocks noGrp="1"/>
          </p:cNvSpPr>
          <p:nvPr>
            <p:ph idx="1"/>
          </p:nvPr>
        </p:nvSpPr>
        <p:spPr>
          <a:xfrm>
            <a:off x="1435608" y="1219200"/>
            <a:ext cx="7498080" cy="5791200"/>
          </a:xfrm>
        </p:spPr>
        <p:txBody>
          <a:bodyPr>
            <a:normAutofit fontScale="55000" lnSpcReduction="20000"/>
          </a:bodyPr>
          <a:lstStyle/>
          <a:p>
            <a:pPr>
              <a:lnSpc>
                <a:spcPct val="120000"/>
              </a:lnSpc>
              <a:buNone/>
            </a:pPr>
            <a:r>
              <a:rPr lang="ar-SA" dirty="0" smtClean="0"/>
              <a:t>عن علي ( عليه السلام ) : يستدل على اليقين بقصر الأمل ، وإخلاص العمل ، والزهد في الدنيا</a:t>
            </a:r>
          </a:p>
          <a:p>
            <a:pPr>
              <a:lnSpc>
                <a:spcPct val="120000"/>
              </a:lnSpc>
              <a:buNone/>
            </a:pPr>
            <a:endParaRPr lang="ar-SA" dirty="0" smtClean="0"/>
          </a:p>
          <a:p>
            <a:pPr algn="l" rtl="0">
              <a:lnSpc>
                <a:spcPct val="120000"/>
              </a:lnSpc>
              <a:buNone/>
            </a:pPr>
            <a:r>
              <a:rPr lang="en-US" i="1" dirty="0" err="1" smtClean="0"/>
              <a:t>Yaqin</a:t>
            </a:r>
            <a:r>
              <a:rPr lang="en-US" dirty="0" smtClean="0"/>
              <a:t> is indicated by brevity of desire, sincerity of actions and lack of desire in the </a:t>
            </a:r>
            <a:r>
              <a:rPr lang="en-US" dirty="0" smtClean="0"/>
              <a:t>worldly matters. </a:t>
            </a:r>
            <a:endParaRPr lang="en-US" dirty="0" smtClean="0"/>
          </a:p>
          <a:p>
            <a:pPr>
              <a:lnSpc>
                <a:spcPct val="120000"/>
              </a:lnSpc>
              <a:buNone/>
            </a:pPr>
            <a:r>
              <a:rPr lang="ar-SA" dirty="0" smtClean="0"/>
              <a:t>الكليني </a:t>
            </a:r>
            <a:r>
              <a:rPr lang="ar-SA" dirty="0" smtClean="0"/>
              <a:t>عن أبي جعفر ( عليه السلام ) قال : بينا رسول الله ( </a:t>
            </a:r>
            <a:r>
              <a:rPr lang="ar-SA" dirty="0" smtClean="0"/>
              <a:t>ص) </a:t>
            </a:r>
            <a:r>
              <a:rPr lang="ar-SA" dirty="0" smtClean="0"/>
              <a:t>في بعض أسفاره إذ لقيه ركب ، فقالوا : السلام عليك يا رسول الله ، فقال : ما أنتم ؟ فقالوا : نحن مؤمنون يا رسول الله ، قال فما حقيقة إيمانكم ؟ قالوا : الرضا بقضاء الله والتفويض إلى الله والتسليم لأمر الله ، فقال رسول الله ( صلى الله عليه وآله ) : علماء حكماء </a:t>
            </a:r>
            <a:r>
              <a:rPr lang="ar-SA" dirty="0" smtClean="0"/>
              <a:t> </a:t>
            </a:r>
            <a:r>
              <a:rPr lang="ar-SA" dirty="0" smtClean="0"/>
              <a:t>كادوا أن يكونوا من الحكمة أنبياء ، فان كنتم صادقين فلا تبنوا ما لا تسكنون ولا تجمعوا ما لا تأكلون واتقوا الله الذي إليه </a:t>
            </a:r>
            <a:r>
              <a:rPr lang="ar-SA" dirty="0" smtClean="0"/>
              <a:t>ترجعون</a:t>
            </a:r>
          </a:p>
          <a:p>
            <a:pPr>
              <a:lnSpc>
                <a:spcPct val="120000"/>
              </a:lnSpc>
              <a:buNone/>
            </a:pPr>
            <a:endParaRPr lang="ar-SA" dirty="0" smtClean="0"/>
          </a:p>
          <a:p>
            <a:pPr algn="l" rtl="0">
              <a:lnSpc>
                <a:spcPct val="120000"/>
              </a:lnSpc>
              <a:buNone/>
            </a:pPr>
            <a:r>
              <a:rPr lang="en-US" dirty="0" smtClean="0"/>
              <a:t>While the Prophet was travelling in one of his journeys he met a group of people.  They greeted him and the Prophet asked them, “What are you?”  They said we are believers o messenger of God.  He said, what is the truth of your </a:t>
            </a:r>
            <a:r>
              <a:rPr lang="en-US" i="1" dirty="0" err="1" smtClean="0"/>
              <a:t>iman</a:t>
            </a:r>
            <a:r>
              <a:rPr lang="en-US" dirty="0" smtClean="0"/>
              <a:t>? They said, </a:t>
            </a:r>
            <a:r>
              <a:rPr lang="en-US" dirty="0" smtClean="0"/>
              <a:t>contentment with the decrees of </a:t>
            </a:r>
            <a:r>
              <a:rPr lang="en-US" dirty="0" smtClean="0"/>
              <a:t>God, leaving the affairs to God and </a:t>
            </a:r>
            <a:r>
              <a:rPr lang="en-US" dirty="0" smtClean="0"/>
              <a:t>submission to </a:t>
            </a:r>
            <a:r>
              <a:rPr lang="en-US" dirty="0" smtClean="0"/>
              <a:t>the command of God. The Prophet said, You are the erudite the wise; your wisdom makes you almost prophets.  If you are truthful in what you say so do not build what you do not dwell in, do not hoard what you do not eat and fear Allah to whom you shall return. </a:t>
            </a:r>
            <a:endParaRPr lang="en-US" dirty="0" smtClean="0"/>
          </a:p>
          <a:p>
            <a:pPr algn="r">
              <a:lnSpc>
                <a:spcPct val="120000"/>
              </a:lnSpc>
              <a:buNone/>
            </a:pPr>
            <a:endParaRPr lang="fa-I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slide(fromBottom)">
                                      <p:cBhvr>
                                        <p:cTn id="17" dur="1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slide(fromBottom)">
                                      <p:cBhvr>
                                        <p:cTn id="22"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68362"/>
          </a:xfrm>
        </p:spPr>
        <p:txBody>
          <a:bodyPr/>
          <a:lstStyle/>
          <a:p>
            <a:r>
              <a:rPr lang="en-US" i="1" dirty="0" smtClean="0"/>
              <a:t>Faith as manifested in </a:t>
            </a:r>
            <a:r>
              <a:rPr lang="en-US" i="1" dirty="0" err="1" smtClean="0"/>
              <a:t>akhlaq</a:t>
            </a:r>
            <a:endParaRPr lang="fa-IR" i="1" dirty="0"/>
          </a:p>
        </p:txBody>
      </p:sp>
      <p:sp>
        <p:nvSpPr>
          <p:cNvPr id="3" name="Content Placeholder 2"/>
          <p:cNvSpPr>
            <a:spLocks noGrp="1"/>
          </p:cNvSpPr>
          <p:nvPr>
            <p:ph idx="1"/>
          </p:nvPr>
        </p:nvSpPr>
        <p:spPr>
          <a:xfrm>
            <a:off x="1435608" y="1219200"/>
            <a:ext cx="7498080" cy="5257800"/>
          </a:xfrm>
        </p:spPr>
        <p:txBody>
          <a:bodyPr>
            <a:normAutofit fontScale="55000" lnSpcReduction="20000"/>
          </a:bodyPr>
          <a:lstStyle/>
          <a:p>
            <a:pPr algn="l" rtl="0">
              <a:lnSpc>
                <a:spcPct val="120000"/>
              </a:lnSpc>
              <a:buNone/>
            </a:pPr>
            <a:r>
              <a:rPr lang="en-US" dirty="0" smtClean="0"/>
              <a:t>According to the following hadith these degrees are manifested in different qualities or </a:t>
            </a:r>
            <a:r>
              <a:rPr lang="en-US" dirty="0" err="1" smtClean="0"/>
              <a:t>malakat</a:t>
            </a:r>
            <a:r>
              <a:rPr lang="en-US" dirty="0" smtClean="0"/>
              <a:t>. </a:t>
            </a:r>
            <a:endParaRPr lang="fa-IR" dirty="0" smtClean="0"/>
          </a:p>
          <a:p>
            <a:pPr>
              <a:lnSpc>
                <a:spcPct val="120000"/>
              </a:lnSpc>
              <a:buNone/>
            </a:pPr>
            <a:endParaRPr lang="fa-IR" dirty="0" smtClean="0"/>
          </a:p>
          <a:p>
            <a:pPr>
              <a:lnSpc>
                <a:spcPct val="120000"/>
              </a:lnSpc>
              <a:buNone/>
            </a:pPr>
            <a:r>
              <a:rPr lang="fa-IR" dirty="0" smtClean="0"/>
              <a:t>باب </a:t>
            </a:r>
            <a:r>
              <a:rPr lang="fa-IR" b="1" dirty="0" smtClean="0"/>
              <a:t>درجات الايمان </a:t>
            </a:r>
            <a:r>
              <a:rPr lang="fa-IR" dirty="0" smtClean="0"/>
              <a:t>من الکافی</a:t>
            </a:r>
            <a:endParaRPr lang="en-US" dirty="0" smtClean="0"/>
          </a:p>
          <a:p>
            <a:pPr>
              <a:lnSpc>
                <a:spcPct val="120000"/>
              </a:lnSpc>
              <a:buNone/>
            </a:pPr>
            <a:r>
              <a:rPr lang="fa-IR" dirty="0" smtClean="0"/>
              <a:t> عدة، من أصحابنا ... عن أبي عبدالله (عليه السلام) قال: إن الله عزوجل وضع الايمان على سبعة أسهم على البر والصدق واليقين والرضا والوفاء والعلم والحلم، ثم قسم ذلك بين الناس، فمن جعل فيه هذه السبعة الاسهم فهو كامل، محتمل ; وقسم لبعض الناس السهم ولبعض السهمين ولبعض الثلاثة حتى انتهوا إلى [ال] سبعة، </a:t>
            </a:r>
          </a:p>
          <a:p>
            <a:pPr>
              <a:lnSpc>
                <a:spcPct val="120000"/>
              </a:lnSpc>
              <a:buNone/>
            </a:pPr>
            <a:endParaRPr lang="fa-IR" dirty="0" smtClean="0"/>
          </a:p>
          <a:p>
            <a:pPr algn="l" rtl="0">
              <a:lnSpc>
                <a:spcPct val="120000"/>
              </a:lnSpc>
              <a:buNone/>
            </a:pPr>
            <a:r>
              <a:rPr lang="en-US" dirty="0" smtClean="0"/>
              <a:t>Imam al-</a:t>
            </a:r>
            <a:r>
              <a:rPr lang="en-US" dirty="0" err="1" smtClean="0"/>
              <a:t>Sadiq</a:t>
            </a:r>
            <a:r>
              <a:rPr lang="en-US" dirty="0" smtClean="0"/>
              <a:t> (a) said,</a:t>
            </a:r>
          </a:p>
          <a:p>
            <a:pPr algn="l" rtl="0">
              <a:lnSpc>
                <a:spcPct val="120000"/>
              </a:lnSpc>
              <a:buNone/>
            </a:pPr>
            <a:r>
              <a:rPr lang="en-US" dirty="0" smtClean="0"/>
              <a:t>God Almighty has divided faith into seven portions:  beneficence,  truthfulness,  certainty,  contentment,  loyalty,  knowledge and forbearance.  Then He dispensed it among people;  anyone endowed with these seven portions is the perfect the strong.  However,  He has dispensed some with only one portion and some with two and some with three up to the all seven.</a:t>
            </a:r>
          </a:p>
          <a:p>
            <a:pPr algn="l" rtl="0">
              <a:lnSpc>
                <a:spcPct val="120000"/>
              </a:lnSpc>
              <a:buNone/>
            </a:pPr>
            <a:endParaRPr lang="en-US" dirty="0" smtClean="0"/>
          </a:p>
          <a:p>
            <a:pPr>
              <a:lnSpc>
                <a:spcPct val="120000"/>
              </a:lnSpc>
              <a:buNone/>
            </a:pPr>
            <a:endParaRPr lang="fa-IR" dirty="0" smtClean="0"/>
          </a:p>
          <a:p>
            <a:pPr algn="r">
              <a:buNone/>
            </a:pPr>
            <a:endParaRPr lang="fa-I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slide(fromBottom)">
                                      <p:cBhvr>
                                        <p:cTn id="17" dur="1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slide(fromBottom)">
                                      <p:cBhvr>
                                        <p:cTn id="22" dur="10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slide(fromBottom)">
                                      <p:cBhvr>
                                        <p:cTn id="27"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68362"/>
          </a:xfrm>
        </p:spPr>
        <p:txBody>
          <a:bodyPr/>
          <a:lstStyle/>
          <a:p>
            <a:r>
              <a:rPr lang="en-US" i="1" dirty="0" smtClean="0"/>
              <a:t>Faith as manifested in </a:t>
            </a:r>
            <a:r>
              <a:rPr lang="en-US" i="1" dirty="0" err="1" smtClean="0"/>
              <a:t>akhlaq</a:t>
            </a:r>
            <a:endParaRPr lang="fa-IR" i="1" dirty="0"/>
          </a:p>
        </p:txBody>
      </p:sp>
      <p:sp>
        <p:nvSpPr>
          <p:cNvPr id="3" name="Content Placeholder 2"/>
          <p:cNvSpPr>
            <a:spLocks noGrp="1"/>
          </p:cNvSpPr>
          <p:nvPr>
            <p:ph idx="1"/>
          </p:nvPr>
        </p:nvSpPr>
        <p:spPr>
          <a:xfrm>
            <a:off x="1435608" y="1219200"/>
            <a:ext cx="7498080" cy="5257800"/>
          </a:xfrm>
        </p:spPr>
        <p:txBody>
          <a:bodyPr>
            <a:normAutofit fontScale="62500" lnSpcReduction="20000"/>
          </a:bodyPr>
          <a:lstStyle/>
          <a:p>
            <a:pPr algn="l" rtl="0">
              <a:lnSpc>
                <a:spcPct val="120000"/>
              </a:lnSpc>
              <a:buNone/>
            </a:pPr>
            <a:r>
              <a:rPr lang="en-US" dirty="0" smtClean="0"/>
              <a:t>In this hadith faith is defined by the </a:t>
            </a:r>
            <a:r>
              <a:rPr lang="en-US" i="1" dirty="0" err="1" smtClean="0"/>
              <a:t>akhlaq</a:t>
            </a:r>
            <a:r>
              <a:rPr lang="en-US" dirty="0" smtClean="0"/>
              <a:t> which accompanies it. </a:t>
            </a:r>
            <a:endParaRPr lang="fa-IR" dirty="0" smtClean="0"/>
          </a:p>
          <a:p>
            <a:pPr algn="l" rtl="0">
              <a:lnSpc>
                <a:spcPct val="120000"/>
              </a:lnSpc>
              <a:buNone/>
            </a:pPr>
            <a:r>
              <a:rPr lang="en-US" dirty="0" smtClean="0"/>
              <a:t>It </a:t>
            </a:r>
            <a:r>
              <a:rPr lang="en-US" dirty="0" smtClean="0"/>
              <a:t>is as if faith is nothing but these </a:t>
            </a:r>
            <a:r>
              <a:rPr lang="en-US" i="1" dirty="0" err="1" smtClean="0"/>
              <a:t>malakaat</a:t>
            </a:r>
            <a:r>
              <a:rPr lang="en-US" dirty="0" smtClean="0"/>
              <a:t>. </a:t>
            </a:r>
          </a:p>
          <a:p>
            <a:pPr algn="l" rtl="0">
              <a:lnSpc>
                <a:spcPct val="120000"/>
              </a:lnSpc>
              <a:buNone/>
            </a:pPr>
            <a:r>
              <a:rPr lang="en-US" dirty="0" smtClean="0"/>
              <a:t>Of course e</a:t>
            </a:r>
            <a:r>
              <a:rPr lang="en-US" dirty="0" smtClean="0"/>
              <a:t>ach of these </a:t>
            </a:r>
            <a:r>
              <a:rPr lang="en-US" i="1" dirty="0" err="1" smtClean="0"/>
              <a:t>malakat</a:t>
            </a:r>
            <a:r>
              <a:rPr lang="en-US" dirty="0" smtClean="0"/>
              <a:t> have sub-qualities which are elaborated in the hadith of the troops of the Intellect and the Foolishness. </a:t>
            </a:r>
            <a:endParaRPr lang="fa-IR" dirty="0" smtClean="0"/>
          </a:p>
          <a:p>
            <a:pPr>
              <a:lnSpc>
                <a:spcPct val="120000"/>
              </a:lnSpc>
              <a:buNone/>
            </a:pPr>
            <a:r>
              <a:rPr lang="fa-IR" dirty="0" smtClean="0"/>
              <a:t>ثم قال: </a:t>
            </a:r>
            <a:endParaRPr lang="en-US" dirty="0" smtClean="0"/>
          </a:p>
          <a:p>
            <a:pPr>
              <a:lnSpc>
                <a:spcPct val="120000"/>
              </a:lnSpc>
              <a:buNone/>
            </a:pPr>
            <a:r>
              <a:rPr lang="fa-IR" dirty="0" smtClean="0"/>
              <a:t>لا تُحَمّلوا على صاحب السهم سهمين ولا على صاحب السهمين ثلاثة فتبهضوهم ثم قال: كذلك حتى ينتهي إلى [ال] سبعة</a:t>
            </a:r>
          </a:p>
          <a:p>
            <a:pPr>
              <a:lnSpc>
                <a:spcPct val="120000"/>
              </a:lnSpc>
              <a:buNone/>
            </a:pPr>
            <a:endParaRPr lang="fa-IR" dirty="0" smtClean="0"/>
          </a:p>
          <a:p>
            <a:pPr algn="l" rtl="0">
              <a:lnSpc>
                <a:spcPct val="120000"/>
              </a:lnSpc>
              <a:buNone/>
            </a:pPr>
            <a:r>
              <a:rPr lang="en-US" dirty="0" smtClean="0"/>
              <a:t>Then he said,</a:t>
            </a:r>
          </a:p>
          <a:p>
            <a:pPr algn="l" rtl="0">
              <a:lnSpc>
                <a:spcPct val="120000"/>
              </a:lnSpc>
              <a:buNone/>
            </a:pPr>
            <a:r>
              <a:rPr lang="en-US" dirty="0" smtClean="0"/>
              <a:t>Do not burden with two portions the one who has one portion; and do not burden with three portions the one who has two portions, for you overload them.  And the same would apply up to the end of the seven. </a:t>
            </a:r>
          </a:p>
          <a:p>
            <a:pPr algn="r">
              <a:buNone/>
            </a:pPr>
            <a:endParaRPr lang="fa-I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lide(fromBottom)">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slide(fromBottom)">
                                      <p:cBhvr>
                                        <p:cTn id="22" dur="1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slide(fromBottom)">
                                      <p:cBhvr>
                                        <p:cTn id="27" dur="1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slide(fromBottom)">
                                      <p:cBhvr>
                                        <p:cTn id="32" dur="10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slide(fromBottom)">
                                      <p:cBhvr>
                                        <p:cTn id="37"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68362"/>
          </a:xfrm>
        </p:spPr>
        <p:txBody>
          <a:bodyPr/>
          <a:lstStyle/>
          <a:p>
            <a:r>
              <a:rPr lang="en-US" i="1" dirty="0" smtClean="0"/>
              <a:t>The four broad categories of faith</a:t>
            </a:r>
            <a:endParaRPr lang="fa-IR" i="1" dirty="0"/>
          </a:p>
        </p:txBody>
      </p:sp>
      <p:sp>
        <p:nvSpPr>
          <p:cNvPr id="3" name="Content Placeholder 2"/>
          <p:cNvSpPr>
            <a:spLocks noGrp="1"/>
          </p:cNvSpPr>
          <p:nvPr>
            <p:ph idx="1"/>
          </p:nvPr>
        </p:nvSpPr>
        <p:spPr>
          <a:xfrm>
            <a:off x="1435608" y="1219200"/>
            <a:ext cx="7498080" cy="5257800"/>
          </a:xfrm>
        </p:spPr>
        <p:txBody>
          <a:bodyPr>
            <a:normAutofit fontScale="77500" lnSpcReduction="20000"/>
          </a:bodyPr>
          <a:lstStyle/>
          <a:p>
            <a:pPr>
              <a:buNone/>
            </a:pPr>
            <a:r>
              <a:rPr lang="fa-IR" sz="3000" dirty="0" smtClean="0"/>
              <a:t>الکلینی </a:t>
            </a:r>
            <a:r>
              <a:rPr lang="fa-IR" sz="3000" dirty="0" smtClean="0"/>
              <a:t>عن أبي بصير قال: </a:t>
            </a:r>
            <a:endParaRPr lang="en-US" sz="3000" dirty="0" smtClean="0"/>
          </a:p>
          <a:p>
            <a:pPr>
              <a:buNone/>
            </a:pPr>
            <a:r>
              <a:rPr lang="fa-IR" sz="3000" dirty="0" smtClean="0"/>
              <a:t>قال لي أبوعبدالله (عليه السلام): يا أبا محمد الاسلام </a:t>
            </a:r>
            <a:r>
              <a:rPr lang="fa-IR" sz="3000" dirty="0" smtClean="0"/>
              <a:t>درجة </a:t>
            </a:r>
            <a:r>
              <a:rPr lang="fa-IR" sz="3000" dirty="0" smtClean="0"/>
              <a:t>قال: قلت: نعم قال: والايمان على الاسلام درجة، قال: قلت: نعم، قال: والتقوى على الايمان درجة، قال: </a:t>
            </a:r>
            <a:r>
              <a:rPr lang="fa-IR" sz="3000" dirty="0" smtClean="0"/>
              <a:t>قلت</a:t>
            </a:r>
            <a:r>
              <a:rPr lang="fa-IR" sz="3000" dirty="0" smtClean="0"/>
              <a:t>: نعم، قال: واليقين على التقوى درجة، قال: قلت: </a:t>
            </a:r>
            <a:r>
              <a:rPr lang="fa-IR" sz="3000" dirty="0" smtClean="0"/>
              <a:t>نعم، قال</a:t>
            </a:r>
            <a:r>
              <a:rPr lang="fa-IR" sz="3000" dirty="0" smtClean="0"/>
              <a:t>: فما اوتي الناس أقل من اليقين، وإنما تمسكتم بأدنى الاسلام فإياكم أن </a:t>
            </a:r>
            <a:r>
              <a:rPr lang="fa-IR" sz="3000" dirty="0" smtClean="0"/>
              <a:t>ينفلت </a:t>
            </a:r>
            <a:r>
              <a:rPr lang="fa-IR" sz="3000" dirty="0" smtClean="0"/>
              <a:t>من أيديكم. </a:t>
            </a:r>
            <a:endParaRPr lang="fa-IR" sz="3000" dirty="0" smtClean="0"/>
          </a:p>
          <a:p>
            <a:pPr>
              <a:buNone/>
            </a:pPr>
            <a:endParaRPr lang="fa-IR" dirty="0" smtClean="0"/>
          </a:p>
          <a:p>
            <a:pPr algn="l" rtl="0">
              <a:buNone/>
            </a:pPr>
            <a:r>
              <a:rPr lang="en-US" dirty="0" smtClean="0"/>
              <a:t>Abu </a:t>
            </a:r>
            <a:r>
              <a:rPr lang="en-US" dirty="0" err="1" smtClean="0"/>
              <a:t>Basir</a:t>
            </a:r>
            <a:r>
              <a:rPr lang="en-US" dirty="0" smtClean="0"/>
              <a:t> says that Imam al-</a:t>
            </a:r>
            <a:r>
              <a:rPr lang="en-US" dirty="0" err="1" smtClean="0"/>
              <a:t>Sadiq</a:t>
            </a:r>
            <a:r>
              <a:rPr lang="en-US" dirty="0" smtClean="0"/>
              <a:t> asked me:</a:t>
            </a:r>
          </a:p>
          <a:p>
            <a:pPr algn="l" rtl="0">
              <a:buNone/>
            </a:pPr>
            <a:r>
              <a:rPr lang="en-US" dirty="0" smtClean="0"/>
              <a:t>O Abu Muhammad, is </a:t>
            </a:r>
            <a:r>
              <a:rPr lang="en-US" i="1" dirty="0" err="1" smtClean="0"/>
              <a:t>islam</a:t>
            </a:r>
            <a:r>
              <a:rPr lang="en-US" dirty="0" smtClean="0"/>
              <a:t> a degree? I said yes. He said, is </a:t>
            </a:r>
            <a:r>
              <a:rPr lang="en-US" i="1" dirty="0" err="1" smtClean="0"/>
              <a:t>iman</a:t>
            </a:r>
            <a:r>
              <a:rPr lang="en-US" dirty="0" smtClean="0"/>
              <a:t> a degree above </a:t>
            </a:r>
            <a:r>
              <a:rPr lang="en-US" i="1" dirty="0" err="1" smtClean="0"/>
              <a:t>islam</a:t>
            </a:r>
            <a:r>
              <a:rPr lang="en-US" dirty="0" smtClean="0"/>
              <a:t>? I said yes. He asked, is </a:t>
            </a:r>
            <a:r>
              <a:rPr lang="en-US" i="1" dirty="0" err="1" smtClean="0"/>
              <a:t>taqwa</a:t>
            </a:r>
            <a:r>
              <a:rPr lang="en-US" dirty="0" smtClean="0"/>
              <a:t> a degree above </a:t>
            </a:r>
            <a:r>
              <a:rPr lang="en-US" i="1" dirty="0" err="1" smtClean="0"/>
              <a:t>iman</a:t>
            </a:r>
            <a:r>
              <a:rPr lang="en-US" dirty="0" smtClean="0"/>
              <a:t>? I said yes. He said, is </a:t>
            </a:r>
            <a:r>
              <a:rPr lang="en-US" i="1" dirty="0" err="1" smtClean="0"/>
              <a:t>yaqin</a:t>
            </a:r>
            <a:r>
              <a:rPr lang="en-US" dirty="0" smtClean="0"/>
              <a:t> a degree above </a:t>
            </a:r>
            <a:r>
              <a:rPr lang="en-US" i="1" dirty="0" err="1" smtClean="0"/>
              <a:t>taqwa</a:t>
            </a:r>
            <a:r>
              <a:rPr lang="en-US" dirty="0" smtClean="0"/>
              <a:t>? I said yes. </a:t>
            </a:r>
          </a:p>
          <a:p>
            <a:pPr algn="l" rtl="0">
              <a:buNone/>
            </a:pPr>
            <a:r>
              <a:rPr lang="en-US" dirty="0" smtClean="0"/>
              <a:t>He then said, nothing is given to people as little as </a:t>
            </a:r>
            <a:r>
              <a:rPr lang="en-US" i="1" dirty="0" err="1" smtClean="0"/>
              <a:t>yaqin</a:t>
            </a:r>
            <a:r>
              <a:rPr lang="en-US" dirty="0" smtClean="0"/>
              <a:t>. You have clung to the lowest level of </a:t>
            </a:r>
            <a:r>
              <a:rPr lang="en-US" i="1" dirty="0" err="1" smtClean="0"/>
              <a:t>islam</a:t>
            </a:r>
            <a:r>
              <a:rPr lang="en-US" dirty="0" smtClean="0"/>
              <a:t>, so be careful that it dies not slip out of your hands.  </a:t>
            </a:r>
            <a:endParaRPr lang="en-US" dirty="0" smtClean="0"/>
          </a:p>
          <a:p>
            <a:pPr algn="r">
              <a:buNone/>
            </a:pPr>
            <a:endParaRPr lang="fa-I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slide(fromBottom)">
                                      <p:cBhvr>
                                        <p:cTn id="17" dur="1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slide(fromBottom)">
                                      <p:cBhvr>
                                        <p:cTn id="22" dur="1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slide(fromBottom)">
                                      <p:cBhvr>
                                        <p:cTn id="27"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68362"/>
          </a:xfrm>
        </p:spPr>
        <p:txBody>
          <a:bodyPr/>
          <a:lstStyle/>
          <a:p>
            <a:r>
              <a:rPr lang="en-US" i="1" dirty="0" smtClean="0"/>
              <a:t>The four broad categories of faith</a:t>
            </a:r>
            <a:endParaRPr lang="fa-IR" i="1" dirty="0"/>
          </a:p>
        </p:txBody>
      </p:sp>
      <p:sp>
        <p:nvSpPr>
          <p:cNvPr id="3" name="Content Placeholder 2"/>
          <p:cNvSpPr>
            <a:spLocks noGrp="1"/>
          </p:cNvSpPr>
          <p:nvPr>
            <p:ph idx="1"/>
          </p:nvPr>
        </p:nvSpPr>
        <p:spPr>
          <a:xfrm>
            <a:off x="1435608" y="1219200"/>
            <a:ext cx="7498080" cy="5257800"/>
          </a:xfrm>
        </p:spPr>
        <p:txBody>
          <a:bodyPr>
            <a:normAutofit fontScale="70000" lnSpcReduction="20000"/>
          </a:bodyPr>
          <a:lstStyle/>
          <a:p>
            <a:pPr algn="l" rtl="0">
              <a:buNone/>
            </a:pPr>
            <a:r>
              <a:rPr lang="en-US" dirty="0" smtClean="0"/>
              <a:t>According to this tradition there are four broad categories of faith which include all the ten degrees and the seven qualities.</a:t>
            </a:r>
          </a:p>
          <a:p>
            <a:pPr algn="l" rtl="0">
              <a:buNone/>
            </a:pPr>
            <a:endParaRPr lang="en-US" dirty="0" smtClean="0"/>
          </a:p>
          <a:p>
            <a:pPr algn="l" rtl="0">
              <a:buNone/>
            </a:pPr>
            <a:r>
              <a:rPr lang="en-US" dirty="0" smtClean="0"/>
              <a:t>These are:</a:t>
            </a:r>
          </a:p>
          <a:p>
            <a:pPr algn="l" rtl="0">
              <a:buNone/>
            </a:pPr>
            <a:r>
              <a:rPr lang="en-US" i="1" dirty="0" err="1" smtClean="0"/>
              <a:t>i</a:t>
            </a:r>
            <a:r>
              <a:rPr lang="en-US" i="1" dirty="0" err="1" smtClean="0"/>
              <a:t>slam</a:t>
            </a:r>
            <a:r>
              <a:rPr lang="en-US" dirty="0" smtClean="0"/>
              <a:t>, </a:t>
            </a:r>
            <a:r>
              <a:rPr lang="en-US" i="1" dirty="0" err="1" smtClean="0"/>
              <a:t>iman</a:t>
            </a:r>
            <a:r>
              <a:rPr lang="en-US" dirty="0" smtClean="0"/>
              <a:t>, </a:t>
            </a:r>
            <a:r>
              <a:rPr lang="en-US" i="1" dirty="0" err="1" smtClean="0"/>
              <a:t>taqwa</a:t>
            </a:r>
            <a:r>
              <a:rPr lang="en-US" dirty="0" smtClean="0"/>
              <a:t> and </a:t>
            </a:r>
            <a:r>
              <a:rPr lang="en-US" i="1" dirty="0" err="1" smtClean="0"/>
              <a:t>yaqin</a:t>
            </a:r>
            <a:r>
              <a:rPr lang="en-US" dirty="0" smtClean="0"/>
              <a:t>. </a:t>
            </a:r>
          </a:p>
          <a:p>
            <a:pPr algn="l" rtl="0">
              <a:buNone/>
            </a:pPr>
            <a:endParaRPr lang="en-US" dirty="0" smtClean="0"/>
          </a:p>
          <a:p>
            <a:pPr algn="l" rtl="0">
              <a:buNone/>
            </a:pPr>
            <a:r>
              <a:rPr lang="en-US" dirty="0" smtClean="0"/>
              <a:t>Bear in mind that all these categories are addressed in the Qur’an as </a:t>
            </a:r>
          </a:p>
          <a:p>
            <a:pPr algn="l" rtl="0">
              <a:buNone/>
            </a:pPr>
            <a:r>
              <a:rPr lang="en-US" i="1" dirty="0" err="1" smtClean="0"/>
              <a:t>Y</a:t>
            </a:r>
            <a:r>
              <a:rPr lang="en-US" i="1" dirty="0" err="1" smtClean="0"/>
              <a:t>a</a:t>
            </a:r>
            <a:r>
              <a:rPr lang="en-US" i="1" dirty="0" smtClean="0"/>
              <a:t> </a:t>
            </a:r>
            <a:r>
              <a:rPr lang="en-US" i="1" dirty="0" err="1" smtClean="0"/>
              <a:t>ayyuha</a:t>
            </a:r>
            <a:r>
              <a:rPr lang="en-US" i="1" dirty="0" smtClean="0"/>
              <a:t> </a:t>
            </a:r>
            <a:r>
              <a:rPr lang="en-US" i="1" dirty="0" err="1" smtClean="0"/>
              <a:t>alldhin</a:t>
            </a:r>
            <a:r>
              <a:rPr lang="en-US" i="1" dirty="0" smtClean="0"/>
              <a:t> </a:t>
            </a:r>
            <a:r>
              <a:rPr lang="en-US" i="1" dirty="0" err="1" smtClean="0"/>
              <a:t>aamanu</a:t>
            </a:r>
            <a:endParaRPr lang="en-US" i="1" dirty="0" smtClean="0"/>
          </a:p>
          <a:p>
            <a:pPr algn="l" rtl="0">
              <a:buNone/>
            </a:pPr>
            <a:endParaRPr lang="en-US" i="1" dirty="0" smtClean="0"/>
          </a:p>
          <a:p>
            <a:pPr algn="l" rtl="0">
              <a:buNone/>
            </a:pPr>
            <a:r>
              <a:rPr lang="en-US" dirty="0" smtClean="0"/>
              <a:t>The degree of </a:t>
            </a:r>
            <a:r>
              <a:rPr lang="en-US" i="1" dirty="0" err="1" smtClean="0"/>
              <a:t>yaqin</a:t>
            </a:r>
            <a:r>
              <a:rPr lang="en-US" dirty="0" smtClean="0"/>
              <a:t> cannot be explained for those who have not experienced it.  It is the degree of </a:t>
            </a:r>
            <a:r>
              <a:rPr lang="en-US" i="1" dirty="0" smtClean="0"/>
              <a:t>al-</a:t>
            </a:r>
            <a:r>
              <a:rPr lang="en-US" i="1" dirty="0" err="1" smtClean="0"/>
              <a:t>muqarrabun</a:t>
            </a:r>
            <a:r>
              <a:rPr lang="en-US" dirty="0" smtClean="0"/>
              <a:t>. </a:t>
            </a:r>
          </a:p>
          <a:p>
            <a:pPr algn="l" rtl="0">
              <a:buNone/>
            </a:pPr>
            <a:r>
              <a:rPr lang="en-US" dirty="0" smtClean="0"/>
              <a:t>The unfathomable nature of </a:t>
            </a:r>
            <a:r>
              <a:rPr lang="en-US" i="1" dirty="0" err="1" smtClean="0"/>
              <a:t>yaqin</a:t>
            </a:r>
            <a:r>
              <a:rPr lang="en-US" dirty="0" smtClean="0"/>
              <a:t> is indicated in the following hadith which is similar to the above. </a:t>
            </a:r>
            <a:endParaRPr lang="fa-I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slide(fromBottom)">
                                      <p:cBhvr>
                                        <p:cTn id="17" dur="1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slide(fromBottom)">
                                      <p:cBhvr>
                                        <p:cTn id="22" dur="10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slide(fromBottom)">
                                      <p:cBhvr>
                                        <p:cTn id="27" dur="10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slide(fromBottom)">
                                      <p:cBhvr>
                                        <p:cTn id="32" dur="1000"/>
                                        <p:tgtEl>
                                          <p:spTgt spid="3">
                                            <p:txEl>
                                              <p:pRg st="8" end="8"/>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Effect transition="in" filter="slide(fromBottom)">
                                      <p:cBhvr>
                                        <p:cTn id="37" dur="1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68362"/>
          </a:xfrm>
        </p:spPr>
        <p:txBody>
          <a:bodyPr/>
          <a:lstStyle/>
          <a:p>
            <a:r>
              <a:rPr lang="en-US" i="1" dirty="0" err="1" smtClean="0"/>
              <a:t>Yaqin</a:t>
            </a:r>
            <a:r>
              <a:rPr lang="en-US" i="1" dirty="0" smtClean="0"/>
              <a:t> </a:t>
            </a:r>
            <a:endParaRPr lang="fa-IR" i="1" dirty="0"/>
          </a:p>
        </p:txBody>
      </p:sp>
      <p:sp>
        <p:nvSpPr>
          <p:cNvPr id="3" name="Content Placeholder 2"/>
          <p:cNvSpPr>
            <a:spLocks noGrp="1"/>
          </p:cNvSpPr>
          <p:nvPr>
            <p:ph idx="1"/>
          </p:nvPr>
        </p:nvSpPr>
        <p:spPr>
          <a:xfrm>
            <a:off x="1435608" y="1219200"/>
            <a:ext cx="7498080" cy="5257800"/>
          </a:xfrm>
        </p:spPr>
        <p:txBody>
          <a:bodyPr>
            <a:normAutofit fontScale="70000" lnSpcReduction="20000"/>
          </a:bodyPr>
          <a:lstStyle/>
          <a:p>
            <a:pPr>
              <a:buNone/>
            </a:pPr>
            <a:r>
              <a:rPr lang="fa-IR" dirty="0" smtClean="0"/>
              <a:t>الکلینی </a:t>
            </a:r>
            <a:r>
              <a:rPr lang="fa-IR" dirty="0" smtClean="0"/>
              <a:t>عن يونس قال: سألت أبا الحسن الرضا (عليه السلام) عن الايمان والاسلام فقال: قال أبوجعفر (عليه السلام): إنما </a:t>
            </a:r>
            <a:r>
              <a:rPr lang="fa-IR" dirty="0" smtClean="0"/>
              <a:t>هو الاسلام</a:t>
            </a:r>
            <a:r>
              <a:rPr lang="fa-IR" dirty="0" smtClean="0"/>
              <a:t>، والايمان فوقه بدرجة والتقوى فوق الايمان بدرجة واليقين فوق التقوى بدرجة ولم يقسم بين الناس شئ أقل من اليقين، قال: قلت فأي شئ اليقين؟ </a:t>
            </a:r>
            <a:endParaRPr lang="en-US" dirty="0" smtClean="0"/>
          </a:p>
          <a:p>
            <a:pPr>
              <a:buNone/>
            </a:pPr>
            <a:r>
              <a:rPr lang="fa-IR" dirty="0" smtClean="0"/>
              <a:t>قال: التوكل على الله والتسليم لله والرضا بقضاء الله والتفويض إلى الله. قلت: فما تفسير ذلك؟ قال: هكذا قال أبوجعفر (عليه السلام</a:t>
            </a:r>
            <a:r>
              <a:rPr lang="fa-IR" dirty="0" smtClean="0"/>
              <a:t>).</a:t>
            </a:r>
          </a:p>
          <a:p>
            <a:pPr>
              <a:buNone/>
            </a:pPr>
            <a:endParaRPr lang="fa-IR" dirty="0" smtClean="0"/>
          </a:p>
          <a:p>
            <a:pPr algn="l" rtl="0">
              <a:buNone/>
            </a:pPr>
            <a:r>
              <a:rPr lang="en-US" dirty="0" err="1" smtClean="0"/>
              <a:t>Yunus</a:t>
            </a:r>
            <a:r>
              <a:rPr lang="en-US" dirty="0" smtClean="0"/>
              <a:t> says, I asked Imam al-</a:t>
            </a:r>
            <a:r>
              <a:rPr lang="en-US" dirty="0" err="1" smtClean="0"/>
              <a:t>Rida</a:t>
            </a:r>
            <a:r>
              <a:rPr lang="en-US" dirty="0" smtClean="0"/>
              <a:t> (a) about </a:t>
            </a:r>
            <a:r>
              <a:rPr lang="en-US" i="1" dirty="0" err="1" smtClean="0"/>
              <a:t>iman</a:t>
            </a:r>
            <a:r>
              <a:rPr lang="en-US" dirty="0" smtClean="0"/>
              <a:t> and </a:t>
            </a:r>
            <a:r>
              <a:rPr lang="en-US" i="1" dirty="0" err="1" smtClean="0"/>
              <a:t>islam</a:t>
            </a:r>
            <a:r>
              <a:rPr lang="en-US" dirty="0" smtClean="0"/>
              <a:t>.  He said, Abu </a:t>
            </a:r>
            <a:r>
              <a:rPr lang="en-US" dirty="0" err="1" smtClean="0"/>
              <a:t>Ja’far</a:t>
            </a:r>
            <a:r>
              <a:rPr lang="en-US" dirty="0" smtClean="0"/>
              <a:t> (a) said, what we find is only </a:t>
            </a:r>
            <a:r>
              <a:rPr lang="en-US" i="1" dirty="0" err="1" smtClean="0"/>
              <a:t>islam</a:t>
            </a:r>
            <a:r>
              <a:rPr lang="en-US" dirty="0" smtClean="0"/>
              <a:t>, and above that by a degree is </a:t>
            </a:r>
            <a:r>
              <a:rPr lang="en-US" i="1" dirty="0" err="1" smtClean="0"/>
              <a:t>iman</a:t>
            </a:r>
            <a:r>
              <a:rPr lang="en-US" dirty="0" smtClean="0"/>
              <a:t>, and </a:t>
            </a:r>
            <a:r>
              <a:rPr lang="en-US" i="1" dirty="0" err="1" smtClean="0"/>
              <a:t>taqwa</a:t>
            </a:r>
            <a:r>
              <a:rPr lang="en-US" dirty="0" smtClean="0"/>
              <a:t> is above </a:t>
            </a:r>
            <a:r>
              <a:rPr lang="en-US" i="1" dirty="0" err="1" smtClean="0"/>
              <a:t>iman</a:t>
            </a:r>
            <a:r>
              <a:rPr lang="en-US" dirty="0" smtClean="0"/>
              <a:t> by a degree and </a:t>
            </a:r>
            <a:r>
              <a:rPr lang="en-US" i="1" dirty="0" err="1" smtClean="0"/>
              <a:t>yaqin</a:t>
            </a:r>
            <a:r>
              <a:rPr lang="en-US" dirty="0" smtClean="0"/>
              <a:t> is above </a:t>
            </a:r>
            <a:r>
              <a:rPr lang="en-US" i="1" dirty="0" err="1" smtClean="0"/>
              <a:t>taqwa</a:t>
            </a:r>
            <a:r>
              <a:rPr lang="en-US" dirty="0" smtClean="0"/>
              <a:t> by a degree; and nothing as little as </a:t>
            </a:r>
            <a:r>
              <a:rPr lang="en-US" i="1" dirty="0" err="1" smtClean="0"/>
              <a:t>yaqin</a:t>
            </a:r>
            <a:r>
              <a:rPr lang="en-US" dirty="0" smtClean="0"/>
              <a:t> has ever been dispensed to people.  </a:t>
            </a:r>
          </a:p>
          <a:p>
            <a:pPr algn="l" rtl="0">
              <a:buNone/>
            </a:pPr>
            <a:r>
              <a:rPr lang="en-US" dirty="0" smtClean="0"/>
              <a:t>I asked, What is </a:t>
            </a:r>
            <a:r>
              <a:rPr lang="en-US" i="1" dirty="0" err="1" smtClean="0"/>
              <a:t>yaqin</a:t>
            </a:r>
            <a:r>
              <a:rPr lang="en-US" dirty="0" smtClean="0"/>
              <a:t>? He said, it is reliance on God,  submission to God, contentment with the decrees of God and delegation to God. I said what is the explanation of that?</a:t>
            </a:r>
          </a:p>
          <a:p>
            <a:pPr algn="l" rtl="0">
              <a:buNone/>
            </a:pPr>
            <a:r>
              <a:rPr lang="en-US" dirty="0" smtClean="0"/>
              <a:t>He replied, this is what Abu </a:t>
            </a:r>
            <a:r>
              <a:rPr lang="en-US" dirty="0" err="1" smtClean="0"/>
              <a:t>Ja’far</a:t>
            </a:r>
            <a:r>
              <a:rPr lang="en-US" dirty="0" smtClean="0"/>
              <a:t> (a) said. </a:t>
            </a:r>
            <a:endParaRPr lang="fa-I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lide(fromBottom)">
                                      <p:cBhvr>
                                        <p:cTn id="12" dur="1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slide(fromBottom)">
                                      <p:cBhvr>
                                        <p:cTn id="17" dur="1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slide(fromBottom)">
                                      <p:cBhvr>
                                        <p:cTn id="22" dur="1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slide(fromBottom)">
                                      <p:cBhvr>
                                        <p:cTn id="27"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68362"/>
          </a:xfrm>
        </p:spPr>
        <p:txBody>
          <a:bodyPr/>
          <a:lstStyle/>
          <a:p>
            <a:r>
              <a:rPr lang="en-US" i="1" dirty="0" err="1" smtClean="0"/>
              <a:t>Yaqin</a:t>
            </a:r>
            <a:r>
              <a:rPr lang="en-US" i="1" dirty="0" smtClean="0"/>
              <a:t> </a:t>
            </a:r>
            <a:endParaRPr lang="fa-IR" i="1" dirty="0"/>
          </a:p>
        </p:txBody>
      </p:sp>
      <p:sp>
        <p:nvSpPr>
          <p:cNvPr id="3" name="Content Placeholder 2"/>
          <p:cNvSpPr>
            <a:spLocks noGrp="1"/>
          </p:cNvSpPr>
          <p:nvPr>
            <p:ph idx="1"/>
          </p:nvPr>
        </p:nvSpPr>
        <p:spPr>
          <a:xfrm>
            <a:off x="1435608" y="1219200"/>
            <a:ext cx="7498080" cy="5257800"/>
          </a:xfrm>
        </p:spPr>
        <p:txBody>
          <a:bodyPr>
            <a:normAutofit fontScale="77500" lnSpcReduction="20000"/>
          </a:bodyPr>
          <a:lstStyle/>
          <a:p>
            <a:pPr algn="l" rtl="0">
              <a:buNone/>
            </a:pPr>
            <a:r>
              <a:rPr lang="en-US" dirty="0" smtClean="0"/>
              <a:t>And from the following hadith we understand that the </a:t>
            </a:r>
            <a:r>
              <a:rPr lang="en-US" i="1" dirty="0" err="1" smtClean="0"/>
              <a:t>iman</a:t>
            </a:r>
            <a:r>
              <a:rPr lang="en-US" dirty="0" smtClean="0"/>
              <a:t> of </a:t>
            </a:r>
            <a:r>
              <a:rPr lang="en-US" i="1" dirty="0" err="1" smtClean="0"/>
              <a:t>muqarrabun</a:t>
            </a:r>
            <a:r>
              <a:rPr lang="en-US" dirty="0" smtClean="0"/>
              <a:t> </a:t>
            </a:r>
            <a:r>
              <a:rPr lang="en-US" dirty="0" smtClean="0"/>
              <a:t>cannot be anything short of this.</a:t>
            </a:r>
          </a:p>
          <a:p>
            <a:pPr algn="l" rtl="0">
              <a:buNone/>
            </a:pPr>
            <a:endParaRPr lang="en-US" dirty="0" smtClean="0"/>
          </a:p>
          <a:p>
            <a:pPr algn="r">
              <a:buNone/>
            </a:pPr>
            <a:r>
              <a:rPr lang="fa-IR" dirty="0" smtClean="0"/>
              <a:t>الکلینی عن </a:t>
            </a:r>
            <a:r>
              <a:rPr lang="fa-IR" dirty="0" smtClean="0"/>
              <a:t>أبي عبدالله (عليه السلام) قال: قال أميرالمؤمنين صلوات الله عليه: الايمان أربعة أركان: الرضا بقضاء الله والتوكل على الله وتفويض الامر إلى الله والتسليم لامر الله</a:t>
            </a:r>
            <a:r>
              <a:rPr lang="fa-IR" dirty="0" smtClean="0"/>
              <a:t>.</a:t>
            </a:r>
          </a:p>
          <a:p>
            <a:pPr algn="r">
              <a:buNone/>
            </a:pPr>
            <a:endParaRPr lang="fa-IR" dirty="0" smtClean="0"/>
          </a:p>
          <a:p>
            <a:pPr algn="l" rtl="0">
              <a:buNone/>
            </a:pPr>
            <a:r>
              <a:rPr lang="en-US" dirty="0" smtClean="0"/>
              <a:t>Imam al-</a:t>
            </a:r>
            <a:r>
              <a:rPr lang="en-US" dirty="0" err="1" smtClean="0"/>
              <a:t>Sadiq</a:t>
            </a:r>
            <a:r>
              <a:rPr lang="en-US" dirty="0" smtClean="0"/>
              <a:t> (a) said, Amir al-</a:t>
            </a:r>
            <a:r>
              <a:rPr lang="en-US" dirty="0" err="1" smtClean="0"/>
              <a:t>Mu’minin</a:t>
            </a:r>
            <a:r>
              <a:rPr lang="en-US" dirty="0" smtClean="0"/>
              <a:t> (a) said, </a:t>
            </a:r>
            <a:r>
              <a:rPr lang="en-US" i="1" dirty="0" err="1" smtClean="0"/>
              <a:t>iman</a:t>
            </a:r>
            <a:r>
              <a:rPr lang="en-US" dirty="0" smtClean="0"/>
              <a:t> has four pillars: </a:t>
            </a:r>
            <a:r>
              <a:rPr lang="en-US" dirty="0" smtClean="0"/>
              <a:t>contentment with the decrees of </a:t>
            </a:r>
            <a:r>
              <a:rPr lang="en-US" dirty="0" smtClean="0"/>
              <a:t>God, reliance </a:t>
            </a:r>
            <a:r>
              <a:rPr lang="en-US" dirty="0" smtClean="0"/>
              <a:t>on </a:t>
            </a:r>
            <a:r>
              <a:rPr lang="en-US" dirty="0" smtClean="0"/>
              <a:t>God, delegation of all affairs to God, and submission </a:t>
            </a:r>
            <a:r>
              <a:rPr lang="en-US" dirty="0" smtClean="0"/>
              <a:t>to </a:t>
            </a:r>
            <a:r>
              <a:rPr lang="en-US" dirty="0" smtClean="0"/>
              <a:t>the command of God.</a:t>
            </a:r>
          </a:p>
          <a:p>
            <a:pPr algn="l" rtl="0">
              <a:buNone/>
            </a:pPr>
            <a:endParaRPr lang="en-US" dirty="0" smtClean="0"/>
          </a:p>
          <a:p>
            <a:pPr algn="l" rtl="0">
              <a:buNone/>
            </a:pPr>
            <a:r>
              <a:rPr lang="en-US" dirty="0" smtClean="0"/>
              <a:t>That is why sometimes the Qur’an attributes qualities to </a:t>
            </a:r>
            <a:r>
              <a:rPr lang="en-US" i="1" dirty="0" err="1" smtClean="0"/>
              <a:t>mu’minun</a:t>
            </a:r>
            <a:r>
              <a:rPr lang="en-US" dirty="0" smtClean="0"/>
              <a:t> by whom </a:t>
            </a:r>
            <a:r>
              <a:rPr lang="en-US" i="1" dirty="0" err="1" smtClean="0"/>
              <a:t>ahl</a:t>
            </a:r>
            <a:r>
              <a:rPr lang="en-US" i="1" dirty="0" smtClean="0"/>
              <a:t> al-</a:t>
            </a:r>
            <a:r>
              <a:rPr lang="en-US" i="1" dirty="0" err="1" smtClean="0"/>
              <a:t>yaqin</a:t>
            </a:r>
            <a:r>
              <a:rPr lang="en-US" dirty="0" smtClean="0"/>
              <a:t> are meant only. </a:t>
            </a:r>
            <a:endParaRPr lang="en-US" dirty="0" smtClean="0"/>
          </a:p>
          <a:p>
            <a:pPr algn="l" rtl="0">
              <a:buNone/>
            </a:pPr>
            <a:endParaRPr lang="en-US" dirty="0" smtClean="0"/>
          </a:p>
          <a:p>
            <a:pPr algn="l" rtl="0">
              <a:buNone/>
            </a:pPr>
            <a:endParaRPr lang="fa-I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slide(fromBottom)">
                                      <p:cBhvr>
                                        <p:cTn id="17" dur="1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slide(fromBottom)">
                                      <p:cBhvr>
                                        <p:cTn id="22"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68362"/>
          </a:xfrm>
        </p:spPr>
        <p:txBody>
          <a:bodyPr/>
          <a:lstStyle/>
          <a:p>
            <a:r>
              <a:rPr lang="en-US" i="1" dirty="0" err="1" smtClean="0"/>
              <a:t>Yaqin</a:t>
            </a:r>
            <a:r>
              <a:rPr lang="en-US" i="1" dirty="0" smtClean="0"/>
              <a:t> </a:t>
            </a:r>
            <a:endParaRPr lang="fa-IR" i="1" dirty="0"/>
          </a:p>
        </p:txBody>
      </p:sp>
      <p:sp>
        <p:nvSpPr>
          <p:cNvPr id="3" name="Content Placeholder 2"/>
          <p:cNvSpPr>
            <a:spLocks noGrp="1"/>
          </p:cNvSpPr>
          <p:nvPr>
            <p:ph idx="1"/>
          </p:nvPr>
        </p:nvSpPr>
        <p:spPr>
          <a:xfrm>
            <a:off x="1435608" y="1219200"/>
            <a:ext cx="7498080" cy="5257800"/>
          </a:xfrm>
        </p:spPr>
        <p:txBody>
          <a:bodyPr>
            <a:normAutofit/>
          </a:bodyPr>
          <a:lstStyle/>
          <a:p>
            <a:pPr>
              <a:buNone/>
            </a:pPr>
            <a:r>
              <a:rPr lang="fa-IR" dirty="0" smtClean="0"/>
              <a:t>* قَدْ أَفْلَحَ </a:t>
            </a:r>
            <a:r>
              <a:rPr lang="fa-IR" dirty="0" smtClean="0"/>
              <a:t>الْمُؤْمِنُونَ(1) الَّذِينَ </a:t>
            </a:r>
            <a:r>
              <a:rPr lang="fa-IR" dirty="0" smtClean="0"/>
              <a:t>هُمْ فىِ </a:t>
            </a:r>
            <a:r>
              <a:rPr lang="fa-IR" dirty="0" smtClean="0"/>
              <a:t>صَلَاتهِمْ خَاشِعُونَ(2) وَ </a:t>
            </a:r>
            <a:r>
              <a:rPr lang="fa-IR" dirty="0" smtClean="0"/>
              <a:t>الَّذِينَ هُمْ عَنِ اللَّغْوِ </a:t>
            </a:r>
            <a:r>
              <a:rPr lang="fa-IR" dirty="0" smtClean="0"/>
              <a:t>مُعْرِضُونَ(3) ... أُوْلَئكَ </a:t>
            </a:r>
            <a:r>
              <a:rPr lang="fa-IR" dirty="0" smtClean="0"/>
              <a:t>هُمُ </a:t>
            </a:r>
            <a:r>
              <a:rPr lang="fa-IR" dirty="0" smtClean="0"/>
              <a:t>الْوَارِثُونَ(10) الَّذِينَ </a:t>
            </a:r>
            <a:r>
              <a:rPr lang="fa-IR" dirty="0" smtClean="0"/>
              <a:t>يَرِثُونَ الْفِرْدَوْسَ هُمْ فِيهَا </a:t>
            </a:r>
            <a:r>
              <a:rPr lang="fa-IR" dirty="0" smtClean="0"/>
              <a:t>خَلِدُون</a:t>
            </a:r>
          </a:p>
          <a:p>
            <a:pPr>
              <a:buNone/>
            </a:pPr>
            <a:endParaRPr lang="fa-IR" dirty="0" smtClean="0"/>
          </a:p>
          <a:p>
            <a:pPr algn="l" rtl="0">
              <a:buNone/>
            </a:pPr>
            <a:r>
              <a:rPr lang="en-US" dirty="0" smtClean="0"/>
              <a:t>Successful indeed are the </a:t>
            </a:r>
            <a:r>
              <a:rPr lang="en-US" dirty="0" smtClean="0"/>
              <a:t>believers, Who </a:t>
            </a:r>
            <a:r>
              <a:rPr lang="en-US" dirty="0" smtClean="0"/>
              <a:t>are humble in their </a:t>
            </a:r>
            <a:r>
              <a:rPr lang="en-US" dirty="0" smtClean="0"/>
              <a:t>prayers, and </a:t>
            </a:r>
            <a:r>
              <a:rPr lang="en-US" dirty="0" smtClean="0"/>
              <a:t>who shun vain </a:t>
            </a:r>
            <a:r>
              <a:rPr lang="en-US" dirty="0" smtClean="0"/>
              <a:t>conversation … These </a:t>
            </a:r>
            <a:r>
              <a:rPr lang="en-US" dirty="0" smtClean="0"/>
              <a:t>are the </a:t>
            </a:r>
            <a:r>
              <a:rPr lang="en-US" dirty="0" smtClean="0"/>
              <a:t>heirs, who </a:t>
            </a:r>
            <a:r>
              <a:rPr lang="en-US" dirty="0" smtClean="0"/>
              <a:t>will inherit </a:t>
            </a:r>
            <a:r>
              <a:rPr lang="en-US" i="1" dirty="0" err="1" smtClean="0"/>
              <a:t>firdaws</a:t>
            </a:r>
            <a:r>
              <a:rPr lang="en-US" dirty="0" smtClean="0"/>
              <a:t>. </a:t>
            </a:r>
            <a:r>
              <a:rPr lang="en-US" dirty="0" smtClean="0"/>
              <a:t>There they will abide</a:t>
            </a:r>
            <a:endParaRPr lang="fa-I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68362"/>
          </a:xfrm>
        </p:spPr>
        <p:txBody>
          <a:bodyPr/>
          <a:lstStyle/>
          <a:p>
            <a:r>
              <a:rPr lang="en-US" i="1" dirty="0" smtClean="0"/>
              <a:t>What is </a:t>
            </a:r>
            <a:r>
              <a:rPr lang="en-US" i="1" dirty="0" err="1" smtClean="0"/>
              <a:t>yaqin</a:t>
            </a:r>
            <a:r>
              <a:rPr lang="en-US" i="1" dirty="0" smtClean="0"/>
              <a:t> </a:t>
            </a:r>
            <a:endParaRPr lang="fa-IR" i="1" dirty="0"/>
          </a:p>
        </p:txBody>
      </p:sp>
      <p:sp>
        <p:nvSpPr>
          <p:cNvPr id="3" name="Content Placeholder 2"/>
          <p:cNvSpPr>
            <a:spLocks noGrp="1"/>
          </p:cNvSpPr>
          <p:nvPr>
            <p:ph idx="1"/>
          </p:nvPr>
        </p:nvSpPr>
        <p:spPr>
          <a:xfrm>
            <a:off x="1435608" y="1219200"/>
            <a:ext cx="7498080" cy="5257800"/>
          </a:xfrm>
        </p:spPr>
        <p:txBody>
          <a:bodyPr>
            <a:normAutofit fontScale="85000" lnSpcReduction="10000"/>
          </a:bodyPr>
          <a:lstStyle/>
          <a:p>
            <a:pPr>
              <a:buNone/>
            </a:pPr>
            <a:r>
              <a:rPr lang="ar-SA" dirty="0" smtClean="0"/>
              <a:t>رسول الله ( صلى الله عليه وآله ) : خير ما القي في </a:t>
            </a:r>
            <a:r>
              <a:rPr lang="ar-SA" dirty="0" smtClean="0"/>
              <a:t>القلب اليقين</a:t>
            </a:r>
          </a:p>
          <a:p>
            <a:pPr>
              <a:buNone/>
            </a:pPr>
            <a:endParaRPr lang="ar-SA" dirty="0" smtClean="0"/>
          </a:p>
          <a:p>
            <a:pPr algn="l" rtl="0">
              <a:buNone/>
            </a:pPr>
            <a:r>
              <a:rPr lang="en-US" i="1" dirty="0" err="1" smtClean="0"/>
              <a:t>Yaqin</a:t>
            </a:r>
            <a:r>
              <a:rPr lang="en-US" dirty="0" smtClean="0"/>
              <a:t> is the best thing which is thrown in the heart. </a:t>
            </a:r>
          </a:p>
          <a:p>
            <a:pPr>
              <a:buNone/>
            </a:pPr>
            <a:endParaRPr lang="ar-SA" dirty="0" smtClean="0"/>
          </a:p>
          <a:p>
            <a:pPr>
              <a:buNone/>
            </a:pPr>
            <a:r>
              <a:rPr lang="ar-SA" dirty="0" smtClean="0"/>
              <a:t>الإمام الباقر ( عليه السلام ) : الإيمان ثابت في القلب ، واليقين خطرات ، فيمر اليقين بالقلب فيصير كأنه زبر الحديد ، ويخرج منه فيصير كأنه خرقة بالية</a:t>
            </a:r>
          </a:p>
          <a:p>
            <a:pPr>
              <a:buFontTx/>
              <a:buChar char="-"/>
            </a:pPr>
            <a:endParaRPr lang="ar-SA" dirty="0" smtClean="0"/>
          </a:p>
          <a:p>
            <a:pPr algn="l" rtl="0">
              <a:buFontTx/>
              <a:buChar char="-"/>
            </a:pPr>
            <a:r>
              <a:rPr lang="en-US" i="1" dirty="0" err="1" smtClean="0"/>
              <a:t>Iman</a:t>
            </a:r>
            <a:r>
              <a:rPr lang="en-US" dirty="0" smtClean="0"/>
              <a:t> is steady in the heart but </a:t>
            </a:r>
            <a:r>
              <a:rPr lang="en-US" dirty="0" err="1" smtClean="0"/>
              <a:t>yaqin</a:t>
            </a:r>
            <a:r>
              <a:rPr lang="en-US" dirty="0" smtClean="0"/>
              <a:t> is passing experience.  When </a:t>
            </a:r>
            <a:r>
              <a:rPr lang="en-US" i="1" dirty="0" err="1" smtClean="0"/>
              <a:t>yaqin</a:t>
            </a:r>
            <a:r>
              <a:rPr lang="en-US" dirty="0" smtClean="0"/>
              <a:t> passes through the heart it becomes like a sheet of iron; and when it goes out the heart becomes like a worn out cloth. </a:t>
            </a:r>
            <a:endParaRPr lang="fa-IR" dirty="0" smtClean="0"/>
          </a:p>
          <a:p>
            <a:pPr>
              <a:buNone/>
            </a:pPr>
            <a:endParaRPr lang="fa-IR" dirty="0" smtClean="0"/>
          </a:p>
          <a:p>
            <a:pPr>
              <a:buNone/>
            </a:pPr>
            <a:endParaRPr lang="fa-I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Bottom)">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slide(fromBottom)">
                                      <p:cBhvr>
                                        <p:cTn id="17" dur="1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slide(fromBottom)">
                                      <p:cBhvr>
                                        <p:cTn id="22"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1984</Words>
  <Application>Microsoft Office PowerPoint</Application>
  <PresentationFormat>On-screen Show (4:3)</PresentationFormat>
  <Paragraphs>94</Paragraphs>
  <Slides>12</Slides>
  <Notes>0</Notes>
  <HiddenSlides>0</HiddenSlides>
  <MMClips>0</MMClips>
  <ScaleCrop>false</ScaleCrop>
  <HeadingPairs>
    <vt:vector size="4" baseType="variant">
      <vt:variant>
        <vt:lpstr>Theme</vt:lpstr>
      </vt:variant>
      <vt:variant>
        <vt:i4>2</vt:i4>
      </vt:variant>
      <vt:variant>
        <vt:lpstr>Slide Titles</vt:lpstr>
      </vt:variant>
      <vt:variant>
        <vt:i4>12</vt:i4>
      </vt:variant>
    </vt:vector>
  </HeadingPairs>
  <TitlesOfParts>
    <vt:vector size="14" baseType="lpstr">
      <vt:lpstr>Office Theme</vt:lpstr>
      <vt:lpstr>Solstice</vt:lpstr>
      <vt:lpstr>On levels of faith</vt:lpstr>
      <vt:lpstr>Faith as manifested in akhlaq</vt:lpstr>
      <vt:lpstr>Faith as manifested in akhlaq</vt:lpstr>
      <vt:lpstr>The four broad categories of faith</vt:lpstr>
      <vt:lpstr>The four broad categories of faith</vt:lpstr>
      <vt:lpstr>Yaqin </vt:lpstr>
      <vt:lpstr>Yaqin </vt:lpstr>
      <vt:lpstr>Yaqin </vt:lpstr>
      <vt:lpstr>What is yaqin </vt:lpstr>
      <vt:lpstr>What is yaqin </vt:lpstr>
      <vt:lpstr>The akhlaq of muqinun </vt:lpstr>
      <vt:lpstr>The akhlaq of muqinun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 levels of faith</dc:title>
  <dc:creator>User</dc:creator>
  <cp:lastModifiedBy>User</cp:lastModifiedBy>
  <cp:revision>1</cp:revision>
  <dcterms:created xsi:type="dcterms:W3CDTF">2006-08-16T00:00:00Z</dcterms:created>
  <dcterms:modified xsi:type="dcterms:W3CDTF">2013-05-21T17:59:26Z</dcterms:modified>
</cp:coreProperties>
</file>