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sldIdLst>
    <p:sldId id="264" r:id="rId4"/>
    <p:sldId id="259" r:id="rId5"/>
    <p:sldId id="265" r:id="rId6"/>
    <p:sldId id="266" r:id="rId7"/>
    <p:sldId id="267" r:id="rId8"/>
    <p:sldId id="268" r:id="rId9"/>
    <p:sldId id="269" r:id="rId10"/>
    <p:sldId id="270" r:id="rId11"/>
    <p:sldId id="271" r:id="rId12"/>
    <p:sldId id="260" r:id="rId13"/>
    <p:sldId id="274" r:id="rId14"/>
    <p:sldId id="273" r:id="rId15"/>
    <p:sldId id="261" r:id="rId16"/>
    <p:sldId id="262" r:id="rId17"/>
    <p:sldId id="263" r:id="rId18"/>
    <p:sldId id="272" r:id="rId19"/>
    <p:sldId id="257"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2833" autoAdjust="0"/>
  </p:normalViewPr>
  <p:slideViewPr>
    <p:cSldViewPr>
      <p:cViewPr varScale="1">
        <p:scale>
          <a:sx n="86" d="100"/>
          <a:sy n="86" d="100"/>
        </p:scale>
        <p:origin x="-1092"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200" kern="1200">
                <a:solidFill>
                  <a:prstClr val="black">
                    <a:tint val="95000"/>
                  </a:prstClr>
                </a:solidFill>
                <a:latin typeface="Franklin Gothic Book"/>
                <a:ea typeface="+mn-ea"/>
                <a:cs typeface="+mn-cs"/>
              </a:rPr>
              <a:pPr algn="ctr" rtl="0"/>
              <a:t>‹#›</a:t>
            </a:fld>
            <a:endParaRPr lang="en-US" sz="1200" kern="1200">
              <a:solidFill>
                <a:prstClr val="black">
                  <a:tint val="95000"/>
                </a:prstClr>
              </a:solidFill>
              <a:latin typeface="Franklin Gothic Book"/>
              <a:ea typeface="+mn-ea"/>
              <a:cs typeface="+mn-cs"/>
            </a:endParaRPr>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a:xfrm>
            <a:off x="2640597" y="6377459"/>
            <a:ext cx="3836404" cy="365125"/>
          </a:xfrm>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200" kern="1200">
                <a:solidFill>
                  <a:prstClr val="black">
                    <a:tint val="95000"/>
                  </a:prstClr>
                </a:solidFill>
                <a:latin typeface="Franklin Gothic Book"/>
                <a:ea typeface="+mn-ea"/>
                <a:cs typeface="+mn-cs"/>
              </a:rPr>
              <a:pPr algn="ctr" rtl="0"/>
              <a:t>‹#›</a:t>
            </a:fld>
            <a:endParaRPr lang="en-US" sz="1200" kern="1200">
              <a:solidFill>
                <a:prstClr val="black">
                  <a:tint val="95000"/>
                </a:prstClr>
              </a:solidFill>
              <a:latin typeface="Franklin Gothic Book"/>
              <a:ea typeface="+mn-ea"/>
              <a:cs typeface="+mn-cs"/>
            </a:endParaRPr>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8" name="Footer Placeholder 7"/>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9" name="Slide Number Placeholder 8"/>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4" name="Footer Placeholder 3"/>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5" name="Slide Number Placeholder 4"/>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3" name="Footer Placeholder 2"/>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4" name="Slide Number Placeholder 3"/>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a:xfrm>
            <a:off x="8339328" y="1170432"/>
            <a:ext cx="733864" cy="201168"/>
          </a:xfrm>
        </p:spPr>
        <p:txBody>
          <a:bodyPr/>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a:xfrm>
            <a:off x="2640597" y="6377459"/>
            <a:ext cx="3836404" cy="365125"/>
          </a:xfrm>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Perpetua"/>
              <a:ea typeface="+mn-ea"/>
              <a:cs typeface="+mn-cs"/>
            </a:endParaRPr>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17" name="Footer Placeholder 16"/>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pPr algn="ctr" rtl="0"/>
            <a:fld id="{B6F15528-21DE-4FAA-801E-634DDDAF4B2B}" type="slidenum">
              <a:rPr lang="en-US" kern="1200" smtClean="0">
                <a:latin typeface="Franklin Gothic Book"/>
                <a:ea typeface="+mj-ea"/>
                <a:cs typeface="+mj-cs"/>
              </a:rPr>
              <a:pPr algn="ctr" rtl="0"/>
              <a:t>‹#›</a:t>
            </a:fld>
            <a:endParaRPr lang="en-US" kern="1200">
              <a:latin typeface="Franklin Gothic Book"/>
              <a:ea typeface="+mj-ea"/>
              <a:cs typeface="+mj-cs"/>
            </a:endParaRP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Perpetua"/>
              <a:ea typeface="+mn-ea"/>
              <a:cs typeface="+mn-cs"/>
            </a:endParaRPr>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a:xfrm>
            <a:off x="800100" y="6172200"/>
            <a:ext cx="4000500" cy="457200"/>
          </a:xfrm>
        </p:spPr>
        <p:txBody>
          <a:bodyPr/>
          <a:lstStyle/>
          <a:p>
            <a:pPr algn="l" rtl="0"/>
            <a:endParaRPr lang="en-US" sz="1400" kern="1200">
              <a:solidFill>
                <a:srgbClr val="696464"/>
              </a:solidFill>
              <a:latin typeface="Perpetua"/>
              <a:ea typeface="+mn-ea"/>
              <a:cs typeface="+mn-cs"/>
            </a:endParaRP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6" name="Slide Number Placeholder 5"/>
          <p:cNvSpPr>
            <a:spLocks noGrp="1"/>
          </p:cNvSpPr>
          <p:nvPr>
            <p:ph type="sldNum" sz="quarter" idx="12"/>
          </p:nvPr>
        </p:nvSpPr>
        <p:spPr>
          <a:xfrm>
            <a:off x="146304" y="6208776"/>
            <a:ext cx="457200" cy="457200"/>
          </a:xfrm>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8" name="Footer Placeholder 7"/>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9" name="Slide Number Placeholder 8"/>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4" name="Footer Placeholder 3"/>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5" name="Slide Number Placeholder 4"/>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3" name="Footer Placeholder 2"/>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4" name="Slide Number Placeholder 3"/>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a:xfrm>
            <a:off x="914400" y="6172200"/>
            <a:ext cx="3886200" cy="457200"/>
          </a:xfrm>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a:xfrm>
            <a:off x="146304" y="6208776"/>
            <a:ext cx="457200" cy="457200"/>
          </a:xfrm>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8" name="Footer Placeholder 7"/>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9" name="Slide Number Placeholder 8"/>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4" name="Footer Placeholder 3"/>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5" name="Slide Number Placeholder 4"/>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3" name="Footer Placeholder 2"/>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4" name="Slide Number Placeholder 3"/>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pPr algn="r" rtl="0"/>
            <a:fld id="{1D8BD707-D9CF-40AE-B4C6-C98DA3205C09}" type="datetimeFigureOut">
              <a:rPr lang="en-US" sz="1400" kern="1200">
                <a:solidFill>
                  <a:srgbClr val="696464"/>
                </a:solidFill>
                <a:latin typeface="Perpetua"/>
                <a:ea typeface="+mn-ea"/>
                <a:cs typeface="+mn-cs"/>
              </a:rPr>
              <a:pPr algn="r" rtl="0"/>
              <a:t>5/28/2009</a:t>
            </a:fld>
            <a:endParaRPr lang="en-US" sz="1400" kern="1200">
              <a:solidFill>
                <a:srgbClr val="696464"/>
              </a:solidFill>
              <a:latin typeface="Perpetua"/>
              <a:ea typeface="+mn-ea"/>
              <a:cs typeface="+mn-cs"/>
            </a:endParaRPr>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a:xfrm>
            <a:off x="8339328" y="1170432"/>
            <a:ext cx="733864" cy="201168"/>
          </a:xfrm>
        </p:spPr>
        <p:txBody>
          <a:bodyPr/>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pPr rtl="0"/>
            <a:fld id="{1D8BD707-D9CF-40AE-B4C6-C98DA3205C09}" type="datetimeFigureOut">
              <a:rPr lang="en-US" kern="1200" smtClean="0">
                <a:solidFill>
                  <a:srgbClr val="696464"/>
                </a:solidFill>
                <a:latin typeface="Perpetua"/>
                <a:ea typeface="+mn-ea"/>
                <a:cs typeface="+mn-cs"/>
              </a:rPr>
              <a:pPr rtl="0"/>
              <a:t>5/28/2009</a:t>
            </a:fld>
            <a:endParaRPr lang="en-US" kern="1200">
              <a:solidFill>
                <a:srgbClr val="696464"/>
              </a:solidFill>
              <a:latin typeface="Perpetua"/>
              <a:ea typeface="+mn-ea"/>
              <a:cs typeface="+mn-cs"/>
            </a:endParaRPr>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pPr rtl="0"/>
            <a:endParaRPr lang="en-US" kern="1200">
              <a:solidFill>
                <a:srgbClr val="696464"/>
              </a:solidFill>
              <a:latin typeface="Perpetua"/>
              <a:ea typeface="+mn-ea"/>
              <a:cs typeface="+mn-cs"/>
            </a:endParaRPr>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pPr rtl="0"/>
            <a:fld id="{B6F15528-21DE-4FAA-801E-634DDDAF4B2B}" type="slidenum">
              <a:rPr lang="en-US" kern="1200" smtClean="0">
                <a:solidFill>
                  <a:prstClr val="black">
                    <a:tint val="95000"/>
                  </a:prstClr>
                </a:solidFill>
                <a:latin typeface="Franklin Gothic Book"/>
                <a:ea typeface="+mn-ea"/>
                <a:cs typeface="+mn-cs"/>
              </a:rPr>
              <a:pPr rtl="0"/>
              <a:t>‹#›</a:t>
            </a:fld>
            <a:endParaRPr lang="en-US" kern="1200">
              <a:solidFill>
                <a:prstClr val="black">
                  <a:tint val="95000"/>
                </a:prstClr>
              </a:solidFill>
              <a:latin typeface="Franklin Gothic Book"/>
              <a:ea typeface="+mn-ea"/>
              <a:cs typeface="+mn-cs"/>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pPr rtl="0"/>
            <a:fld id="{1D8BD707-D9CF-40AE-B4C6-C98DA3205C09}" type="datetimeFigureOut">
              <a:rPr lang="en-US" kern="1200" smtClean="0">
                <a:solidFill>
                  <a:srgbClr val="696464"/>
                </a:solidFill>
                <a:latin typeface="Perpetua"/>
                <a:ea typeface="+mn-ea"/>
                <a:cs typeface="+mn-cs"/>
              </a:rPr>
              <a:pPr rtl="0"/>
              <a:t>5/28/2009</a:t>
            </a:fld>
            <a:endParaRPr lang="en-US" kern="1200">
              <a:solidFill>
                <a:srgbClr val="696464"/>
              </a:solidFill>
              <a:latin typeface="Perpetua"/>
              <a:ea typeface="+mn-ea"/>
              <a:cs typeface="+mn-cs"/>
            </a:endParaRPr>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pPr rtl="0"/>
            <a:endParaRPr lang="en-US" kern="1200">
              <a:solidFill>
                <a:srgbClr val="696464"/>
              </a:solidFill>
              <a:latin typeface="Perpetua"/>
              <a:ea typeface="+mn-ea"/>
              <a:cs typeface="+mn-cs"/>
            </a:endParaRPr>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pPr rtl="0"/>
            <a:fld id="{B6F15528-21DE-4FAA-801E-634DDDAF4B2B}" type="slidenum">
              <a:rPr lang="en-US" kern="1200" smtClean="0">
                <a:solidFill>
                  <a:prstClr val="black">
                    <a:tint val="95000"/>
                  </a:prstClr>
                </a:solidFill>
                <a:latin typeface="Franklin Gothic Book"/>
                <a:ea typeface="+mn-ea"/>
                <a:cs typeface="+mn-cs"/>
              </a:rPr>
              <a:pPr rtl="0"/>
              <a:t>‹#›</a:t>
            </a:fld>
            <a:endParaRPr lang="en-US" kern="1200">
              <a:solidFill>
                <a:prstClr val="black">
                  <a:tint val="95000"/>
                </a:prstClr>
              </a:solidFill>
              <a:latin typeface="Franklin Gothic Book"/>
              <a:ea typeface="+mn-ea"/>
              <a:cs typeface="+mn-cs"/>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Perpetua"/>
              <a:ea typeface="+mn-ea"/>
              <a:cs typeface="+mn-cs"/>
            </a:endParaRPr>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rtl="0"/>
            <a:fld id="{1D8BD707-D9CF-40AE-B4C6-C98DA3205C09}" type="datetimeFigureOut">
              <a:rPr lang="en-US" kern="1200" smtClean="0">
                <a:solidFill>
                  <a:srgbClr val="696464"/>
                </a:solidFill>
                <a:latin typeface="Perpetua"/>
                <a:ea typeface="+mn-ea"/>
                <a:cs typeface="+mn-cs"/>
              </a:rPr>
              <a:pPr rtl="0"/>
              <a:t>5/28/2009</a:t>
            </a:fld>
            <a:endParaRPr lang="en-US" kern="1200">
              <a:solidFill>
                <a:srgbClr val="696464"/>
              </a:solidFill>
              <a:latin typeface="Perpetua"/>
              <a:ea typeface="+mn-ea"/>
              <a:cs typeface="+mn-cs"/>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pPr algn="l" rtl="0"/>
            <a:endParaRPr lang="en-US" kern="1200">
              <a:solidFill>
                <a:srgbClr val="696464"/>
              </a:solidFill>
              <a:latin typeface="Perpetua"/>
              <a:ea typeface="+mn-ea"/>
              <a:cs typeface="+mn-cs"/>
            </a:endParaRPr>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rtl="0"/>
            <a:fld id="{B6F15528-21DE-4FAA-801E-634DDDAF4B2B}" type="slidenum">
              <a:rPr lang="en-US" kern="1200" smtClean="0">
                <a:latin typeface="Franklin Gothic Book"/>
              </a:rPr>
              <a:pPr rtl="0"/>
              <a:t>‹#›</a:t>
            </a:fld>
            <a:endParaRPr lang="en-US" kern="1200">
              <a:latin typeface="Franklin Gothic Book"/>
            </a:endParaRP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GB" dirty="0" smtClean="0"/>
          </a:p>
          <a:p>
            <a:r>
              <a:rPr lang="en-GB" dirty="0" smtClean="0"/>
              <a:t>The Person of al-Mahdi (</a:t>
            </a:r>
            <a:r>
              <a:rPr lang="en-GB" dirty="0" err="1" smtClean="0"/>
              <a:t>a.s</a:t>
            </a:r>
            <a:r>
              <a:rPr lang="en-GB" dirty="0" smtClean="0"/>
              <a:t>.)</a:t>
            </a:r>
          </a:p>
          <a:p>
            <a:r>
              <a:rPr lang="en-GB" dirty="0" err="1" smtClean="0"/>
              <a:t>Ibn</a:t>
            </a:r>
            <a:r>
              <a:rPr lang="en-GB" dirty="0" smtClean="0"/>
              <a:t> al-</a:t>
            </a:r>
            <a:r>
              <a:rPr lang="en-GB" dirty="0" err="1" smtClean="0"/>
              <a:t>Hasan</a:t>
            </a:r>
            <a:r>
              <a:rPr lang="en-GB" dirty="0" smtClean="0"/>
              <a:t> al-’</a:t>
            </a:r>
            <a:r>
              <a:rPr lang="en-GB" dirty="0" err="1" smtClean="0"/>
              <a:t>Askari</a:t>
            </a:r>
            <a:endParaRPr lang="en-GB" dirty="0" smtClean="0"/>
          </a:p>
        </p:txBody>
      </p:sp>
      <p:sp>
        <p:nvSpPr>
          <p:cNvPr id="2" name="Title 1"/>
          <p:cNvSpPr>
            <a:spLocks noGrp="1"/>
          </p:cNvSpPr>
          <p:nvPr>
            <p:ph type="ctrTitle"/>
          </p:nvPr>
        </p:nvSpPr>
        <p:spPr>
          <a:xfrm>
            <a:off x="685800" y="1600201"/>
            <a:ext cx="7772400" cy="2000250"/>
          </a:xfrm>
        </p:spPr>
        <p:txBody>
          <a:bodyPr>
            <a:normAutofit fontScale="90000"/>
          </a:bodyPr>
          <a:lstStyle/>
          <a:p>
            <a:r>
              <a:rPr lang="en-GB" dirty="0" smtClean="0"/>
              <a:t/>
            </a:r>
            <a:br>
              <a:rPr lang="en-GB" dirty="0" smtClean="0"/>
            </a:br>
            <a:r>
              <a:rPr lang="en-GB" dirty="0" smtClean="0"/>
              <a:t>'The Concept and the Person of Imam Mahdi (</a:t>
            </a:r>
            <a:r>
              <a:rPr lang="en-GB" dirty="0" err="1" smtClean="0"/>
              <a:t>a.s</a:t>
            </a:r>
            <a:r>
              <a:rPr lang="en-GB" dirty="0" smtClean="0"/>
              <a:t>.) in Islam' </a:t>
            </a:r>
            <a:br>
              <a:rPr lang="en-GB" dirty="0" smtClean="0"/>
            </a:br>
            <a:r>
              <a:rPr lang="en-GB" dirty="0" smtClean="0"/>
              <a:t/>
            </a:r>
            <a:br>
              <a:rPr lang="en-GB" dirty="0" smtClean="0"/>
            </a:b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Traditions from the Prophet (s)</a:t>
            </a:r>
            <a:endParaRPr lang="en-GB" dirty="0"/>
          </a:p>
        </p:txBody>
      </p:sp>
      <p:sp>
        <p:nvSpPr>
          <p:cNvPr id="3" name="Content Placeholder 2"/>
          <p:cNvSpPr>
            <a:spLocks noGrp="1"/>
          </p:cNvSpPr>
          <p:nvPr>
            <p:ph idx="1"/>
          </p:nvPr>
        </p:nvSpPr>
        <p:spPr>
          <a:xfrm>
            <a:off x="457200" y="1600201"/>
            <a:ext cx="8229600" cy="5029200"/>
          </a:xfrm>
        </p:spPr>
        <p:txBody>
          <a:bodyPr>
            <a:normAutofit fontScale="32500" lnSpcReduction="20000"/>
          </a:bodyPr>
          <a:lstStyle/>
          <a:p>
            <a:pPr>
              <a:lnSpc>
                <a:spcPct val="170000"/>
              </a:lnSpc>
              <a:buNone/>
            </a:pPr>
            <a:r>
              <a:rPr lang="en-GB" sz="4200" b="1" dirty="0" smtClean="0"/>
              <a:t>Apart from these there are several traditions reported from the Prophet </a:t>
            </a:r>
            <a:r>
              <a:rPr lang="en-GB" sz="4200" b="1" dirty="0" smtClean="0"/>
              <a:t> and the Imams </a:t>
            </a:r>
            <a:r>
              <a:rPr lang="en-GB" sz="4200" b="1" dirty="0" smtClean="0"/>
              <a:t>which mention him by name. </a:t>
            </a:r>
            <a:r>
              <a:rPr lang="en-GB" sz="4200" b="1" dirty="0" smtClean="0"/>
              <a:t>Two </a:t>
            </a:r>
            <a:r>
              <a:rPr lang="en-GB" sz="4200" b="1" dirty="0" smtClean="0"/>
              <a:t>of the most famous and authentic of these traditions are Hadith </a:t>
            </a:r>
            <a:r>
              <a:rPr lang="en-GB" sz="4200" b="1" dirty="0" err="1" smtClean="0"/>
              <a:t>Khidr</a:t>
            </a:r>
            <a:r>
              <a:rPr lang="en-GB" sz="4200" b="1" dirty="0" smtClean="0"/>
              <a:t> (a) and </a:t>
            </a:r>
            <a:r>
              <a:rPr lang="en-GB" sz="4400" b="1" dirty="0" smtClean="0"/>
              <a:t>Hadith </a:t>
            </a:r>
            <a:r>
              <a:rPr lang="en-GB" sz="4400" b="1" i="1" dirty="0" err="1" smtClean="0"/>
              <a:t>lawh</a:t>
            </a:r>
            <a:r>
              <a:rPr lang="en-GB" sz="4400" b="1" dirty="0" smtClean="0"/>
              <a:t> Fatimah (a</a:t>
            </a:r>
            <a:r>
              <a:rPr lang="en-GB" sz="4400" b="1" dirty="0" smtClean="0"/>
              <a:t>)</a:t>
            </a:r>
            <a:endParaRPr lang="en-GB" sz="4200" b="1" dirty="0" smtClean="0"/>
          </a:p>
          <a:p>
            <a:pPr algn="ctr">
              <a:lnSpc>
                <a:spcPct val="170000"/>
              </a:lnSpc>
              <a:buNone/>
            </a:pPr>
            <a:r>
              <a:rPr lang="en-GB" sz="4200" b="1" dirty="0" smtClean="0"/>
              <a:t>Hadith </a:t>
            </a:r>
            <a:r>
              <a:rPr lang="en-GB" sz="4200" b="1" dirty="0" err="1" smtClean="0"/>
              <a:t>Khidr</a:t>
            </a:r>
            <a:r>
              <a:rPr lang="en-GB" sz="4200" b="1" dirty="0" smtClean="0"/>
              <a:t> (a)</a:t>
            </a:r>
          </a:p>
          <a:p>
            <a:pPr algn="r" rtl="1">
              <a:lnSpc>
                <a:spcPct val="170000"/>
              </a:lnSpc>
            </a:pPr>
            <a:r>
              <a:rPr lang="ar-SA" b="1" dirty="0" smtClean="0"/>
              <a:t>روى الكليني عن عدة من أصحابنا عن أحمد بن محمد</a:t>
            </a:r>
            <a:r>
              <a:rPr lang="en-GB" dirty="0" smtClean="0"/>
              <a:t> </a:t>
            </a:r>
            <a:r>
              <a:rPr lang="ar-SA" b="1" dirty="0" smtClean="0"/>
              <a:t>البرقي عن أبي هاشم داود بن القاسم الجعفري عن أبي جعفر</a:t>
            </a:r>
            <a:r>
              <a:rPr lang="en-GB" dirty="0" smtClean="0"/>
              <a:t> </a:t>
            </a:r>
            <a:r>
              <a:rPr lang="ar-SA" b="1" dirty="0" smtClean="0"/>
              <a:t>الثاني (ع) قال : ( أقبل أمير المؤمنين (ع) ومعه الحسن بن علي </a:t>
            </a:r>
            <a:r>
              <a:rPr lang="en-GB" dirty="0" smtClean="0"/>
              <a:t> </a:t>
            </a:r>
            <a:r>
              <a:rPr lang="ar-SA" b="1" dirty="0" smtClean="0"/>
              <a:t>وهو متكئ على يد سلمان فدخل المسجد الحرام فجلس ، إذ أقبل </a:t>
            </a:r>
            <a:r>
              <a:rPr lang="en-GB" dirty="0" smtClean="0"/>
              <a:t> </a:t>
            </a:r>
            <a:r>
              <a:rPr lang="ar-SA" b="1" dirty="0" smtClean="0"/>
              <a:t>رجل حسن الهيئة واللباس ، فسلم على أمير المؤمنين ، فرد</a:t>
            </a:r>
            <a:r>
              <a:rPr lang="en-GB" dirty="0" smtClean="0"/>
              <a:t> </a:t>
            </a:r>
            <a:r>
              <a:rPr lang="ar-SA" b="1" dirty="0" smtClean="0"/>
              <a:t>(ع) فجلس ، </a:t>
            </a:r>
            <a:endParaRPr lang="en-GB" b="1" dirty="0" smtClean="0"/>
          </a:p>
          <a:p>
            <a:pPr algn="r" rtl="1">
              <a:lnSpc>
                <a:spcPct val="170000"/>
              </a:lnSpc>
            </a:pPr>
            <a:endParaRPr lang="en-GB" b="1" dirty="0" smtClean="0"/>
          </a:p>
          <a:p>
            <a:pPr>
              <a:lnSpc>
                <a:spcPct val="170000"/>
              </a:lnSpc>
              <a:buNone/>
            </a:pPr>
            <a:r>
              <a:rPr lang="en-GB" sz="4500" b="1" dirty="0" smtClean="0"/>
              <a:t>Al-Sheikh </a:t>
            </a:r>
            <a:r>
              <a:rPr lang="en-GB" sz="4500" b="1" dirty="0" smtClean="0"/>
              <a:t>al-</a:t>
            </a:r>
            <a:r>
              <a:rPr lang="en-GB" sz="4500" b="1" dirty="0" err="1" smtClean="0"/>
              <a:t>Kulayni</a:t>
            </a:r>
            <a:r>
              <a:rPr lang="en-GB" sz="4500" b="1" dirty="0" smtClean="0"/>
              <a:t> narrates from a number of </a:t>
            </a:r>
            <a:r>
              <a:rPr lang="en-GB" sz="4500" b="1" dirty="0" smtClean="0"/>
              <a:t>his companions</a:t>
            </a:r>
            <a:r>
              <a:rPr lang="en-GB" sz="4500" b="1" dirty="0" smtClean="0"/>
              <a:t>, from </a:t>
            </a:r>
            <a:r>
              <a:rPr lang="en-GB" sz="4500" b="1" dirty="0" smtClean="0"/>
              <a:t>Ahmad b. Muhammad </a:t>
            </a:r>
            <a:r>
              <a:rPr lang="en-GB" sz="4500" b="1" dirty="0" smtClean="0"/>
              <a:t>al-</a:t>
            </a:r>
            <a:r>
              <a:rPr lang="en-GB" sz="4500" b="1" dirty="0" err="1" smtClean="0"/>
              <a:t>Barqi</a:t>
            </a:r>
            <a:r>
              <a:rPr lang="en-GB" sz="4500" b="1" dirty="0" smtClean="0"/>
              <a:t>, from Abu </a:t>
            </a:r>
            <a:r>
              <a:rPr lang="en-GB" sz="4500" b="1" dirty="0" smtClean="0"/>
              <a:t>Hashim </a:t>
            </a:r>
            <a:r>
              <a:rPr lang="en-GB" sz="4500" b="1" dirty="0" err="1" smtClean="0"/>
              <a:t>Dawud</a:t>
            </a:r>
            <a:r>
              <a:rPr lang="en-GB" sz="4500" b="1" dirty="0" smtClean="0"/>
              <a:t> b. </a:t>
            </a:r>
            <a:r>
              <a:rPr lang="en-GB" sz="4500" b="1" dirty="0" err="1" smtClean="0"/>
              <a:t>Qasim</a:t>
            </a:r>
            <a:r>
              <a:rPr lang="en-GB" sz="4500" b="1" dirty="0" smtClean="0"/>
              <a:t> al-</a:t>
            </a:r>
            <a:r>
              <a:rPr lang="en-GB" sz="4500" b="1" dirty="0" err="1" smtClean="0"/>
              <a:t>Ja’fari</a:t>
            </a:r>
            <a:r>
              <a:rPr lang="en-GB" sz="4500" b="1" dirty="0" smtClean="0"/>
              <a:t>, </a:t>
            </a:r>
            <a:r>
              <a:rPr lang="en-GB" sz="4500" b="1" dirty="0" smtClean="0"/>
              <a:t>from Abu </a:t>
            </a:r>
            <a:r>
              <a:rPr lang="en-GB" sz="4500" b="1" dirty="0" err="1" smtClean="0"/>
              <a:t>Ja’far</a:t>
            </a:r>
            <a:r>
              <a:rPr lang="en-GB" sz="4500" b="1" dirty="0" smtClean="0"/>
              <a:t> </a:t>
            </a:r>
            <a:r>
              <a:rPr lang="en-GB" sz="4500" b="1" dirty="0" smtClean="0"/>
              <a:t>the Second (</a:t>
            </a:r>
            <a:r>
              <a:rPr lang="en-GB" sz="4500" b="1" dirty="0" err="1" smtClean="0"/>
              <a:t>a.s</a:t>
            </a:r>
            <a:r>
              <a:rPr lang="en-GB" sz="4500" b="1" dirty="0" smtClean="0"/>
              <a:t>.) who said:  </a:t>
            </a:r>
            <a:r>
              <a:rPr lang="en-GB" sz="4500" b="1" dirty="0" smtClean="0"/>
              <a:t>“Amir al-</a:t>
            </a:r>
            <a:r>
              <a:rPr lang="en-GB" sz="4500" b="1" dirty="0" err="1" smtClean="0"/>
              <a:t>Mu’minin</a:t>
            </a:r>
            <a:r>
              <a:rPr lang="en-GB" sz="4500" b="1" dirty="0" smtClean="0"/>
              <a:t> approached </a:t>
            </a:r>
            <a:r>
              <a:rPr lang="en-GB" sz="4500" b="1" dirty="0" smtClean="0"/>
              <a:t>the Sacred Mosque (of Mecca) and with him was </a:t>
            </a:r>
            <a:r>
              <a:rPr lang="en-GB" sz="4500" b="1" dirty="0" smtClean="0"/>
              <a:t>al-Hasan b. Ali who was </a:t>
            </a:r>
            <a:r>
              <a:rPr lang="en-GB" sz="4500" b="1" dirty="0" smtClean="0"/>
              <a:t>leaning on the hand of </a:t>
            </a:r>
            <a:r>
              <a:rPr lang="en-GB" sz="4500" b="1" dirty="0" err="1" smtClean="0"/>
              <a:t>Salman</a:t>
            </a:r>
            <a:r>
              <a:rPr lang="en-GB" sz="4500" b="1" dirty="0" smtClean="0"/>
              <a:t>. They entered and sat down, when a man, </a:t>
            </a:r>
            <a:r>
              <a:rPr lang="en-GB" sz="4500" b="1" dirty="0" smtClean="0"/>
              <a:t>of nice appearance </a:t>
            </a:r>
            <a:r>
              <a:rPr lang="en-GB" sz="4500" b="1" dirty="0" smtClean="0"/>
              <a:t>and attire approached them. He greeted </a:t>
            </a:r>
            <a:r>
              <a:rPr lang="en-GB" sz="4500" b="1" dirty="0" smtClean="0"/>
              <a:t>Amir al-</a:t>
            </a:r>
            <a:r>
              <a:rPr lang="en-GB" sz="4500" b="1" dirty="0" err="1" smtClean="0"/>
              <a:t>Mu’minin</a:t>
            </a:r>
            <a:r>
              <a:rPr lang="en-GB" sz="4500" b="1" dirty="0" smtClean="0"/>
              <a:t> and </a:t>
            </a:r>
            <a:r>
              <a:rPr lang="en-GB" sz="4500" b="1" dirty="0" smtClean="0"/>
              <a:t>sat down</a:t>
            </a:r>
            <a:r>
              <a:rPr lang="en-GB" sz="4500" b="1" dirty="0" smtClean="0"/>
              <a:t> after receiving his reply.</a:t>
            </a:r>
            <a:endParaRPr lang="en-GB" sz="4500"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Traditions from the Prophet (s)</a:t>
            </a:r>
            <a:endParaRPr lang="en-GB" dirty="0"/>
          </a:p>
        </p:txBody>
      </p:sp>
      <p:sp>
        <p:nvSpPr>
          <p:cNvPr id="3" name="Content Placeholder 2"/>
          <p:cNvSpPr>
            <a:spLocks noGrp="1"/>
          </p:cNvSpPr>
          <p:nvPr>
            <p:ph idx="1"/>
          </p:nvPr>
        </p:nvSpPr>
        <p:spPr>
          <a:xfrm>
            <a:off x="457200" y="1600201"/>
            <a:ext cx="8229600" cy="5486400"/>
          </a:xfrm>
        </p:spPr>
        <p:txBody>
          <a:bodyPr>
            <a:normAutofit fontScale="47500" lnSpcReduction="20000"/>
          </a:bodyPr>
          <a:lstStyle/>
          <a:p>
            <a:pPr algn="r" rtl="1">
              <a:lnSpc>
                <a:spcPct val="170000"/>
              </a:lnSpc>
              <a:buNone/>
            </a:pPr>
            <a:r>
              <a:rPr lang="ar-SA" b="1" dirty="0" smtClean="0"/>
              <a:t>ثم قال : يا أمير المؤمنين أسألك عن ثلاث مسائل إن</a:t>
            </a:r>
            <a:r>
              <a:rPr lang="en-GB" dirty="0" smtClean="0"/>
              <a:t> </a:t>
            </a:r>
            <a:r>
              <a:rPr lang="ar-SA" b="1" dirty="0" smtClean="0"/>
              <a:t>أخبرتني بهن علمت أن القوم ركبوا من أمرك ما قضي عليهم</a:t>
            </a:r>
            <a:r>
              <a:rPr lang="en-GB" dirty="0" smtClean="0"/>
              <a:t> </a:t>
            </a:r>
            <a:r>
              <a:rPr lang="ar-SA" b="1" dirty="0" smtClean="0"/>
              <a:t>وأن ليسوا بمأمونين في دنياهم وآخرتهم، وإن تكن الأُخرى علمت</a:t>
            </a:r>
            <a:r>
              <a:rPr lang="en-GB" b="1" dirty="0" smtClean="0"/>
              <a:t> </a:t>
            </a:r>
            <a:r>
              <a:rPr lang="ar-SA" b="1" dirty="0" smtClean="0"/>
              <a:t>أنك وهم شرع سواء! فقال له أمير المؤمنين (ع) : سلني عما بدا لك ، قال : أخبرني عن الرجل إذا نام أين تذهب روحه ؟ وعن الرجل كيف يذكر وينسى؟</a:t>
            </a:r>
            <a:r>
              <a:rPr lang="en-GB" dirty="0" smtClean="0"/>
              <a:t> </a:t>
            </a:r>
            <a:r>
              <a:rPr lang="ar-SA" b="1" dirty="0" smtClean="0"/>
              <a:t>وعن الرجل كيف يشبه ولده الأعمام والأخوال</a:t>
            </a:r>
            <a:r>
              <a:rPr lang="ar-SA" b="1" dirty="0" smtClean="0"/>
              <a:t>؟</a:t>
            </a:r>
            <a:endParaRPr lang="en-GB" b="1" dirty="0" smtClean="0"/>
          </a:p>
          <a:p>
            <a:pPr algn="r" rtl="1">
              <a:lnSpc>
                <a:spcPct val="170000"/>
              </a:lnSpc>
              <a:buNone/>
            </a:pPr>
            <a:endParaRPr lang="en-GB" b="1" dirty="0" smtClean="0"/>
          </a:p>
          <a:p>
            <a:pPr>
              <a:lnSpc>
                <a:spcPct val="170000"/>
              </a:lnSpc>
              <a:buNone/>
            </a:pPr>
            <a:r>
              <a:rPr lang="en-GB" b="1" dirty="0" smtClean="0"/>
              <a:t>The he said: “O Amir al-</a:t>
            </a:r>
            <a:r>
              <a:rPr lang="en-GB" b="1" dirty="0" err="1" smtClean="0"/>
              <a:t>Mu’minin</a:t>
            </a:r>
            <a:r>
              <a:rPr lang="en-GB" b="1" dirty="0" smtClean="0"/>
              <a:t> </a:t>
            </a:r>
            <a:r>
              <a:rPr lang="en-GB" b="1" dirty="0" smtClean="0"/>
              <a:t>, </a:t>
            </a:r>
            <a:r>
              <a:rPr lang="en-GB" b="1" dirty="0" smtClean="0"/>
              <a:t>I will ask you three questions. If </a:t>
            </a:r>
            <a:r>
              <a:rPr lang="en-GB" b="1" dirty="0" smtClean="0"/>
              <a:t>you will </a:t>
            </a:r>
            <a:r>
              <a:rPr lang="en-GB" b="1" dirty="0" smtClean="0"/>
              <a:t>answer them (correctly) then I will know that the community has turned </a:t>
            </a:r>
            <a:r>
              <a:rPr lang="en-GB" b="1" dirty="0" smtClean="0"/>
              <a:t>away from </a:t>
            </a:r>
            <a:r>
              <a:rPr lang="en-GB" b="1" dirty="0" smtClean="0"/>
              <a:t>your affair in what was prescribed </a:t>
            </a:r>
            <a:r>
              <a:rPr lang="en-GB" b="1" dirty="0" smtClean="0"/>
              <a:t>over them and that they </a:t>
            </a:r>
            <a:r>
              <a:rPr lang="en-GB" b="1" dirty="0" smtClean="0"/>
              <a:t>are neither </a:t>
            </a:r>
            <a:r>
              <a:rPr lang="en-GB" b="1" dirty="0" smtClean="0"/>
              <a:t>safe in </a:t>
            </a:r>
            <a:r>
              <a:rPr lang="en-GB" b="1" dirty="0" smtClean="0"/>
              <a:t>their worldly affairs nor in the </a:t>
            </a:r>
            <a:r>
              <a:rPr lang="en-GB" b="1" dirty="0" smtClean="0"/>
              <a:t>hereafter. However</a:t>
            </a:r>
            <a:r>
              <a:rPr lang="en-GB" b="1" dirty="0" smtClean="0"/>
              <a:t>, if you are unable to answer them, then I will know that you and they </a:t>
            </a:r>
            <a:r>
              <a:rPr lang="en-GB" b="1" dirty="0" smtClean="0"/>
              <a:t>are the </a:t>
            </a:r>
            <a:r>
              <a:rPr lang="en-GB" b="1" dirty="0" smtClean="0"/>
              <a:t>same.” So Amir al-</a:t>
            </a:r>
            <a:r>
              <a:rPr lang="en-GB" b="1" dirty="0" err="1" smtClean="0"/>
              <a:t>Mu’minin</a:t>
            </a:r>
            <a:r>
              <a:rPr lang="en-GB" b="1" dirty="0" smtClean="0"/>
              <a:t> </a:t>
            </a:r>
            <a:r>
              <a:rPr lang="en-GB" b="1" dirty="0" smtClean="0"/>
              <a:t> said</a:t>
            </a:r>
            <a:r>
              <a:rPr lang="en-GB" b="1" dirty="0" smtClean="0"/>
              <a:t>, “Ask me whatever you wish.” So he asked:</a:t>
            </a:r>
          </a:p>
          <a:p>
            <a:pPr>
              <a:lnSpc>
                <a:spcPct val="170000"/>
              </a:lnSpc>
              <a:buNone/>
            </a:pPr>
            <a:r>
              <a:rPr lang="en-GB" b="1" dirty="0" smtClean="0"/>
              <a:t>“Inform me as to where the spirit of a human being goes when he sleeps? And </a:t>
            </a:r>
            <a:r>
              <a:rPr lang="en-GB" b="1" dirty="0" smtClean="0"/>
              <a:t>how does </a:t>
            </a:r>
            <a:r>
              <a:rPr lang="en-GB" b="1" dirty="0" smtClean="0"/>
              <a:t>a human being remember and forget? And how does a son resemble </a:t>
            </a:r>
            <a:r>
              <a:rPr lang="en-GB" b="1" dirty="0" smtClean="0"/>
              <a:t>his paternal </a:t>
            </a:r>
            <a:r>
              <a:rPr lang="en-GB" b="1" dirty="0" smtClean="0"/>
              <a:t>and maternal uncles?”</a:t>
            </a:r>
          </a:p>
          <a:p>
            <a:pPr algn="r" rtl="1">
              <a:lnSpc>
                <a:spcPct val="170000"/>
              </a:lnSpc>
              <a:buNone/>
            </a:pPr>
            <a:r>
              <a:rPr lang="ar-SA" b="1" dirty="0" smtClean="0"/>
              <a:t> </a:t>
            </a:r>
            <a:endParaRPr lang="en-GB" b="1" dirty="0" smtClean="0"/>
          </a:p>
          <a:p>
            <a:pPr algn="r" rtl="1">
              <a:lnSpc>
                <a:spcPct val="170000"/>
              </a:lnSpc>
              <a:buNone/>
            </a:pPr>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Traditions from the Prophet (s)</a:t>
            </a:r>
            <a:endParaRPr lang="en-GB" dirty="0"/>
          </a:p>
        </p:txBody>
      </p:sp>
      <p:sp>
        <p:nvSpPr>
          <p:cNvPr id="3" name="Content Placeholder 2"/>
          <p:cNvSpPr>
            <a:spLocks noGrp="1"/>
          </p:cNvSpPr>
          <p:nvPr>
            <p:ph idx="1"/>
          </p:nvPr>
        </p:nvSpPr>
        <p:spPr>
          <a:xfrm>
            <a:off x="457200" y="1600201"/>
            <a:ext cx="8229600" cy="5486400"/>
          </a:xfrm>
        </p:spPr>
        <p:txBody>
          <a:bodyPr>
            <a:normAutofit fontScale="40000" lnSpcReduction="20000"/>
          </a:bodyPr>
          <a:lstStyle/>
          <a:p>
            <a:pPr algn="r" rtl="1">
              <a:lnSpc>
                <a:spcPct val="170000"/>
              </a:lnSpc>
              <a:buNone/>
            </a:pPr>
            <a:r>
              <a:rPr lang="ar-SA" b="1" dirty="0" smtClean="0"/>
              <a:t>فالتفت أمير</a:t>
            </a:r>
            <a:r>
              <a:rPr lang="en-GB" dirty="0" smtClean="0"/>
              <a:t> </a:t>
            </a:r>
            <a:r>
              <a:rPr lang="ar-SA" b="1" dirty="0" smtClean="0"/>
              <a:t>المؤمنين (ع) إلى الحسن ، فقال : يا أبا محمد أجبه! قال : فأجابه الحسن ،</a:t>
            </a:r>
            <a:r>
              <a:rPr lang="en-GB" dirty="0" smtClean="0"/>
              <a:t> </a:t>
            </a:r>
            <a:r>
              <a:rPr lang="ar-SA" b="1" dirty="0" smtClean="0"/>
              <a:t>فقال الرجل : أشهد أن لا إله إلا الله ولم أزل أشهد بها ،</a:t>
            </a:r>
            <a:r>
              <a:rPr lang="en-GB" dirty="0" smtClean="0"/>
              <a:t> </a:t>
            </a:r>
            <a:r>
              <a:rPr lang="ar-SA" b="1" dirty="0" smtClean="0"/>
              <a:t>وأشهد أن محمداً رسول الله ولم أزل أشهد بها ، وأشهد أنك وصي رسول الله والقائم بحجته ـ أشار إلى أمير المؤمنين ـ ولم أزل أشهد </a:t>
            </a:r>
            <a:r>
              <a:rPr lang="ar-SA" b="1" dirty="0" smtClean="0"/>
              <a:t>بها</a:t>
            </a:r>
            <a:r>
              <a:rPr lang="en-GB" b="1" dirty="0" smtClean="0"/>
              <a:t> </a:t>
            </a:r>
            <a:r>
              <a:rPr lang="ar-SA" b="1" dirty="0" smtClean="0"/>
              <a:t>وأشهد أنك وصيه والقائم بحجته ـ أشار إلى الحسن ـ ، وأشهد أن</a:t>
            </a:r>
            <a:r>
              <a:rPr lang="en-GB" dirty="0" smtClean="0"/>
              <a:t> </a:t>
            </a:r>
            <a:r>
              <a:rPr lang="ar-SA" b="1" dirty="0" smtClean="0"/>
              <a:t>الحسين بن علي وصي أخيه والقائم بحجته بعده ، وأشهد على </a:t>
            </a:r>
            <a:r>
              <a:rPr lang="en-GB" dirty="0" smtClean="0"/>
              <a:t> </a:t>
            </a:r>
            <a:r>
              <a:rPr lang="ar-SA" b="1" dirty="0" smtClean="0"/>
              <a:t>علي بن الحسين أنه القائم بأمر الحسين بعده ، وأشهد على محمد </a:t>
            </a:r>
            <a:r>
              <a:rPr lang="en-GB" dirty="0" smtClean="0"/>
              <a:t> </a:t>
            </a:r>
            <a:r>
              <a:rPr lang="ar-SA" b="1" dirty="0" smtClean="0"/>
              <a:t>بن علي أنه القائم بأمر علي بن الحسين ، وأشهد على جعفر </a:t>
            </a:r>
            <a:r>
              <a:rPr lang="en-GB" dirty="0" smtClean="0"/>
              <a:t> </a:t>
            </a:r>
            <a:r>
              <a:rPr lang="ar-SA" b="1" dirty="0" smtClean="0"/>
              <a:t>بن محمد أنه القائم بأمر محمد </a:t>
            </a:r>
            <a:endParaRPr lang="en-GB" b="1" dirty="0" smtClean="0"/>
          </a:p>
          <a:p>
            <a:pPr algn="r" rtl="1">
              <a:lnSpc>
                <a:spcPct val="170000"/>
              </a:lnSpc>
              <a:buNone/>
            </a:pPr>
            <a:endParaRPr lang="en-GB" b="1" dirty="0" smtClean="0"/>
          </a:p>
          <a:p>
            <a:pPr>
              <a:lnSpc>
                <a:spcPct val="170000"/>
              </a:lnSpc>
              <a:buNone/>
            </a:pPr>
            <a:r>
              <a:rPr lang="en-GB" b="1" dirty="0" smtClean="0"/>
              <a:t>Amir al-</a:t>
            </a:r>
            <a:r>
              <a:rPr lang="en-GB" b="1" dirty="0" err="1" smtClean="0"/>
              <a:t>Mu’minin</a:t>
            </a:r>
            <a:r>
              <a:rPr lang="en-GB" b="1" dirty="0" smtClean="0"/>
              <a:t> </a:t>
            </a:r>
            <a:r>
              <a:rPr lang="en-GB" b="1" dirty="0" smtClean="0"/>
              <a:t>turned </a:t>
            </a:r>
            <a:r>
              <a:rPr lang="en-GB" b="1" dirty="0" smtClean="0"/>
              <a:t>to </a:t>
            </a:r>
            <a:r>
              <a:rPr lang="en-GB" b="1" dirty="0" smtClean="0"/>
              <a:t>al-Hasan </a:t>
            </a:r>
            <a:r>
              <a:rPr lang="en-GB" b="1" dirty="0" smtClean="0"/>
              <a:t>and said “O Abu </a:t>
            </a:r>
            <a:r>
              <a:rPr lang="en-GB" b="1" dirty="0" smtClean="0"/>
              <a:t>Muhammad</a:t>
            </a:r>
            <a:r>
              <a:rPr lang="en-GB" b="1" dirty="0" smtClean="0"/>
              <a:t>, answer </a:t>
            </a:r>
            <a:r>
              <a:rPr lang="en-GB" b="1" dirty="0" smtClean="0"/>
              <a:t>him! So al-Hasan </a:t>
            </a:r>
            <a:r>
              <a:rPr lang="en-GB" b="1" dirty="0" smtClean="0"/>
              <a:t>answered him, whereupon he said “I testify that there is no </a:t>
            </a:r>
            <a:r>
              <a:rPr lang="en-GB" b="1" dirty="0" smtClean="0"/>
              <a:t>God  but Allah </a:t>
            </a:r>
            <a:r>
              <a:rPr lang="en-GB" b="1" dirty="0" smtClean="0"/>
              <a:t>and I </a:t>
            </a:r>
            <a:r>
              <a:rPr lang="en-GB" b="1" dirty="0" smtClean="0"/>
              <a:t>have always attest </a:t>
            </a:r>
            <a:r>
              <a:rPr lang="en-GB" b="1" dirty="0" smtClean="0"/>
              <a:t>to it, and I testify that </a:t>
            </a:r>
            <a:r>
              <a:rPr lang="en-GB" b="1" dirty="0" smtClean="0"/>
              <a:t>Muhammad </a:t>
            </a:r>
            <a:r>
              <a:rPr lang="en-GB" b="1" dirty="0" smtClean="0"/>
              <a:t>is </a:t>
            </a:r>
            <a:r>
              <a:rPr lang="en-GB" b="1" dirty="0" smtClean="0"/>
              <a:t>the Messenger </a:t>
            </a:r>
            <a:r>
              <a:rPr lang="en-GB" b="1" dirty="0" smtClean="0"/>
              <a:t>of </a:t>
            </a:r>
            <a:r>
              <a:rPr lang="en-GB" b="1" dirty="0" smtClean="0"/>
              <a:t>God and </a:t>
            </a:r>
            <a:r>
              <a:rPr lang="en-GB" b="1" dirty="0" smtClean="0"/>
              <a:t>I </a:t>
            </a:r>
            <a:r>
              <a:rPr lang="en-GB" b="1" dirty="0" smtClean="0"/>
              <a:t>have always attest </a:t>
            </a:r>
            <a:r>
              <a:rPr lang="en-GB" b="1" dirty="0" smtClean="0"/>
              <a:t>to it, and I testify that you – and </a:t>
            </a:r>
            <a:r>
              <a:rPr lang="en-GB" b="1" dirty="0" smtClean="0"/>
              <a:t>he pointed </a:t>
            </a:r>
            <a:r>
              <a:rPr lang="en-GB" b="1" dirty="0" smtClean="0"/>
              <a:t>to Amir al-</a:t>
            </a:r>
            <a:r>
              <a:rPr lang="en-GB" b="1" dirty="0" err="1" smtClean="0"/>
              <a:t>Mu’minin</a:t>
            </a:r>
            <a:r>
              <a:rPr lang="en-GB" b="1" dirty="0" smtClean="0"/>
              <a:t> </a:t>
            </a:r>
            <a:r>
              <a:rPr lang="en-GB" b="1" dirty="0" smtClean="0"/>
              <a:t>– are the trustee </a:t>
            </a:r>
            <a:r>
              <a:rPr lang="en-GB" b="1" dirty="0" smtClean="0"/>
              <a:t>of the Messenger of </a:t>
            </a:r>
            <a:r>
              <a:rPr lang="en-GB" b="1" dirty="0" smtClean="0"/>
              <a:t>God and </a:t>
            </a:r>
            <a:r>
              <a:rPr lang="en-GB" b="1" dirty="0" smtClean="0"/>
              <a:t>established as such on his </a:t>
            </a:r>
            <a:r>
              <a:rPr lang="en-GB" b="1" dirty="0" smtClean="0"/>
              <a:t>authority, and </a:t>
            </a:r>
            <a:r>
              <a:rPr lang="en-GB" b="1" dirty="0" smtClean="0"/>
              <a:t>I </a:t>
            </a:r>
            <a:r>
              <a:rPr lang="en-GB" b="1" dirty="0" smtClean="0"/>
              <a:t>have always attest </a:t>
            </a:r>
            <a:r>
              <a:rPr lang="en-GB" b="1" dirty="0" smtClean="0"/>
              <a:t>to it. And I testify </a:t>
            </a:r>
            <a:r>
              <a:rPr lang="en-GB" b="1" dirty="0" smtClean="0"/>
              <a:t>that you (</a:t>
            </a:r>
            <a:r>
              <a:rPr lang="en-GB" b="1" dirty="0" smtClean="0"/>
              <a:t>and he pointed to </a:t>
            </a:r>
            <a:r>
              <a:rPr lang="en-GB" b="1" dirty="0" smtClean="0"/>
              <a:t> al-Hasan) </a:t>
            </a:r>
            <a:r>
              <a:rPr lang="en-GB" b="1" dirty="0" smtClean="0"/>
              <a:t>are his </a:t>
            </a:r>
            <a:r>
              <a:rPr lang="en-GB" b="1" dirty="0" smtClean="0"/>
              <a:t>(Ali’s</a:t>
            </a:r>
            <a:r>
              <a:rPr lang="en-GB" b="1" dirty="0" smtClean="0"/>
              <a:t>) trustee and established as such on his </a:t>
            </a:r>
            <a:r>
              <a:rPr lang="en-GB" b="1" dirty="0" smtClean="0"/>
              <a:t>authority and </a:t>
            </a:r>
            <a:r>
              <a:rPr lang="en-GB" b="1" dirty="0" smtClean="0"/>
              <a:t>I testify that </a:t>
            </a:r>
            <a:r>
              <a:rPr lang="en-GB" b="1" dirty="0" smtClean="0"/>
              <a:t>al-Husain b. Ali </a:t>
            </a:r>
            <a:r>
              <a:rPr lang="en-GB" b="1" dirty="0" smtClean="0"/>
              <a:t>is the trustee </a:t>
            </a:r>
            <a:r>
              <a:rPr lang="en-GB" b="1" dirty="0" smtClean="0"/>
              <a:t>of his </a:t>
            </a:r>
            <a:r>
              <a:rPr lang="en-GB" b="1" dirty="0" smtClean="0"/>
              <a:t>brother and established as such on his authority after him, and I testify in </a:t>
            </a:r>
            <a:r>
              <a:rPr lang="en-GB" b="1" dirty="0" smtClean="0"/>
              <a:t>favour of Ali </a:t>
            </a:r>
            <a:r>
              <a:rPr lang="en-GB" b="1" dirty="0" smtClean="0"/>
              <a:t>bin </a:t>
            </a:r>
            <a:r>
              <a:rPr lang="en-GB" b="1" dirty="0" smtClean="0"/>
              <a:t>al-Husain </a:t>
            </a:r>
            <a:r>
              <a:rPr lang="en-GB" b="1" dirty="0" smtClean="0"/>
              <a:t>that he is the </a:t>
            </a:r>
            <a:r>
              <a:rPr lang="en-GB" b="1" dirty="0" smtClean="0"/>
              <a:t>Imam </a:t>
            </a:r>
            <a:r>
              <a:rPr lang="en-GB" b="1" dirty="0" smtClean="0"/>
              <a:t>by the command of </a:t>
            </a:r>
            <a:r>
              <a:rPr lang="en-GB" b="1" dirty="0" smtClean="0"/>
              <a:t>al-Husain </a:t>
            </a:r>
            <a:r>
              <a:rPr lang="en-GB" b="1" dirty="0" smtClean="0"/>
              <a:t>after </a:t>
            </a:r>
            <a:r>
              <a:rPr lang="en-GB" b="1" dirty="0" smtClean="0"/>
              <a:t>him, and </a:t>
            </a:r>
            <a:r>
              <a:rPr lang="en-GB" b="1" dirty="0" smtClean="0"/>
              <a:t>I testify in </a:t>
            </a:r>
            <a:r>
              <a:rPr lang="en-GB" b="1" dirty="0" smtClean="0"/>
              <a:t>favour </a:t>
            </a:r>
            <a:r>
              <a:rPr lang="en-GB" b="1" dirty="0" smtClean="0"/>
              <a:t>of </a:t>
            </a:r>
            <a:r>
              <a:rPr lang="en-GB" b="1" dirty="0" smtClean="0"/>
              <a:t>Muhammad b. Ali</a:t>
            </a:r>
            <a:r>
              <a:rPr lang="en-GB" b="1" dirty="0" smtClean="0"/>
              <a:t>, that he is the </a:t>
            </a:r>
            <a:r>
              <a:rPr lang="en-GB" b="1" dirty="0" smtClean="0"/>
              <a:t>Imam </a:t>
            </a:r>
            <a:r>
              <a:rPr lang="en-GB" b="1" dirty="0" smtClean="0"/>
              <a:t>by the </a:t>
            </a:r>
            <a:r>
              <a:rPr lang="en-GB" b="1" dirty="0" smtClean="0"/>
              <a:t>command of Ali b. al-Husain</a:t>
            </a:r>
            <a:r>
              <a:rPr lang="en-GB" b="1" dirty="0" smtClean="0"/>
              <a:t>, and I testify in </a:t>
            </a:r>
            <a:r>
              <a:rPr lang="en-GB" b="1" dirty="0" smtClean="0"/>
              <a:t>favour </a:t>
            </a:r>
            <a:r>
              <a:rPr lang="en-GB" b="1" dirty="0" smtClean="0"/>
              <a:t>of </a:t>
            </a:r>
            <a:r>
              <a:rPr lang="en-GB" b="1" dirty="0" err="1" smtClean="0"/>
              <a:t>Ja’far</a:t>
            </a:r>
            <a:r>
              <a:rPr lang="en-GB" b="1" dirty="0" smtClean="0"/>
              <a:t> </a:t>
            </a:r>
            <a:r>
              <a:rPr lang="en-GB" b="1" dirty="0" smtClean="0"/>
              <a:t>bin </a:t>
            </a:r>
            <a:r>
              <a:rPr lang="en-GB" b="1" dirty="0" smtClean="0"/>
              <a:t>Muhammad</a:t>
            </a:r>
            <a:r>
              <a:rPr lang="en-GB" b="1" dirty="0" smtClean="0"/>
              <a:t>, that he is </a:t>
            </a:r>
            <a:r>
              <a:rPr lang="en-GB" b="1" dirty="0" smtClean="0"/>
              <a:t>the Imam </a:t>
            </a:r>
            <a:r>
              <a:rPr lang="en-GB" b="1" dirty="0" smtClean="0"/>
              <a:t>by the command of </a:t>
            </a:r>
            <a:r>
              <a:rPr lang="en-GB" b="1" dirty="0" smtClean="0"/>
              <a:t>Muhammad</a:t>
            </a:r>
            <a:r>
              <a:rPr lang="en-GB" b="1" dirty="0" smtClean="0"/>
              <a:t>,</a:t>
            </a:r>
            <a:endParaRPr lang="en-GB"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Traditions from the Prophet (s)</a:t>
            </a:r>
            <a:endParaRPr lang="en-GB" dirty="0"/>
          </a:p>
        </p:txBody>
      </p:sp>
      <p:sp>
        <p:nvSpPr>
          <p:cNvPr id="3" name="Content Placeholder 2"/>
          <p:cNvSpPr>
            <a:spLocks noGrp="1"/>
          </p:cNvSpPr>
          <p:nvPr>
            <p:ph idx="1"/>
          </p:nvPr>
        </p:nvSpPr>
        <p:spPr>
          <a:xfrm>
            <a:off x="457200" y="1524001"/>
            <a:ext cx="8229600" cy="5334000"/>
          </a:xfrm>
        </p:spPr>
        <p:txBody>
          <a:bodyPr>
            <a:normAutofit fontScale="32500" lnSpcReduction="20000"/>
          </a:bodyPr>
          <a:lstStyle/>
          <a:p>
            <a:pPr algn="r" rtl="1">
              <a:lnSpc>
                <a:spcPct val="170000"/>
              </a:lnSpc>
            </a:pPr>
            <a:r>
              <a:rPr lang="ar-SA" b="1" dirty="0" smtClean="0"/>
              <a:t>،، </a:t>
            </a:r>
            <a:r>
              <a:rPr lang="ar-SA" b="1" dirty="0" smtClean="0"/>
              <a:t>وأشهد على موسى أنه القائم</a:t>
            </a:r>
            <a:r>
              <a:rPr lang="en-GB" dirty="0" smtClean="0"/>
              <a:t> </a:t>
            </a:r>
            <a:r>
              <a:rPr lang="ar-SA" b="1" dirty="0" smtClean="0"/>
              <a:t>بأمر جعفر بن محمد، وأشهد على علي بن موسى أنه القائم</a:t>
            </a:r>
            <a:r>
              <a:rPr lang="en-GB" dirty="0" smtClean="0"/>
              <a:t> </a:t>
            </a:r>
            <a:r>
              <a:rPr lang="ar-SA" b="1" dirty="0" smtClean="0"/>
              <a:t>بأمر موسى بن جعفر ، وأشهد على محمد بن علي أنه القائم </a:t>
            </a:r>
            <a:r>
              <a:rPr lang="en-GB" dirty="0" smtClean="0"/>
              <a:t> </a:t>
            </a:r>
            <a:r>
              <a:rPr lang="ar-SA" b="1" dirty="0" smtClean="0"/>
              <a:t>بأمر علي بن موسى ، وأشهد على علي بن محمد أنه القائم </a:t>
            </a:r>
            <a:r>
              <a:rPr lang="en-GB" dirty="0" smtClean="0"/>
              <a:t> </a:t>
            </a:r>
            <a:r>
              <a:rPr lang="ar-SA" b="1" dirty="0" smtClean="0"/>
              <a:t>بأمر محمد بن علي ، واشهد على الحسن بن علي أنه القائم</a:t>
            </a:r>
            <a:r>
              <a:rPr lang="en-GB" dirty="0" smtClean="0"/>
              <a:t> </a:t>
            </a:r>
            <a:r>
              <a:rPr lang="ar-SA" b="1" dirty="0" smtClean="0"/>
              <a:t>بأمر علي بن محمد ، وأشهد على رجل من ولد الحسن لا</a:t>
            </a:r>
            <a:r>
              <a:rPr lang="en-GB" dirty="0" smtClean="0"/>
              <a:t> </a:t>
            </a:r>
            <a:r>
              <a:rPr lang="ar-SA" b="1" dirty="0" smtClean="0"/>
              <a:t>يكنّى ولا يسمّى حتى يظهر أمره فيملأها عدلاً كما ملئت</a:t>
            </a:r>
            <a:r>
              <a:rPr lang="en-GB" dirty="0" smtClean="0"/>
              <a:t> </a:t>
            </a:r>
            <a:r>
              <a:rPr lang="ar-SA" b="1" dirty="0" smtClean="0"/>
              <a:t>جوراً ، والسلام عليك يا أمير المؤمنين ورحمة الله وبركاته ،ثم قام فمضى ، فقال أمير المؤمنين : يا أبا محمد اتبعه فانظر أين يقصد ؟ </a:t>
            </a:r>
            <a:r>
              <a:rPr lang="en-GB" dirty="0" smtClean="0"/>
              <a:t> </a:t>
            </a:r>
            <a:r>
              <a:rPr lang="ar-SA" b="1" dirty="0" smtClean="0"/>
              <a:t>فخرج الحسن بن علي (ع) ، فقال: ما كان إلا أن وضع رجله</a:t>
            </a:r>
            <a:r>
              <a:rPr lang="en-GB" b="1" dirty="0" smtClean="0"/>
              <a:t> </a:t>
            </a:r>
            <a:r>
              <a:rPr lang="ar-SA" b="1" dirty="0" smtClean="0"/>
              <a:t>خارجاً من المسجد فما دريت أين أخذ من أرض الله ، فرجعت </a:t>
            </a:r>
            <a:r>
              <a:rPr lang="en-GB" dirty="0" smtClean="0"/>
              <a:t> </a:t>
            </a:r>
            <a:r>
              <a:rPr lang="ar-SA" b="1" dirty="0" smtClean="0"/>
              <a:t>إلى أمير المؤمنين فأعلمته ، فقال : يا أبا محمد</a:t>
            </a:r>
            <a:r>
              <a:rPr lang="en-GB" b="1" dirty="0" smtClean="0"/>
              <a:t> </a:t>
            </a:r>
            <a:r>
              <a:rPr lang="ar-SA" b="1" dirty="0" smtClean="0"/>
              <a:t>أتعرفه ؟ </a:t>
            </a:r>
            <a:r>
              <a:rPr lang="en-GB" dirty="0" smtClean="0"/>
              <a:t> </a:t>
            </a:r>
            <a:r>
              <a:rPr lang="ar-SA" b="1" dirty="0" smtClean="0"/>
              <a:t>قلت : الله ورسوله وأمير المؤمنين أعلم . قال هو الخضر ) - </a:t>
            </a:r>
            <a:r>
              <a:rPr lang="ar-SA" b="1" u="sng" dirty="0" smtClean="0"/>
              <a:t>( الكافي : 1 / 525 </a:t>
            </a:r>
            <a:r>
              <a:rPr lang="ar-SA" b="1" u="sng" dirty="0" smtClean="0"/>
              <a:t>)</a:t>
            </a:r>
            <a:endParaRPr lang="en-GB" b="1" u="sng" dirty="0" smtClean="0"/>
          </a:p>
          <a:p>
            <a:pPr algn="r" rtl="1">
              <a:lnSpc>
                <a:spcPct val="170000"/>
              </a:lnSpc>
            </a:pPr>
            <a:endParaRPr lang="en-GB" b="1" u="sng" dirty="0" smtClean="0"/>
          </a:p>
          <a:p>
            <a:pPr>
              <a:lnSpc>
                <a:spcPct val="170000"/>
              </a:lnSpc>
              <a:buNone/>
            </a:pPr>
            <a:r>
              <a:rPr lang="en-GB" sz="3700" b="1" dirty="0" smtClean="0"/>
              <a:t>and I testify </a:t>
            </a:r>
            <a:r>
              <a:rPr lang="en-GB" sz="3700" b="1" dirty="0" smtClean="0"/>
              <a:t>that Musa bi. </a:t>
            </a:r>
            <a:r>
              <a:rPr lang="en-GB" sz="3700" b="1" dirty="0" err="1" smtClean="0"/>
              <a:t>Ja’far</a:t>
            </a:r>
            <a:r>
              <a:rPr lang="en-GB" sz="3700" b="1" dirty="0" smtClean="0"/>
              <a:t> is </a:t>
            </a:r>
            <a:r>
              <a:rPr lang="en-GB" sz="3700" b="1" dirty="0" smtClean="0"/>
              <a:t>the </a:t>
            </a:r>
            <a:r>
              <a:rPr lang="en-GB" sz="3700" b="1" dirty="0" smtClean="0"/>
              <a:t>Imam </a:t>
            </a:r>
            <a:r>
              <a:rPr lang="en-GB" sz="3700" b="1" dirty="0" smtClean="0"/>
              <a:t>by the command of </a:t>
            </a:r>
            <a:r>
              <a:rPr lang="en-GB" sz="3700" b="1" dirty="0" err="1" smtClean="0"/>
              <a:t>Ja’far</a:t>
            </a:r>
            <a:r>
              <a:rPr lang="en-GB" sz="3700" b="1" dirty="0" smtClean="0"/>
              <a:t> </a:t>
            </a:r>
            <a:r>
              <a:rPr lang="en-GB" sz="3700" b="1" dirty="0" smtClean="0"/>
              <a:t>bin </a:t>
            </a:r>
            <a:r>
              <a:rPr lang="en-GB" sz="3700" b="1" dirty="0" smtClean="0"/>
              <a:t>Muhammad</a:t>
            </a:r>
            <a:r>
              <a:rPr lang="en-GB" sz="3700" b="1" dirty="0" smtClean="0"/>
              <a:t>, and I testify </a:t>
            </a:r>
            <a:r>
              <a:rPr lang="en-GB" sz="3700" b="1" dirty="0" smtClean="0"/>
              <a:t>that Ali </a:t>
            </a:r>
            <a:r>
              <a:rPr lang="en-GB" sz="3700" b="1" dirty="0" smtClean="0"/>
              <a:t>bin </a:t>
            </a:r>
            <a:r>
              <a:rPr lang="en-GB" sz="3700" b="1" dirty="0" smtClean="0"/>
              <a:t>Musa </a:t>
            </a:r>
            <a:r>
              <a:rPr lang="en-GB" sz="3700" b="1" dirty="0" smtClean="0"/>
              <a:t>is the </a:t>
            </a:r>
            <a:r>
              <a:rPr lang="en-GB" sz="3700" b="1" dirty="0" smtClean="0"/>
              <a:t>Imam </a:t>
            </a:r>
            <a:r>
              <a:rPr lang="en-GB" sz="3700" b="1" dirty="0" smtClean="0"/>
              <a:t>by the command of </a:t>
            </a:r>
            <a:r>
              <a:rPr lang="en-GB" sz="3700" b="1" dirty="0" smtClean="0"/>
              <a:t>Musa b. </a:t>
            </a:r>
            <a:r>
              <a:rPr lang="en-GB" sz="3700" b="1" dirty="0" err="1" smtClean="0"/>
              <a:t>Ja’far</a:t>
            </a:r>
            <a:r>
              <a:rPr lang="en-GB" sz="3700" b="1" dirty="0" smtClean="0"/>
              <a:t>, and </a:t>
            </a:r>
            <a:r>
              <a:rPr lang="en-GB" sz="3700" b="1" dirty="0" smtClean="0"/>
              <a:t>I testify that </a:t>
            </a:r>
            <a:r>
              <a:rPr lang="en-GB" sz="3700" b="1" dirty="0" err="1" smtClean="0"/>
              <a:t>MuÎammad</a:t>
            </a:r>
            <a:r>
              <a:rPr lang="en-GB" sz="3700" b="1" dirty="0" smtClean="0"/>
              <a:t> b.  Ali is </a:t>
            </a:r>
            <a:r>
              <a:rPr lang="en-GB" sz="3700" b="1" dirty="0" smtClean="0"/>
              <a:t>the </a:t>
            </a:r>
            <a:r>
              <a:rPr lang="en-GB" sz="3700" b="1" dirty="0" smtClean="0"/>
              <a:t>Imam </a:t>
            </a:r>
            <a:r>
              <a:rPr lang="en-GB" sz="3700" b="1" dirty="0" smtClean="0"/>
              <a:t>by the command of </a:t>
            </a:r>
            <a:r>
              <a:rPr lang="en-GB" sz="3700" b="1" dirty="0" smtClean="0"/>
              <a:t>Ali bin Musa</a:t>
            </a:r>
            <a:r>
              <a:rPr lang="en-GB" sz="3700" b="1" dirty="0" smtClean="0"/>
              <a:t>, and I testify </a:t>
            </a:r>
            <a:r>
              <a:rPr lang="en-GB" sz="3700" b="1" dirty="0" smtClean="0"/>
              <a:t>that </a:t>
            </a:r>
            <a:r>
              <a:rPr lang="en-GB" sz="3700" b="1" dirty="0" smtClean="0"/>
              <a:t>Ali </a:t>
            </a:r>
            <a:r>
              <a:rPr lang="en-GB" sz="3700" b="1" dirty="0" smtClean="0"/>
              <a:t> b. Muhammad is </a:t>
            </a:r>
            <a:r>
              <a:rPr lang="en-GB" sz="3700" b="1" dirty="0" smtClean="0"/>
              <a:t>the </a:t>
            </a:r>
            <a:r>
              <a:rPr lang="en-GB" sz="3700" b="1" dirty="0" smtClean="0"/>
              <a:t>Imam </a:t>
            </a:r>
            <a:r>
              <a:rPr lang="en-GB" sz="3700" b="1" dirty="0" smtClean="0"/>
              <a:t>by </a:t>
            </a:r>
            <a:r>
              <a:rPr lang="en-GB" sz="3700" b="1" dirty="0" smtClean="0"/>
              <a:t>the command </a:t>
            </a:r>
            <a:r>
              <a:rPr lang="en-GB" sz="3700" b="1" dirty="0" smtClean="0"/>
              <a:t>of </a:t>
            </a:r>
            <a:r>
              <a:rPr lang="en-GB" sz="3700" b="1" dirty="0" err="1" smtClean="0"/>
              <a:t>Muhmmad</a:t>
            </a:r>
            <a:r>
              <a:rPr lang="en-GB" sz="3700" b="1" dirty="0" smtClean="0"/>
              <a:t> b.  Ali</a:t>
            </a:r>
            <a:r>
              <a:rPr lang="en-GB" sz="3700" b="1" dirty="0" smtClean="0"/>
              <a:t>, and I testify </a:t>
            </a:r>
            <a:r>
              <a:rPr lang="en-GB" sz="3700" b="1" dirty="0" smtClean="0"/>
              <a:t>that al-</a:t>
            </a:r>
            <a:r>
              <a:rPr lang="en-GB" sz="3700" b="1" dirty="0" smtClean="0"/>
              <a:t>H</a:t>
            </a:r>
            <a:r>
              <a:rPr lang="en-GB" sz="3700" b="1" dirty="0" smtClean="0"/>
              <a:t>asan </a:t>
            </a:r>
            <a:r>
              <a:rPr lang="en-GB" sz="3700" b="1" dirty="0" smtClean="0"/>
              <a:t>bin Ali </a:t>
            </a:r>
            <a:r>
              <a:rPr lang="en-GB" sz="3700" b="1" dirty="0" smtClean="0"/>
              <a:t>is </a:t>
            </a:r>
            <a:r>
              <a:rPr lang="en-GB" sz="3700" b="1" dirty="0" smtClean="0"/>
              <a:t>the </a:t>
            </a:r>
            <a:r>
              <a:rPr lang="en-GB" sz="3700" b="1" dirty="0" smtClean="0"/>
              <a:t>Imam </a:t>
            </a:r>
            <a:r>
              <a:rPr lang="en-GB" sz="3700" b="1" dirty="0" smtClean="0"/>
              <a:t>by the command of </a:t>
            </a:r>
            <a:r>
              <a:rPr lang="en-GB" sz="3700" b="1" dirty="0" smtClean="0"/>
              <a:t>Ali </a:t>
            </a:r>
            <a:r>
              <a:rPr lang="en-GB" sz="3700" b="1" dirty="0" smtClean="0"/>
              <a:t>bin </a:t>
            </a:r>
            <a:r>
              <a:rPr lang="en-GB" sz="3700" b="1" dirty="0" smtClean="0"/>
              <a:t>Muhammad</a:t>
            </a:r>
            <a:r>
              <a:rPr lang="en-GB" sz="3700" b="1" dirty="0" smtClean="0"/>
              <a:t>, and I testify </a:t>
            </a:r>
            <a:r>
              <a:rPr lang="en-GB" sz="3700" b="1" dirty="0" smtClean="0"/>
              <a:t>that a man </a:t>
            </a:r>
            <a:r>
              <a:rPr lang="en-GB" sz="3700" b="1" dirty="0" smtClean="0"/>
              <a:t>from the offspring of </a:t>
            </a:r>
            <a:r>
              <a:rPr lang="en-GB" sz="3700" b="1" dirty="0" smtClean="0"/>
              <a:t>al-Hasan who </a:t>
            </a:r>
            <a:r>
              <a:rPr lang="en-GB" sz="3700" b="1" dirty="0" smtClean="0"/>
              <a:t>is neither to </a:t>
            </a:r>
            <a:r>
              <a:rPr lang="en-GB" sz="3700" b="1" dirty="0" smtClean="0"/>
              <a:t>be called </a:t>
            </a:r>
            <a:r>
              <a:rPr lang="en-GB" sz="3700" b="1" dirty="0" smtClean="0"/>
              <a:t>nor to be named till his affair becomes manifest, so he will fill the earth </a:t>
            </a:r>
            <a:r>
              <a:rPr lang="en-GB" sz="3700" b="1" dirty="0" smtClean="0"/>
              <a:t>with justice </a:t>
            </a:r>
            <a:r>
              <a:rPr lang="en-GB" sz="3700" b="1" dirty="0" smtClean="0"/>
              <a:t>just as it was filled with </a:t>
            </a:r>
            <a:r>
              <a:rPr lang="en-GB" sz="3700" b="1" dirty="0" smtClean="0"/>
              <a:t>tyranny. And </a:t>
            </a:r>
            <a:r>
              <a:rPr lang="en-GB" sz="3700" b="1" dirty="0" smtClean="0"/>
              <a:t>peace be upon you O </a:t>
            </a:r>
            <a:r>
              <a:rPr lang="en-GB" sz="3700" b="1" dirty="0" smtClean="0"/>
              <a:t>Amir al-</a:t>
            </a:r>
            <a:r>
              <a:rPr lang="en-GB" sz="3700" b="1" dirty="0" err="1" smtClean="0"/>
              <a:t>Mu’minin</a:t>
            </a:r>
            <a:r>
              <a:rPr lang="en-GB" sz="3700" b="1" dirty="0" smtClean="0"/>
              <a:t> as </a:t>
            </a:r>
            <a:r>
              <a:rPr lang="en-GB" sz="3700" b="1" dirty="0" smtClean="0"/>
              <a:t>well as the mercy and blessings of </a:t>
            </a:r>
            <a:r>
              <a:rPr lang="en-GB" sz="3700" b="1" dirty="0" smtClean="0"/>
              <a:t>Allah.</a:t>
            </a:r>
          </a:p>
          <a:p>
            <a:pPr>
              <a:lnSpc>
                <a:spcPct val="170000"/>
              </a:lnSpc>
              <a:buNone/>
            </a:pPr>
            <a:r>
              <a:rPr lang="en-GB" sz="3700" b="1" dirty="0" smtClean="0"/>
              <a:t>” Then </a:t>
            </a:r>
            <a:r>
              <a:rPr lang="en-GB" sz="3700" b="1" dirty="0" smtClean="0"/>
              <a:t>he got up and went away</a:t>
            </a:r>
            <a:r>
              <a:rPr lang="en-GB" sz="3700" b="1" dirty="0" smtClean="0"/>
              <a:t>. (</a:t>
            </a:r>
            <a:r>
              <a:rPr lang="en-GB" sz="3700" b="1" dirty="0" smtClean="0"/>
              <a:t>At that moment) Amir al-</a:t>
            </a:r>
            <a:r>
              <a:rPr lang="en-GB" sz="3700" b="1" dirty="0" err="1" smtClean="0"/>
              <a:t>Mu’minin</a:t>
            </a:r>
            <a:r>
              <a:rPr lang="en-GB" sz="3700" b="1" dirty="0" smtClean="0"/>
              <a:t> </a:t>
            </a:r>
            <a:r>
              <a:rPr lang="en-GB" sz="3700" b="1" dirty="0" smtClean="0"/>
              <a:t>said </a:t>
            </a:r>
            <a:r>
              <a:rPr lang="en-GB" sz="3700" b="1" dirty="0" smtClean="0"/>
              <a:t>“O Abu </a:t>
            </a:r>
            <a:r>
              <a:rPr lang="en-GB" sz="3700" b="1" dirty="0" smtClean="0"/>
              <a:t>Muhammad</a:t>
            </a:r>
            <a:r>
              <a:rPr lang="en-GB" sz="3700" b="1" dirty="0" smtClean="0"/>
              <a:t>, follow him and </a:t>
            </a:r>
            <a:r>
              <a:rPr lang="en-GB" sz="3700" b="1" dirty="0" smtClean="0"/>
              <a:t>see where </a:t>
            </a:r>
            <a:r>
              <a:rPr lang="en-GB" sz="3700" b="1" dirty="0" smtClean="0"/>
              <a:t>he is headed for</a:t>
            </a:r>
            <a:r>
              <a:rPr lang="en-GB" sz="3700" b="1" dirty="0" smtClean="0"/>
              <a:t>!” So al-Hasan (</a:t>
            </a:r>
            <a:r>
              <a:rPr lang="en-GB" sz="3700" b="1" dirty="0" err="1" smtClean="0"/>
              <a:t>a.s</a:t>
            </a:r>
            <a:r>
              <a:rPr lang="en-GB" sz="3700" b="1" dirty="0" smtClean="0"/>
              <a:t>.) went out and remarked: “the man had hardly placed </a:t>
            </a:r>
            <a:r>
              <a:rPr lang="en-GB" sz="3700" b="1" dirty="0" smtClean="0"/>
              <a:t>his foot </a:t>
            </a:r>
            <a:r>
              <a:rPr lang="en-GB" sz="3700" b="1" dirty="0" smtClean="0"/>
              <a:t>outside the mosque when he vanished and I didn’t know where he </a:t>
            </a:r>
            <a:r>
              <a:rPr lang="en-GB" sz="3700" b="1" dirty="0" smtClean="0"/>
              <a:t>had disappeared </a:t>
            </a:r>
            <a:r>
              <a:rPr lang="en-GB" sz="3700" b="1" dirty="0" smtClean="0"/>
              <a:t>to! So I returned to Amir al-</a:t>
            </a:r>
            <a:r>
              <a:rPr lang="en-GB" sz="3700" b="1" dirty="0" err="1" smtClean="0"/>
              <a:t>Mu’minin</a:t>
            </a:r>
            <a:r>
              <a:rPr lang="en-GB" sz="3700" b="1" dirty="0" smtClean="0"/>
              <a:t> </a:t>
            </a:r>
            <a:r>
              <a:rPr lang="en-GB" sz="3700" b="1" dirty="0" smtClean="0"/>
              <a:t>and </a:t>
            </a:r>
            <a:r>
              <a:rPr lang="en-GB" sz="3700" b="1" dirty="0" smtClean="0"/>
              <a:t>informed him (about it). </a:t>
            </a:r>
            <a:r>
              <a:rPr lang="en-GB" sz="3700" b="1" dirty="0" smtClean="0"/>
              <a:t>He said</a:t>
            </a:r>
            <a:r>
              <a:rPr lang="en-GB" sz="3700" b="1" dirty="0" smtClean="0"/>
              <a:t>: “ O Abu </a:t>
            </a:r>
            <a:r>
              <a:rPr lang="en-GB" sz="3700" b="1" dirty="0" smtClean="0"/>
              <a:t>Muhammad</a:t>
            </a:r>
            <a:r>
              <a:rPr lang="en-GB" sz="3700" b="1" dirty="0" smtClean="0"/>
              <a:t>, do you know him?” I replied, “</a:t>
            </a:r>
            <a:r>
              <a:rPr lang="en-GB" sz="3700" b="1" dirty="0" smtClean="0"/>
              <a:t>Allah</a:t>
            </a:r>
            <a:r>
              <a:rPr lang="en-GB" sz="3700" b="1" dirty="0" smtClean="0"/>
              <a:t>, His Messenger </a:t>
            </a:r>
            <a:r>
              <a:rPr lang="en-GB" sz="3700" b="1" dirty="0" smtClean="0"/>
              <a:t>and </a:t>
            </a:r>
            <a:r>
              <a:rPr lang="en-GB" sz="3700" b="1" dirty="0" smtClean="0"/>
              <a:t>Amir al-</a:t>
            </a:r>
            <a:r>
              <a:rPr lang="en-GB" sz="3700" b="1" dirty="0" err="1" smtClean="0"/>
              <a:t>Mu’minin</a:t>
            </a:r>
            <a:r>
              <a:rPr lang="en-GB" sz="3700" b="1" dirty="0" smtClean="0"/>
              <a:t> </a:t>
            </a:r>
            <a:r>
              <a:rPr lang="en-GB" sz="3700" b="1" dirty="0" smtClean="0"/>
              <a:t>know </a:t>
            </a:r>
            <a:r>
              <a:rPr lang="en-GB" sz="3700" b="1" dirty="0" smtClean="0"/>
              <a:t>better.” </a:t>
            </a:r>
            <a:r>
              <a:rPr lang="en-GB" sz="3700" b="1" dirty="0" smtClean="0"/>
              <a:t>He said</a:t>
            </a:r>
            <a:r>
              <a:rPr lang="en-GB" sz="3700" b="1" dirty="0" smtClean="0"/>
              <a:t>, “that was </a:t>
            </a:r>
            <a:r>
              <a:rPr lang="en-GB" sz="3700" b="1" dirty="0" smtClean="0"/>
              <a:t>al-</a:t>
            </a:r>
            <a:r>
              <a:rPr lang="en-GB" sz="3700" b="1" dirty="0" err="1" smtClean="0"/>
              <a:t>Khidr</a:t>
            </a:r>
            <a:r>
              <a:rPr lang="en-GB" sz="3700" b="1" dirty="0" smtClean="0"/>
              <a:t>.”</a:t>
            </a:r>
            <a:endParaRPr lang="ar-SA" sz="3700" b="1" u="sng" dirty="0" smtClean="0"/>
          </a:p>
          <a:p>
            <a:pPr algn="r" rtl="1"/>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Traditions from the Prophet (s)</a:t>
            </a:r>
            <a:endParaRPr lang="en-GB" dirty="0"/>
          </a:p>
        </p:txBody>
      </p:sp>
      <p:sp>
        <p:nvSpPr>
          <p:cNvPr id="3" name="Content Placeholder 2"/>
          <p:cNvSpPr>
            <a:spLocks noGrp="1"/>
          </p:cNvSpPr>
          <p:nvPr>
            <p:ph idx="1"/>
          </p:nvPr>
        </p:nvSpPr>
        <p:spPr>
          <a:xfrm>
            <a:off x="457200" y="1600201"/>
            <a:ext cx="8229600" cy="4800600"/>
          </a:xfrm>
        </p:spPr>
        <p:txBody>
          <a:bodyPr>
            <a:normAutofit fontScale="40000" lnSpcReduction="20000"/>
          </a:bodyPr>
          <a:lstStyle/>
          <a:p>
            <a:pPr algn="ctr" rtl="1">
              <a:lnSpc>
                <a:spcPct val="170000"/>
              </a:lnSpc>
              <a:buNone/>
            </a:pPr>
            <a:r>
              <a:rPr lang="en-GB" sz="5500" dirty="0" smtClean="0"/>
              <a:t>Hadith </a:t>
            </a:r>
            <a:r>
              <a:rPr lang="en-GB" sz="5500" i="1" dirty="0" err="1" smtClean="0"/>
              <a:t>lawh</a:t>
            </a:r>
            <a:r>
              <a:rPr lang="en-GB" sz="5500" dirty="0" smtClean="0"/>
              <a:t> Fatimah (a)</a:t>
            </a:r>
          </a:p>
          <a:p>
            <a:pPr algn="r" rtl="1">
              <a:lnSpc>
                <a:spcPct val="170000"/>
              </a:lnSpc>
            </a:pPr>
            <a:r>
              <a:rPr lang="ar-SA" b="1" dirty="0" smtClean="0"/>
              <a:t>عن أبي بصير عن أبي عبدالله عليه السلام قال : قال أبي لجابر بن عبدالله الأنصاري : إن لي إليك حاجة فمتى يخف عليك أن أخلو بك أسألك عنها؟ قال له جابر: أي الأوقات أحببت، فخلا به في بعض الأيام فقال له: ياجابر أخبرني عن اللوح الذي رأيته في يد أمي فاطمة بنت رسول الله صلى الله عليه واله سلم وما أخبرتك به أمي أنه في ذلك اللوح مكتوب</a:t>
            </a:r>
            <a:r>
              <a:rPr lang="en-GB" b="1" dirty="0" smtClean="0"/>
              <a:t> </a:t>
            </a:r>
            <a:r>
              <a:rPr lang="ar-SA" b="1" dirty="0" smtClean="0"/>
              <a:t>فقال جابر: أشهد بالله إني دخلت على أمك فاطمة بنت رسول الله ( صل الله عليه واله سلم)، فهنيتها بولادة الحسين عليه السلام ، ورأيت في يدها لوحاً أخضر ظننت أنه من زمرد ، ورأيت فيه كتاباً أبيض شبه نور الشمس .فقلت : بأبي أنت وأمي يا بنت رسول الله ( صل الله عليه واله سلم) ماهذا اللوح؟</a:t>
            </a:r>
            <a:r>
              <a:rPr lang="en-GB" b="1" dirty="0" smtClean="0"/>
              <a:t> </a:t>
            </a:r>
            <a:r>
              <a:rPr lang="ar-SA" b="1" dirty="0" smtClean="0"/>
              <a:t>فقالت: هذا اللوح أهداه الله إلى رسول الله ( صل الله عليه واله سلم) فيه اسم أبي واسم بعلي واسم ابني واسم الأوصياء من ولدي ، وأعطانيه أبي ليبشرني بدلك</a:t>
            </a:r>
            <a:br>
              <a:rPr lang="ar-SA" b="1" dirty="0" smtClean="0"/>
            </a:br>
            <a:r>
              <a:rPr lang="ar-SA" b="1" dirty="0" smtClean="0"/>
              <a:t>فقال جابر: فأعطتنيه أمك فاطمة فقرأته واستنسخته </a:t>
            </a:r>
            <a:br>
              <a:rPr lang="ar-SA" b="1" dirty="0" smtClean="0"/>
            </a:br>
            <a:r>
              <a:rPr lang="ar-SA" b="1" dirty="0" smtClean="0"/>
              <a:t>فقال له أبي: فهل لك ياجابر أن تعرضه علي؟ فمشى معه أبي إلى منزل جابر فأخرج صحيفة من رق فقال : ياجابر انظر في كتابك لأقرأ عليك، فنظر جابر في نسخته فقرأه أبي فما خالف حرف حرفا، فقال جابر: أشهد أني هكذا رأيته</a:t>
            </a:r>
            <a:r>
              <a:rPr lang="en-GB" b="1" dirty="0" smtClean="0"/>
              <a:t>.</a:t>
            </a:r>
            <a:r>
              <a:rPr lang="ar-SA" b="1" dirty="0" smtClean="0"/>
              <a:t> </a:t>
            </a:r>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Traditions from the Prophet (s)</a:t>
            </a:r>
            <a:endParaRPr lang="en-GB" dirty="0"/>
          </a:p>
        </p:txBody>
      </p:sp>
      <p:sp>
        <p:nvSpPr>
          <p:cNvPr id="3" name="Content Placeholder 2"/>
          <p:cNvSpPr>
            <a:spLocks noGrp="1"/>
          </p:cNvSpPr>
          <p:nvPr>
            <p:ph idx="1"/>
          </p:nvPr>
        </p:nvSpPr>
        <p:spPr>
          <a:xfrm>
            <a:off x="457200" y="1775191"/>
            <a:ext cx="8229600" cy="4854209"/>
          </a:xfrm>
        </p:spPr>
        <p:txBody>
          <a:bodyPr>
            <a:normAutofit fontScale="40000" lnSpcReduction="20000"/>
          </a:bodyPr>
          <a:lstStyle/>
          <a:p>
            <a:pPr algn="r" rtl="1">
              <a:lnSpc>
                <a:spcPct val="170000"/>
              </a:lnSpc>
            </a:pPr>
            <a:r>
              <a:rPr lang="ar-SA" b="1" dirty="0" smtClean="0"/>
              <a:t>ففي اللوح مكتوب</a:t>
            </a:r>
            <a:endParaRPr lang="en-GB" b="1" dirty="0" smtClean="0"/>
          </a:p>
          <a:p>
            <a:pPr algn="r" rtl="1">
              <a:lnSpc>
                <a:spcPct val="170000"/>
              </a:lnSpc>
            </a:pPr>
            <a:r>
              <a:rPr lang="ar-SA" dirty="0" smtClean="0"/>
              <a:t>(</a:t>
            </a:r>
            <a:r>
              <a:rPr lang="ar-SA" b="1" dirty="0" smtClean="0"/>
              <a:t>هذا كتاب من الله العزيز الحكيم لمحمد نبيه ونوره وسفيره وحجابه ودليله نزل به الروح الأمين من عند رب العالمين عظم يا محمد أسمائي ، واشكر آلائي ولا تجحد نعمائي</a:t>
            </a:r>
            <a:r>
              <a:rPr lang="en-GB" b="1" dirty="0" smtClean="0"/>
              <a:t> </a:t>
            </a:r>
            <a:r>
              <a:rPr lang="ar-SA" b="1" dirty="0" smtClean="0"/>
              <a:t>إني أنا الله لا إله إلا أنا قاصم الجبارين ومديل المظلومين وديان الدين إني أنا الله لا إله إلا أنا فمن رجا غير فضلي ، أو خاف غيرعدلي عذبته عذابا لا أعذبه أحدا من العالمين</a:t>
            </a:r>
            <a:r>
              <a:rPr lang="en-GB" b="1" dirty="0" smtClean="0"/>
              <a:t> </a:t>
            </a:r>
            <a:r>
              <a:rPr lang="ar-SA" b="1" dirty="0" smtClean="0"/>
              <a:t>فإياي فاعبد وعلي فتوكل</a:t>
            </a:r>
            <a:endParaRPr lang="en-GB" b="1" dirty="0" smtClean="0"/>
          </a:p>
          <a:p>
            <a:pPr algn="r" rtl="1">
              <a:lnSpc>
                <a:spcPct val="170000"/>
              </a:lnSpc>
            </a:pPr>
            <a:r>
              <a:rPr lang="ar-SA" b="1" dirty="0" smtClean="0"/>
              <a:t> إني لم أبعث نبيا فأكملت أيامه ، وانقضت نبوته إلا جعلت له وصيا</a:t>
            </a:r>
            <a:r>
              <a:rPr lang="en-GB" b="1" dirty="0" smtClean="0"/>
              <a:t> </a:t>
            </a:r>
            <a:r>
              <a:rPr lang="ar-SA" dirty="0" smtClean="0"/>
              <a:t>....</a:t>
            </a:r>
            <a:r>
              <a:rPr lang="ar-SA" b="1" dirty="0" smtClean="0"/>
              <a:t> </a:t>
            </a:r>
            <a:endParaRPr lang="en-GB" b="1" dirty="0" smtClean="0"/>
          </a:p>
          <a:p>
            <a:pPr algn="r" rtl="1">
              <a:lnSpc>
                <a:spcPct val="170000"/>
              </a:lnSpc>
            </a:pPr>
            <a:r>
              <a:rPr lang="ar-SA" b="1" dirty="0" smtClean="0"/>
              <a:t>أخرج منه الداعي إلى سبيلي</a:t>
            </a:r>
            <a:r>
              <a:rPr lang="ar-SA" dirty="0" smtClean="0"/>
              <a:t> </a:t>
            </a:r>
            <a:r>
              <a:rPr lang="ar-SA" b="1" dirty="0" smtClean="0"/>
              <a:t>والخازن لعلمي الحسن العسكري عليه السلام، ثم اكمل ديني بابنه محمد رحمة للعالمين، عليه كمال موسى، وبهاء عيسى، وصبر ايوب، سيد اوليائي، سيذل اوليائي في زمانه، </a:t>
            </a:r>
            <a:r>
              <a:rPr lang="en-GB" b="1" dirty="0" smtClean="0"/>
              <a:t>…</a:t>
            </a:r>
            <a:r>
              <a:rPr lang="ar-SA" b="1" dirty="0" smtClean="0"/>
              <a:t>فيقتلون ويحرقون ويكونون خائفين مرعوبين وجلين، </a:t>
            </a:r>
            <a:r>
              <a:rPr lang="en-GB" b="1" dirty="0" smtClean="0"/>
              <a:t>…</a:t>
            </a:r>
            <a:r>
              <a:rPr lang="ar-SA" b="1" dirty="0" smtClean="0"/>
              <a:t>اولئك اوليائي حقاً، </a:t>
            </a:r>
            <a:r>
              <a:rPr lang="en-GB" b="1" dirty="0" smtClean="0"/>
              <a:t>….</a:t>
            </a:r>
            <a:r>
              <a:rPr lang="ar-SA" b="1" dirty="0" smtClean="0"/>
              <a:t>اولئك عليهم صلوات من ربهم ورحمة واولئك هم المهتدون.</a:t>
            </a:r>
            <a:endParaRPr lang="en-GB" b="1" dirty="0" smtClean="0"/>
          </a:p>
          <a:p>
            <a:pPr algn="r" rtl="1">
              <a:lnSpc>
                <a:spcPct val="170000"/>
              </a:lnSpc>
            </a:pPr>
            <a:r>
              <a:rPr lang="ar-SA" b="1" dirty="0" smtClean="0"/>
              <a:t>(ابو منصور احمد بن علي الطبرسي، الاحتجاج 1: 166. اصول الكافي: 1/527، كمال الدين ص308 ب 28 ح1، عيون الاخبار ص34 ب6 ح2، الغيبة للنعماني ص62 ب4 ح5، الاختصاص للمفيد ص210، الطوسي في الغيبة ص 53، البحار:36/ 195 ـ 197).</a:t>
            </a:r>
            <a:endParaRPr lang="en-GB"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Traditions from the Imams </a:t>
            </a:r>
            <a:endParaRPr lang="en-GB" dirty="0"/>
          </a:p>
        </p:txBody>
      </p:sp>
      <p:sp>
        <p:nvSpPr>
          <p:cNvPr id="3" name="Content Placeholder 2"/>
          <p:cNvSpPr>
            <a:spLocks noGrp="1"/>
          </p:cNvSpPr>
          <p:nvPr>
            <p:ph idx="1"/>
          </p:nvPr>
        </p:nvSpPr>
        <p:spPr>
          <a:xfrm>
            <a:off x="457200" y="1752600"/>
            <a:ext cx="8229600" cy="4800599"/>
          </a:xfrm>
        </p:spPr>
        <p:txBody>
          <a:bodyPr>
            <a:normAutofit fontScale="47500" lnSpcReduction="20000"/>
          </a:bodyPr>
          <a:lstStyle/>
          <a:p>
            <a:pPr>
              <a:lnSpc>
                <a:spcPct val="120000"/>
              </a:lnSpc>
              <a:buNone/>
            </a:pPr>
            <a:r>
              <a:rPr lang="en-GB" b="1" dirty="0" smtClean="0"/>
              <a:t>Al-Sheikh al-</a:t>
            </a:r>
            <a:r>
              <a:rPr lang="en-GB" b="1" dirty="0" err="1" smtClean="0"/>
              <a:t>Saduq</a:t>
            </a:r>
            <a:r>
              <a:rPr lang="en-GB" b="1" dirty="0" smtClean="0"/>
              <a:t> </a:t>
            </a:r>
            <a:r>
              <a:rPr lang="en-GB" b="1" dirty="0" smtClean="0"/>
              <a:t>reports with </a:t>
            </a:r>
            <a:r>
              <a:rPr lang="en-GB" b="1" dirty="0" smtClean="0"/>
              <a:t>an authentic chain from Abdullah b. </a:t>
            </a:r>
            <a:r>
              <a:rPr lang="en-GB" b="1" dirty="0" err="1" smtClean="0"/>
              <a:t>Jundab</a:t>
            </a:r>
            <a:r>
              <a:rPr lang="en-GB" b="1" dirty="0" smtClean="0"/>
              <a:t>, from </a:t>
            </a:r>
            <a:r>
              <a:rPr lang="en-GB" b="1" dirty="0" smtClean="0"/>
              <a:t>Musa </a:t>
            </a:r>
            <a:r>
              <a:rPr lang="en-GB" b="1" dirty="0" smtClean="0"/>
              <a:t>bin </a:t>
            </a:r>
            <a:r>
              <a:rPr lang="en-GB" b="1" dirty="0" err="1" smtClean="0"/>
              <a:t>Ja’far</a:t>
            </a:r>
            <a:r>
              <a:rPr lang="en-GB" b="1" dirty="0" smtClean="0"/>
              <a:t> </a:t>
            </a:r>
            <a:r>
              <a:rPr lang="en-GB" b="1" dirty="0" smtClean="0"/>
              <a:t>(</a:t>
            </a:r>
            <a:r>
              <a:rPr lang="en-GB" b="1" dirty="0" err="1" smtClean="0"/>
              <a:t>a.s</a:t>
            </a:r>
            <a:r>
              <a:rPr lang="en-GB" b="1" dirty="0" smtClean="0"/>
              <a:t>), who said: ‘</a:t>
            </a:r>
            <a:r>
              <a:rPr lang="en-GB" b="1" dirty="0" smtClean="0"/>
              <a:t>Say (the </a:t>
            </a:r>
            <a:r>
              <a:rPr lang="en-GB" b="1" dirty="0" smtClean="0"/>
              <a:t>following) in your prostration of thanksgiving: </a:t>
            </a:r>
            <a:endParaRPr lang="en-GB" b="1" dirty="0" smtClean="0"/>
          </a:p>
          <a:p>
            <a:pPr>
              <a:lnSpc>
                <a:spcPct val="120000"/>
              </a:lnSpc>
              <a:buNone/>
            </a:pPr>
            <a:endParaRPr lang="en-GB" dirty="0" smtClean="0"/>
          </a:p>
          <a:p>
            <a:pPr algn="r" rtl="1">
              <a:lnSpc>
                <a:spcPct val="120000"/>
              </a:lnSpc>
            </a:pPr>
            <a:r>
              <a:rPr lang="ar-SA" dirty="0" smtClean="0"/>
              <a:t>اللهم اني أشهدك و أشهد ملائكتك و انبياءك و رسلك و جميع خلقك انك انت ا لله ربي والاسلام ديني و محمدا نبيي وعليا </a:t>
            </a:r>
            <a:r>
              <a:rPr lang="ar-SA" dirty="0" smtClean="0"/>
              <a:t>والحسن</a:t>
            </a:r>
            <a:r>
              <a:rPr lang="en-GB" dirty="0" smtClean="0"/>
              <a:t> </a:t>
            </a:r>
            <a:r>
              <a:rPr lang="ar-SA" dirty="0" smtClean="0"/>
              <a:t>والحسين </a:t>
            </a:r>
            <a:r>
              <a:rPr lang="ar-SA" dirty="0" smtClean="0"/>
              <a:t>وعلي بن الحسين ومحمد بن علي و جعفر بن محمد و موسى بن جعفر و علي بن موسى و محمد بن علي وعلي بن محمد </a:t>
            </a:r>
            <a:r>
              <a:rPr lang="ar-SA" dirty="0" smtClean="0"/>
              <a:t>و</a:t>
            </a:r>
            <a:r>
              <a:rPr lang="en-GB" dirty="0" smtClean="0"/>
              <a:t> </a:t>
            </a:r>
            <a:r>
              <a:rPr lang="ar-SA" dirty="0" smtClean="0"/>
              <a:t>الحسن </a:t>
            </a:r>
            <a:r>
              <a:rPr lang="ar-SA" dirty="0" smtClean="0"/>
              <a:t>بن علي والحجة بن الحسن أئمتي بهم أتولى و من أعدائهم أ </a:t>
            </a:r>
            <a:r>
              <a:rPr lang="ar-SA" dirty="0" smtClean="0"/>
              <a:t>تبرأ</a:t>
            </a:r>
            <a:endParaRPr lang="en-GB" dirty="0" smtClean="0"/>
          </a:p>
          <a:p>
            <a:pPr algn="r" rtl="1">
              <a:lnSpc>
                <a:spcPct val="120000"/>
              </a:lnSpc>
            </a:pPr>
            <a:endParaRPr lang="en-GB" dirty="0" smtClean="0"/>
          </a:p>
          <a:p>
            <a:pPr>
              <a:lnSpc>
                <a:spcPct val="120000"/>
              </a:lnSpc>
              <a:buNone/>
            </a:pPr>
            <a:r>
              <a:rPr lang="en-GB" b="1" dirty="0" smtClean="0"/>
              <a:t>“</a:t>
            </a:r>
            <a:r>
              <a:rPr lang="en-GB" b="1" dirty="0" smtClean="0"/>
              <a:t>O </a:t>
            </a:r>
            <a:r>
              <a:rPr lang="en-GB" b="1" dirty="0" smtClean="0"/>
              <a:t>Allah</a:t>
            </a:r>
            <a:r>
              <a:rPr lang="en-GB" b="1" dirty="0" smtClean="0"/>
              <a:t>! Indeed I call </a:t>
            </a:r>
            <a:r>
              <a:rPr lang="en-GB" b="1" dirty="0" smtClean="0"/>
              <a:t>upon You </a:t>
            </a:r>
            <a:r>
              <a:rPr lang="en-GB" b="1" dirty="0" smtClean="0"/>
              <a:t>as a witness and I call upon Your angels, Your Prophets and Messengers and </a:t>
            </a:r>
            <a:r>
              <a:rPr lang="en-GB" b="1" dirty="0" smtClean="0"/>
              <a:t>all Your </a:t>
            </a:r>
            <a:r>
              <a:rPr lang="en-GB" b="1" dirty="0" smtClean="0"/>
              <a:t>creation as a witness, that surely You O </a:t>
            </a:r>
            <a:r>
              <a:rPr lang="en-GB" b="1" dirty="0" smtClean="0"/>
              <a:t>Allah </a:t>
            </a:r>
            <a:r>
              <a:rPr lang="en-GB" b="1" dirty="0" smtClean="0"/>
              <a:t>are my </a:t>
            </a:r>
            <a:r>
              <a:rPr lang="en-GB" b="1" dirty="0" err="1" smtClean="0"/>
              <a:t>Nourisher</a:t>
            </a:r>
            <a:r>
              <a:rPr lang="en-GB" b="1" dirty="0" smtClean="0"/>
              <a:t>, and</a:t>
            </a:r>
            <a:endParaRPr lang="en-GB" b="1" dirty="0" smtClean="0"/>
          </a:p>
          <a:p>
            <a:pPr>
              <a:lnSpc>
                <a:spcPct val="120000"/>
              </a:lnSpc>
              <a:buNone/>
            </a:pPr>
            <a:r>
              <a:rPr lang="en-GB" b="1" dirty="0" smtClean="0"/>
              <a:t>that </a:t>
            </a:r>
            <a:r>
              <a:rPr lang="en-GB" b="1" dirty="0" smtClean="0"/>
              <a:t>Islam </a:t>
            </a:r>
            <a:r>
              <a:rPr lang="en-GB" b="1" dirty="0" smtClean="0"/>
              <a:t>is my religion, that </a:t>
            </a:r>
            <a:r>
              <a:rPr lang="en-GB" b="1" dirty="0" smtClean="0"/>
              <a:t>Muhammad </a:t>
            </a:r>
            <a:r>
              <a:rPr lang="en-GB" b="1" dirty="0" smtClean="0"/>
              <a:t>is my Prophet and that </a:t>
            </a:r>
            <a:r>
              <a:rPr lang="en-GB" b="1" dirty="0" smtClean="0"/>
              <a:t>Ali</a:t>
            </a:r>
            <a:r>
              <a:rPr lang="en-GB" b="1" dirty="0" smtClean="0"/>
              <a:t>, </a:t>
            </a:r>
            <a:r>
              <a:rPr lang="en-GB" b="1" dirty="0" smtClean="0"/>
              <a:t>al-Hasan</a:t>
            </a:r>
            <a:r>
              <a:rPr lang="en-GB" b="1" dirty="0" smtClean="0"/>
              <a:t>, </a:t>
            </a:r>
            <a:r>
              <a:rPr lang="en-GB" b="1" dirty="0" smtClean="0"/>
              <a:t>al-Husain</a:t>
            </a:r>
            <a:r>
              <a:rPr lang="en-GB" b="1" dirty="0" smtClean="0"/>
              <a:t>,</a:t>
            </a:r>
          </a:p>
          <a:p>
            <a:pPr>
              <a:lnSpc>
                <a:spcPct val="120000"/>
              </a:lnSpc>
              <a:buNone/>
            </a:pPr>
            <a:r>
              <a:rPr lang="en-GB" b="1" dirty="0" smtClean="0"/>
              <a:t>Ali b. </a:t>
            </a:r>
            <a:r>
              <a:rPr lang="en-GB" b="1" dirty="0" smtClean="0"/>
              <a:t>al-Husain</a:t>
            </a:r>
            <a:r>
              <a:rPr lang="en-GB" b="1" dirty="0" smtClean="0"/>
              <a:t>, Muhammad b. Ali</a:t>
            </a:r>
            <a:r>
              <a:rPr lang="en-GB" b="1" dirty="0" smtClean="0"/>
              <a:t>, </a:t>
            </a:r>
            <a:r>
              <a:rPr lang="en-GB" b="1" dirty="0" err="1" smtClean="0"/>
              <a:t>Ja’far</a:t>
            </a:r>
            <a:r>
              <a:rPr lang="en-GB" b="1" dirty="0" smtClean="0"/>
              <a:t> b. </a:t>
            </a:r>
            <a:r>
              <a:rPr lang="en-GB" b="1" dirty="0" err="1" smtClean="0"/>
              <a:t>Muhmmad</a:t>
            </a:r>
            <a:r>
              <a:rPr lang="en-GB" b="1" dirty="0" smtClean="0"/>
              <a:t>, </a:t>
            </a:r>
            <a:r>
              <a:rPr lang="en-GB" b="1" dirty="0" smtClean="0"/>
              <a:t>Musa b.</a:t>
            </a:r>
            <a:endParaRPr lang="en-GB" b="1" dirty="0" smtClean="0"/>
          </a:p>
          <a:p>
            <a:pPr>
              <a:lnSpc>
                <a:spcPct val="120000"/>
              </a:lnSpc>
              <a:buNone/>
            </a:pPr>
            <a:r>
              <a:rPr lang="en-GB" b="1" dirty="0" err="1" smtClean="0"/>
              <a:t>Ja’far</a:t>
            </a:r>
            <a:r>
              <a:rPr lang="en-GB" b="1" dirty="0" smtClean="0"/>
              <a:t>, </a:t>
            </a:r>
            <a:r>
              <a:rPr lang="en-GB" b="1" dirty="0" smtClean="0"/>
              <a:t>Ali b. Musa</a:t>
            </a:r>
            <a:r>
              <a:rPr lang="en-GB" b="1" dirty="0" smtClean="0"/>
              <a:t>, </a:t>
            </a:r>
            <a:r>
              <a:rPr lang="en-GB" b="1" dirty="0" smtClean="0"/>
              <a:t>Muhammad b. Ali</a:t>
            </a:r>
            <a:r>
              <a:rPr lang="en-GB" b="1" dirty="0" smtClean="0"/>
              <a:t>, </a:t>
            </a:r>
            <a:r>
              <a:rPr lang="en-GB" b="1" dirty="0" smtClean="0"/>
              <a:t>Ali b. Muhammad</a:t>
            </a:r>
            <a:r>
              <a:rPr lang="en-GB" b="1" dirty="0" smtClean="0"/>
              <a:t>, </a:t>
            </a:r>
            <a:r>
              <a:rPr lang="en-GB" b="1" dirty="0" smtClean="0"/>
              <a:t>al-Hasan b. Ali</a:t>
            </a:r>
            <a:endParaRPr lang="en-GB" b="1" dirty="0" smtClean="0"/>
          </a:p>
          <a:p>
            <a:pPr>
              <a:lnSpc>
                <a:spcPct val="120000"/>
              </a:lnSpc>
              <a:buNone/>
            </a:pPr>
            <a:r>
              <a:rPr lang="en-GB" b="1" dirty="0" smtClean="0"/>
              <a:t>and the </a:t>
            </a:r>
            <a:r>
              <a:rPr lang="en-GB" b="1" dirty="0" err="1" smtClean="0"/>
              <a:t>Hujjat</a:t>
            </a:r>
            <a:r>
              <a:rPr lang="en-GB" b="1" dirty="0" smtClean="0"/>
              <a:t> </a:t>
            </a:r>
            <a:r>
              <a:rPr lang="en-GB" b="1" dirty="0" smtClean="0"/>
              <a:t>son </a:t>
            </a:r>
            <a:r>
              <a:rPr lang="en-GB" b="1" dirty="0" smtClean="0"/>
              <a:t>of </a:t>
            </a:r>
            <a:r>
              <a:rPr lang="en-GB" b="1" dirty="0" smtClean="0"/>
              <a:t>al-Hasan </a:t>
            </a:r>
            <a:r>
              <a:rPr lang="en-GB" b="1" dirty="0" smtClean="0"/>
              <a:t>are my leaders. Them I love and obey and</a:t>
            </a:r>
          </a:p>
          <a:p>
            <a:pPr>
              <a:lnSpc>
                <a:spcPct val="120000"/>
              </a:lnSpc>
              <a:buNone/>
            </a:pPr>
            <a:r>
              <a:rPr lang="en-GB" b="1" dirty="0" smtClean="0"/>
              <a:t>from their enemies I dissociate</a:t>
            </a:r>
            <a:r>
              <a:rPr lang="en-GB" b="1" dirty="0" smtClean="0"/>
              <a:t>.” </a:t>
            </a:r>
            <a:r>
              <a:rPr lang="en-GB" sz="2500" dirty="0" smtClean="0"/>
              <a:t>(</a:t>
            </a:r>
            <a:r>
              <a:rPr lang="en-GB" sz="2500" dirty="0" err="1" smtClean="0"/>
              <a:t>Wasa’il</a:t>
            </a:r>
            <a:r>
              <a:rPr lang="en-GB" sz="2500" dirty="0" smtClean="0"/>
              <a:t> al-</a:t>
            </a:r>
            <a:r>
              <a:rPr lang="en-GB" sz="2500" dirty="0" err="1" smtClean="0"/>
              <a:t>Shi’ah</a:t>
            </a:r>
            <a:r>
              <a:rPr lang="en-GB" sz="2500" dirty="0" smtClean="0"/>
              <a:t>, v. 7, p. 15).</a:t>
            </a:r>
            <a:endParaRPr lang="en-GB"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Statements from Imam al-</a:t>
            </a:r>
            <a:r>
              <a:rPr lang="en-GB" sz="2800" dirty="0" err="1" smtClean="0"/>
              <a:t>Hasan</a:t>
            </a:r>
            <a:r>
              <a:rPr lang="en-GB" sz="2800" dirty="0" smtClean="0"/>
              <a:t> al-</a:t>
            </a:r>
            <a:r>
              <a:rPr lang="en-GB" sz="2800" dirty="0" err="1" smtClean="0"/>
              <a:t>Askari</a:t>
            </a:r>
            <a:r>
              <a:rPr lang="en-GB" sz="2800" dirty="0" smtClean="0"/>
              <a:t> (</a:t>
            </a:r>
            <a:r>
              <a:rPr lang="en-GB" sz="2800" dirty="0" err="1" smtClean="0"/>
              <a:t>a.s</a:t>
            </a:r>
            <a:r>
              <a:rPr lang="en-GB" sz="2800" dirty="0" smtClean="0"/>
              <a:t>.)</a:t>
            </a:r>
            <a:endParaRPr lang="en-GB" sz="2800" dirty="0"/>
          </a:p>
        </p:txBody>
      </p:sp>
      <p:sp>
        <p:nvSpPr>
          <p:cNvPr id="3" name="Content Placeholder 2"/>
          <p:cNvSpPr>
            <a:spLocks noGrp="1"/>
          </p:cNvSpPr>
          <p:nvPr>
            <p:ph idx="1"/>
          </p:nvPr>
        </p:nvSpPr>
        <p:spPr/>
        <p:txBody>
          <a:bodyPr>
            <a:normAutofit fontScale="62500" lnSpcReduction="20000"/>
          </a:bodyPr>
          <a:lstStyle/>
          <a:p>
            <a:pPr algn="r" rtl="1">
              <a:lnSpc>
                <a:spcPct val="170000"/>
              </a:lnSpc>
            </a:pPr>
            <a:r>
              <a:rPr lang="ar-SA" sz="2600" dirty="0" smtClean="0"/>
              <a:t>الصدوق عن</a:t>
            </a:r>
            <a:r>
              <a:rPr lang="en-GB" sz="2600" dirty="0" smtClean="0"/>
              <a:t> </a:t>
            </a:r>
            <a:r>
              <a:rPr lang="ar-SA" sz="2600" dirty="0" smtClean="0"/>
              <a:t>محمد بن علي بن ماجيلويه عن محمد بن يحيى العطار عن جعفر بن محمد بن مالك الفزاري عن معاوية بن حكيم ومحمد</a:t>
            </a:r>
            <a:r>
              <a:rPr lang="en-GB" sz="2600" dirty="0" smtClean="0"/>
              <a:t> </a:t>
            </a:r>
            <a:r>
              <a:rPr lang="ar-SA" sz="2600" dirty="0" smtClean="0"/>
              <a:t>بن أيوب بن نوح ومحمد</a:t>
            </a:r>
            <a:r>
              <a:rPr lang="en-GB" sz="2600" dirty="0" smtClean="0"/>
              <a:t> </a:t>
            </a:r>
            <a:r>
              <a:rPr lang="ar-SA" sz="2600" dirty="0" smtClean="0"/>
              <a:t>بن عثمان العمري قالوا :</a:t>
            </a:r>
            <a:endParaRPr lang="en-GB" sz="2600" dirty="0" smtClean="0"/>
          </a:p>
          <a:p>
            <a:pPr algn="r" rtl="1">
              <a:lnSpc>
                <a:spcPct val="170000"/>
              </a:lnSpc>
              <a:buNone/>
            </a:pPr>
            <a:r>
              <a:rPr lang="ar-SA" sz="2600" dirty="0" smtClean="0"/>
              <a:t> عرض علينا أبو</a:t>
            </a:r>
            <a:r>
              <a:rPr lang="en-GB" sz="2600" dirty="0" smtClean="0"/>
              <a:t> </a:t>
            </a:r>
            <a:r>
              <a:rPr lang="ar-SA" sz="2600" dirty="0" smtClean="0"/>
              <a:t>محمد الحسن بن علي ابنه ونحن في منزله وكنا أربعين رجلاً فقال:</a:t>
            </a:r>
            <a:r>
              <a:rPr lang="en-GB" sz="2600" dirty="0" smtClean="0"/>
              <a:t> </a:t>
            </a:r>
            <a:r>
              <a:rPr lang="ar-SA" sz="2600" dirty="0" smtClean="0"/>
              <a:t>هذا إمامكم من بعدي وخليفتي عليكم أطيعوه ولا تتفرّقوا من بعدي في أديانكم فتهلكوا، أما إنكم لا ترونه بعد يومكم هذا. قالوا فخرجنا من عنده فما مضت إلا أيام قلائل حتى مضى أبو محمد (ع)  </a:t>
            </a:r>
            <a:r>
              <a:rPr lang="ar-SA" sz="2300" u="sng" dirty="0" smtClean="0"/>
              <a:t>( الصدوق / كمال الدين : 435 )</a:t>
            </a:r>
            <a:r>
              <a:rPr lang="ar-SA" sz="2300" dirty="0" smtClean="0"/>
              <a:t> .</a:t>
            </a:r>
          </a:p>
          <a:p>
            <a:pPr algn="r" rtl="1">
              <a:lnSpc>
                <a:spcPct val="170000"/>
              </a:lnSpc>
              <a:buNone/>
            </a:pPr>
            <a:endParaRPr lang="ar-SA" sz="2300" dirty="0" smtClean="0"/>
          </a:p>
          <a:p>
            <a:pPr algn="l">
              <a:lnSpc>
                <a:spcPct val="170000"/>
              </a:lnSpc>
              <a:buNone/>
            </a:pPr>
            <a:r>
              <a:rPr lang="en-GB" sz="2600" b="1" dirty="0" smtClean="0"/>
              <a:t>Imam al-</a:t>
            </a:r>
            <a:r>
              <a:rPr lang="en-GB" sz="2600" b="1" dirty="0" err="1" smtClean="0"/>
              <a:t>Hasan</a:t>
            </a:r>
            <a:r>
              <a:rPr lang="en-GB" sz="2600" b="1" dirty="0" smtClean="0"/>
              <a:t> al-’</a:t>
            </a:r>
            <a:r>
              <a:rPr lang="en-GB" sz="2600" b="1" dirty="0" err="1" smtClean="0"/>
              <a:t>Askari</a:t>
            </a:r>
            <a:r>
              <a:rPr lang="en-GB" sz="2600" b="1" dirty="0" smtClean="0"/>
              <a:t> showed us his son while we were in his house and said, this is your Imam after me and my </a:t>
            </a:r>
            <a:r>
              <a:rPr lang="en-GB" sz="2600" b="1" i="1" dirty="0" err="1" smtClean="0"/>
              <a:t>khalifah</a:t>
            </a:r>
            <a:r>
              <a:rPr lang="en-GB" sz="2600" b="1" dirty="0" smtClean="0"/>
              <a:t> over you; obey him and do not divide in your ways after me lest you perish. Beware, you will not see him after this day. </a:t>
            </a:r>
          </a:p>
          <a:p>
            <a:pPr algn="l">
              <a:lnSpc>
                <a:spcPct val="170000"/>
              </a:lnSpc>
              <a:buNone/>
            </a:pPr>
            <a:r>
              <a:rPr lang="en-GB" sz="2600" b="1" dirty="0" smtClean="0"/>
              <a:t>They said, we left his house and after a few days Abu Muhammad passed away. </a:t>
            </a:r>
            <a:endParaRPr lang="ar-SA" sz="2600" b="1" dirty="0" smtClean="0"/>
          </a:p>
          <a:p>
            <a:pPr algn="r" rtl="1"/>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Ibn</a:t>
            </a:r>
            <a:r>
              <a:rPr lang="en-GB" dirty="0" smtClean="0"/>
              <a:t> al-</a:t>
            </a:r>
            <a:r>
              <a:rPr lang="en-GB" dirty="0" err="1" smtClean="0"/>
              <a:t>Hasan</a:t>
            </a:r>
            <a:r>
              <a:rPr lang="en-GB" dirty="0" smtClean="0"/>
              <a:t> al-</a:t>
            </a:r>
            <a:r>
              <a:rPr lang="en-GB" dirty="0" err="1" smtClean="0"/>
              <a:t>Askari</a:t>
            </a:r>
            <a:r>
              <a:rPr lang="en-GB" dirty="0" smtClean="0"/>
              <a:t> (</a:t>
            </a:r>
            <a:r>
              <a:rPr lang="en-GB" dirty="0" err="1" smtClean="0"/>
              <a:t>a.s</a:t>
            </a:r>
            <a:r>
              <a:rPr lang="en-GB" dirty="0" smtClean="0"/>
              <a:t>.)</a:t>
            </a:r>
            <a:endParaRPr lang="en-GB" dirty="0"/>
          </a:p>
        </p:txBody>
      </p:sp>
      <p:sp>
        <p:nvSpPr>
          <p:cNvPr id="3" name="Content Placeholder 2"/>
          <p:cNvSpPr>
            <a:spLocks noGrp="1"/>
          </p:cNvSpPr>
          <p:nvPr>
            <p:ph idx="1"/>
          </p:nvPr>
        </p:nvSpPr>
        <p:spPr/>
        <p:txBody>
          <a:bodyPr>
            <a:normAutofit fontScale="92500" lnSpcReduction="20000"/>
          </a:bodyPr>
          <a:lstStyle/>
          <a:p>
            <a:pPr>
              <a:lnSpc>
                <a:spcPct val="120000"/>
              </a:lnSpc>
              <a:buNone/>
            </a:pPr>
            <a:r>
              <a:rPr lang="en-GB" b="1" dirty="0" smtClean="0"/>
              <a:t>There are ample traditions in highly authentic </a:t>
            </a:r>
            <a:r>
              <a:rPr lang="en-GB" b="1" dirty="0" err="1" smtClean="0"/>
              <a:t>Shi’i</a:t>
            </a:r>
            <a:r>
              <a:rPr lang="en-GB" b="1" dirty="0" smtClean="0"/>
              <a:t> sources about the person of Mahdi (</a:t>
            </a:r>
            <a:r>
              <a:rPr lang="en-GB" b="1" dirty="0" err="1" smtClean="0"/>
              <a:t>a.s</a:t>
            </a:r>
            <a:r>
              <a:rPr lang="en-GB" b="1" dirty="0" smtClean="0"/>
              <a:t>.). Some allude to him vaguely and others mention him by name. a sample of such traditions are as follows. </a:t>
            </a:r>
            <a:endParaRPr lang="ar-SA" b="1" dirty="0" smtClean="0"/>
          </a:p>
          <a:p>
            <a:pPr>
              <a:lnSpc>
                <a:spcPct val="120000"/>
              </a:lnSpc>
              <a:buNone/>
            </a:pPr>
            <a:endParaRPr lang="ar-SA" b="1" dirty="0" smtClean="0"/>
          </a:p>
          <a:p>
            <a:pPr>
              <a:lnSpc>
                <a:spcPct val="120000"/>
              </a:lnSpc>
              <a:buNone/>
            </a:pPr>
            <a:r>
              <a:rPr lang="en-GB" b="1" dirty="0" smtClean="0"/>
              <a:t>There are ample traditions which state that Mahdi is the ninth descendent of Imam al-Husain (</a:t>
            </a:r>
            <a:r>
              <a:rPr lang="en-GB" b="1" dirty="0" err="1" smtClean="0"/>
              <a:t>a.s</a:t>
            </a:r>
            <a:r>
              <a:rPr lang="en-GB" b="1" dirty="0" smtClean="0"/>
              <a:t>.)</a:t>
            </a:r>
          </a:p>
          <a:p>
            <a:pPr algn="r" rtl="1">
              <a:lnSpc>
                <a:spcPct val="120000"/>
              </a:lnSpc>
            </a:pPr>
            <a:endParaRPr lang="en-GB"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t>The ninth descendent of Imam al-Husain (</a:t>
            </a:r>
            <a:r>
              <a:rPr lang="en-GB" sz="3200" dirty="0" err="1" smtClean="0"/>
              <a:t>a.s</a:t>
            </a:r>
            <a:r>
              <a:rPr lang="en-GB" sz="3200" dirty="0" smtClean="0"/>
              <a:t>.)</a:t>
            </a:r>
            <a:endParaRPr lang="en-GB" sz="3200" dirty="0"/>
          </a:p>
        </p:txBody>
      </p:sp>
      <p:sp>
        <p:nvSpPr>
          <p:cNvPr id="3" name="Content Placeholder 2"/>
          <p:cNvSpPr>
            <a:spLocks noGrp="1"/>
          </p:cNvSpPr>
          <p:nvPr>
            <p:ph idx="1"/>
          </p:nvPr>
        </p:nvSpPr>
        <p:spPr>
          <a:xfrm>
            <a:off x="457200" y="1775191"/>
            <a:ext cx="8229600" cy="4930409"/>
          </a:xfrm>
        </p:spPr>
        <p:txBody>
          <a:bodyPr>
            <a:normAutofit fontScale="85000" lnSpcReduction="20000"/>
          </a:bodyPr>
          <a:lstStyle/>
          <a:p>
            <a:pPr algn="r">
              <a:lnSpc>
                <a:spcPct val="120000"/>
              </a:lnSpc>
              <a:buNone/>
            </a:pPr>
            <a:r>
              <a:rPr lang="ar-SA" sz="1900" b="1" dirty="0" smtClean="0"/>
              <a:t>قال سلمان الفارسي : ( دخلت على النبي صلّى الله عليه وآله ، فإذا الحسين بن علي على فخذه وهو يقبّل عينيه ويلثم فاه ويقول : أنت سيد إبن سيد، أنت إمام إبن إمام أبو أئمة أنت حجة الله إبن حجته وأبو حجج تسعة من صلبك تاسعهم قائمهم )  </a:t>
            </a:r>
            <a:r>
              <a:rPr lang="ar-SA" sz="1500" b="1" u="sng" dirty="0" smtClean="0"/>
              <a:t>( الصدوق - كمال الدين / 262 )</a:t>
            </a:r>
            <a:endParaRPr lang="en-GB" sz="1500" b="1" u="sng" dirty="0" smtClean="0"/>
          </a:p>
          <a:p>
            <a:pPr algn="r">
              <a:lnSpc>
                <a:spcPct val="120000"/>
              </a:lnSpc>
              <a:buNone/>
            </a:pPr>
            <a:endParaRPr lang="en-GB" sz="2200" b="1" u="sng" dirty="0" smtClean="0"/>
          </a:p>
          <a:p>
            <a:pPr>
              <a:lnSpc>
                <a:spcPct val="120000"/>
              </a:lnSpc>
              <a:buNone/>
            </a:pPr>
            <a:r>
              <a:rPr lang="en-GB" sz="2200" b="1" dirty="0" err="1" smtClean="0"/>
              <a:t>Salman</a:t>
            </a:r>
            <a:r>
              <a:rPr lang="en-GB" sz="2200" b="1" dirty="0" smtClean="0"/>
              <a:t> al-Farsi reports, “I visited the Prophet while Husain son of Ali was on his lap. He was kissing his eyes and was saying, you are noble son of noble, you are Imam son of Imam, father of Imams, you are the proof of God, son of His proof , and father of nine proofs from your descent the nine of whom is their </a:t>
            </a:r>
            <a:r>
              <a:rPr lang="en-GB" sz="2200" b="1" dirty="0" err="1" smtClean="0"/>
              <a:t>Qa’im</a:t>
            </a:r>
            <a:r>
              <a:rPr lang="en-GB" sz="2200" b="1" dirty="0" smtClean="0"/>
              <a:t>. </a:t>
            </a:r>
          </a:p>
          <a:p>
            <a:pPr>
              <a:lnSpc>
                <a:spcPct val="120000"/>
              </a:lnSpc>
              <a:buNone/>
            </a:pPr>
            <a:endParaRPr lang="en-GB" sz="2200" b="1" dirty="0" smtClean="0"/>
          </a:p>
          <a:p>
            <a:pPr>
              <a:lnSpc>
                <a:spcPct val="120000"/>
              </a:lnSpc>
              <a:buNone/>
            </a:pPr>
            <a:r>
              <a:rPr lang="en-GB" sz="2200" b="1" dirty="0" smtClean="0"/>
              <a:t>A number of Sunni scholars have reported this hadith including:  Abu al-</a:t>
            </a:r>
            <a:r>
              <a:rPr lang="en-GB" sz="2200" b="1" dirty="0" err="1" smtClean="0"/>
              <a:t>Mu’ayyad</a:t>
            </a:r>
            <a:r>
              <a:rPr lang="en-GB" sz="2200" b="1" dirty="0" smtClean="0"/>
              <a:t> </a:t>
            </a:r>
            <a:r>
              <a:rPr lang="en-GB" sz="2200" b="1" dirty="0" err="1" smtClean="0"/>
              <a:t>Muwaffaq</a:t>
            </a:r>
            <a:r>
              <a:rPr lang="en-GB" sz="2200" b="1" dirty="0" smtClean="0"/>
              <a:t> </a:t>
            </a:r>
            <a:r>
              <a:rPr lang="en-GB" sz="2200" b="1" dirty="0" err="1" smtClean="0"/>
              <a:t>Kharazmi</a:t>
            </a:r>
            <a:r>
              <a:rPr lang="en-GB" sz="2200" b="1" dirty="0" smtClean="0"/>
              <a:t> al-</a:t>
            </a:r>
            <a:r>
              <a:rPr lang="en-GB" sz="2200" b="1" dirty="0" err="1" smtClean="0"/>
              <a:t>Hanafi</a:t>
            </a:r>
            <a:r>
              <a:rPr lang="en-GB" sz="2200" b="1" dirty="0" smtClean="0"/>
              <a:t> (d. 568) in the seventh chapter of his </a:t>
            </a:r>
            <a:r>
              <a:rPr lang="en-GB" sz="2200" b="1" i="1" dirty="0" err="1" smtClean="0"/>
              <a:t>maqtal</a:t>
            </a:r>
            <a:r>
              <a:rPr lang="en-GB" sz="2200" b="1" i="1" dirty="0" smtClean="0"/>
              <a:t> al-Husain </a:t>
            </a:r>
            <a:r>
              <a:rPr lang="en-GB" sz="2200" b="1" dirty="0" smtClean="0"/>
              <a:t>which deals with the merits of Imam Husain (</a:t>
            </a:r>
            <a:r>
              <a:rPr lang="en-GB" sz="2200" b="1" dirty="0" err="1" smtClean="0"/>
              <a:t>a.s</a:t>
            </a:r>
            <a:r>
              <a:rPr lang="en-GB" sz="2200" b="1" dirty="0" smtClean="0"/>
              <a:t>.)</a:t>
            </a:r>
          </a:p>
          <a:p>
            <a:pPr>
              <a:lnSpc>
                <a:spcPct val="120000"/>
              </a:lnSpc>
              <a:buNone/>
            </a:pPr>
            <a:r>
              <a:rPr lang="en-GB" sz="2400" b="1" dirty="0" smtClean="0"/>
              <a:t>And al-Hafiz al-Sheikh </a:t>
            </a:r>
            <a:r>
              <a:rPr lang="en-GB" sz="2400" b="1" dirty="0" err="1" smtClean="0"/>
              <a:t>Sulayman</a:t>
            </a:r>
            <a:r>
              <a:rPr lang="en-GB" sz="2400" b="1" dirty="0" smtClean="0"/>
              <a:t> al-</a:t>
            </a:r>
            <a:r>
              <a:rPr lang="en-GB" sz="2400" b="1" dirty="0" err="1" smtClean="0"/>
              <a:t>Qunduzi</a:t>
            </a:r>
            <a:r>
              <a:rPr lang="en-GB" sz="2400" b="1" dirty="0" smtClean="0"/>
              <a:t> al-</a:t>
            </a:r>
            <a:r>
              <a:rPr lang="en-GB" sz="2400" b="1" dirty="0" err="1" smtClean="0"/>
              <a:t>Hanafi</a:t>
            </a:r>
            <a:r>
              <a:rPr lang="en-GB" sz="2400" b="1" dirty="0" smtClean="0"/>
              <a:t> in his </a:t>
            </a:r>
            <a:r>
              <a:rPr lang="en-GB" sz="2400" b="1" i="1" dirty="0" err="1" smtClean="0"/>
              <a:t>Yanabi</a:t>
            </a:r>
            <a:r>
              <a:rPr lang="en-GB" sz="2400" b="1" i="1" dirty="0" smtClean="0"/>
              <a:t>’ al-</a:t>
            </a:r>
            <a:r>
              <a:rPr lang="en-GB" sz="2400" b="1" i="1" dirty="0" err="1" smtClean="0"/>
              <a:t>mawaddah</a:t>
            </a:r>
            <a:r>
              <a:rPr lang="en-GB" sz="2400" b="1" i="1" dirty="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27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2/3*#ppt_w"/>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2/3*#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272"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strVal val="2/3*#ppt_w"/>
                                          </p:val>
                                        </p:tav>
                                        <p:tav tm="100000">
                                          <p:val>
                                            <p:strVal val="#ppt_w"/>
                                          </p:val>
                                        </p:tav>
                                      </p:tavLst>
                                    </p:anim>
                                    <p:anim calcmode="lin" valueType="num">
                                      <p:cBhvr>
                                        <p:cTn id="14" dur="1000" fill="hold"/>
                                        <p:tgtEl>
                                          <p:spTgt spid="3">
                                            <p:txEl>
                                              <p:pRg st="2" end="2"/>
                                            </p:txEl>
                                          </p:spTgt>
                                        </p:tgtEl>
                                        <p:attrNameLst>
                                          <p:attrName>ppt_h</p:attrName>
                                        </p:attrNameLst>
                                      </p:cBhvr>
                                      <p:tavLst>
                                        <p:tav tm="0">
                                          <p:val>
                                            <p:strVal val="2/3*#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272"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p:cTn id="19" dur="1000" fill="hold"/>
                                        <p:tgtEl>
                                          <p:spTgt spid="3">
                                            <p:txEl>
                                              <p:pRg st="4" end="4"/>
                                            </p:txEl>
                                          </p:spTgt>
                                        </p:tgtEl>
                                        <p:attrNameLst>
                                          <p:attrName>ppt_w</p:attrName>
                                        </p:attrNameLst>
                                      </p:cBhvr>
                                      <p:tavLst>
                                        <p:tav tm="0">
                                          <p:val>
                                            <p:strVal val="2/3*#ppt_w"/>
                                          </p:val>
                                        </p:tav>
                                        <p:tav tm="100000">
                                          <p:val>
                                            <p:strVal val="#ppt_w"/>
                                          </p:val>
                                        </p:tav>
                                      </p:tavLst>
                                    </p:anim>
                                    <p:anim calcmode="lin" valueType="num">
                                      <p:cBhvr>
                                        <p:cTn id="20" dur="1000" fill="hold"/>
                                        <p:tgtEl>
                                          <p:spTgt spid="3">
                                            <p:txEl>
                                              <p:pRg st="4" end="4"/>
                                            </p:txEl>
                                          </p:spTgt>
                                        </p:tgtEl>
                                        <p:attrNameLst>
                                          <p:attrName>ppt_h</p:attrName>
                                        </p:attrNameLst>
                                      </p:cBhvr>
                                      <p:tavLst>
                                        <p:tav tm="0">
                                          <p:val>
                                            <p:strVal val="2/3*#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272"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p:cTn id="25" dur="1000" fill="hold"/>
                                        <p:tgtEl>
                                          <p:spTgt spid="3">
                                            <p:txEl>
                                              <p:pRg st="5" end="5"/>
                                            </p:txEl>
                                          </p:spTgt>
                                        </p:tgtEl>
                                        <p:attrNameLst>
                                          <p:attrName>ppt_w</p:attrName>
                                        </p:attrNameLst>
                                      </p:cBhvr>
                                      <p:tavLst>
                                        <p:tav tm="0">
                                          <p:val>
                                            <p:strVal val="2/3*#ppt_w"/>
                                          </p:val>
                                        </p:tav>
                                        <p:tav tm="100000">
                                          <p:val>
                                            <p:strVal val="#ppt_w"/>
                                          </p:val>
                                        </p:tav>
                                      </p:tavLst>
                                    </p:anim>
                                    <p:anim calcmode="lin" valueType="num">
                                      <p:cBhvr>
                                        <p:cTn id="26" dur="1000" fill="hold"/>
                                        <p:tgtEl>
                                          <p:spTgt spid="3">
                                            <p:txEl>
                                              <p:pRg st="5" end="5"/>
                                            </p:txEl>
                                          </p:spTgt>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solidFill>
                  <a:srgbClr val="A5B592">
                    <a:satMod val="150000"/>
                  </a:srgbClr>
                </a:solidFill>
              </a:rPr>
              <a:t>The ninth descendent of Imam al-Husain (</a:t>
            </a:r>
            <a:r>
              <a:rPr lang="en-GB" sz="3200" dirty="0" err="1" smtClean="0">
                <a:solidFill>
                  <a:srgbClr val="A5B592">
                    <a:satMod val="150000"/>
                  </a:srgbClr>
                </a:solidFill>
              </a:rPr>
              <a:t>a.s</a:t>
            </a:r>
            <a:r>
              <a:rPr lang="en-GB" sz="3200" dirty="0" smtClean="0">
                <a:solidFill>
                  <a:srgbClr val="A5B592">
                    <a:satMod val="150000"/>
                  </a:srgbClr>
                </a:solidFill>
              </a:rPr>
              <a:t>.)</a:t>
            </a:r>
            <a:endParaRPr lang="en-GB" dirty="0"/>
          </a:p>
        </p:txBody>
      </p:sp>
      <p:sp>
        <p:nvSpPr>
          <p:cNvPr id="3" name="Content Placeholder 2"/>
          <p:cNvSpPr>
            <a:spLocks noGrp="1"/>
          </p:cNvSpPr>
          <p:nvPr>
            <p:ph idx="1"/>
          </p:nvPr>
        </p:nvSpPr>
        <p:spPr>
          <a:xfrm>
            <a:off x="457200" y="1775191"/>
            <a:ext cx="8229600" cy="4930409"/>
          </a:xfrm>
        </p:spPr>
        <p:txBody>
          <a:bodyPr>
            <a:normAutofit fontScale="92500"/>
          </a:bodyPr>
          <a:lstStyle/>
          <a:p>
            <a:pPr>
              <a:lnSpc>
                <a:spcPct val="120000"/>
              </a:lnSpc>
              <a:buNone/>
            </a:pPr>
            <a:r>
              <a:rPr lang="en-GB" sz="2400" dirty="0" smtClean="0"/>
              <a:t>The latter has also reported Imam Husain’s account of the event.</a:t>
            </a:r>
          </a:p>
          <a:p>
            <a:pPr algn="r" rtl="1">
              <a:lnSpc>
                <a:spcPct val="160000"/>
              </a:lnSpc>
              <a:buNone/>
            </a:pPr>
            <a:endParaRPr lang="en-GB" sz="2400" dirty="0" smtClean="0"/>
          </a:p>
          <a:p>
            <a:pPr algn="r" rtl="1">
              <a:lnSpc>
                <a:spcPct val="160000"/>
              </a:lnSpc>
              <a:buNone/>
            </a:pPr>
            <a:r>
              <a:rPr lang="ar-SA" sz="1700" b="1" dirty="0" smtClean="0"/>
              <a:t>عَنْ عَلِىِّ بْنِ الْحُسَيْنِ عَنْ اَبِيهِ الْحُسَيْنِ بْنِ عَلِي عليهماالسّلام قَالَ: دَخَلْتُ عَلَى جَدّى رَسُولِ اللّهِ </a:t>
            </a:r>
            <a:r>
              <a:rPr lang="en-GB" sz="1700" b="1" dirty="0" smtClean="0"/>
              <a:t>)</a:t>
            </a:r>
            <a:r>
              <a:rPr lang="ar-SA" sz="1700" b="1" dirty="0" smtClean="0"/>
              <a:t>ص</a:t>
            </a:r>
            <a:r>
              <a:rPr lang="en-GB" sz="1700" b="1" dirty="0" smtClean="0"/>
              <a:t> (</a:t>
            </a:r>
            <a:r>
              <a:rPr lang="ar-SA" sz="1700" b="1" dirty="0" smtClean="0"/>
              <a:t>فَاَجْلَسَنِى عَلَى فَخِذِهِ وَقالَ لِى : اِنَّ اللّهَ اِخْتارَ مِنْ صُلْبِكَ يا حُسَيْنُ تِسْعَةَ اَئمَّةٍ تاسِعُهُمْ قائِمُهُمْ وَكُلُّهُمْ فِى الْفَضْلِ وَالْمَنْزِلَةِ عِنْدَاللّهِ</a:t>
            </a:r>
            <a:endParaRPr lang="en-GB" sz="1700" b="1" dirty="0" smtClean="0"/>
          </a:p>
          <a:p>
            <a:pPr algn="r" rtl="1">
              <a:lnSpc>
                <a:spcPct val="120000"/>
              </a:lnSpc>
              <a:buNone/>
            </a:pPr>
            <a:endParaRPr lang="en-GB" sz="2400" b="1" i="1" dirty="0" smtClean="0"/>
          </a:p>
          <a:p>
            <a:pPr algn="l">
              <a:lnSpc>
                <a:spcPct val="120000"/>
              </a:lnSpc>
              <a:buNone/>
            </a:pPr>
            <a:r>
              <a:rPr lang="en-GB" sz="2400" b="1" dirty="0" smtClean="0"/>
              <a:t>Imam al-</a:t>
            </a:r>
            <a:r>
              <a:rPr lang="en-GB" sz="2400" b="1" dirty="0" err="1" smtClean="0"/>
              <a:t>Sajjad</a:t>
            </a:r>
            <a:r>
              <a:rPr lang="en-GB" sz="2400" b="1" dirty="0" smtClean="0"/>
              <a:t> reports from His father Imam al-Husain saying, </a:t>
            </a:r>
          </a:p>
          <a:p>
            <a:pPr algn="l">
              <a:lnSpc>
                <a:spcPct val="120000"/>
              </a:lnSpc>
              <a:buNone/>
            </a:pPr>
            <a:r>
              <a:rPr lang="en-GB" sz="2400" b="1" dirty="0" smtClean="0"/>
              <a:t>“ I visited my grandfather </a:t>
            </a:r>
            <a:r>
              <a:rPr lang="en-GB" sz="2400" b="1" dirty="0" err="1" smtClean="0"/>
              <a:t>Rasulallah</a:t>
            </a:r>
            <a:r>
              <a:rPr lang="en-GB" sz="2400" b="1" dirty="0" smtClean="0"/>
              <a:t>; he put me on his lap and told me, Allah has chosen nine Imams from your descent the nine of whom is their </a:t>
            </a:r>
            <a:r>
              <a:rPr lang="en-GB" sz="2400" b="1" dirty="0" err="1" smtClean="0"/>
              <a:t>Qa’im</a:t>
            </a:r>
            <a:r>
              <a:rPr lang="en-GB" sz="2400" b="1" dirty="0" smtClean="0"/>
              <a:t>; and all of them are equal in their merits and their position with God.”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272"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strVal val="2/3*#ppt_w"/>
                                          </p:val>
                                        </p:tav>
                                        <p:tav tm="100000">
                                          <p:val>
                                            <p:strVal val="#ppt_w"/>
                                          </p:val>
                                        </p:tav>
                                      </p:tavLst>
                                    </p:anim>
                                    <p:anim calcmode="lin" valueType="num">
                                      <p:cBhvr>
                                        <p:cTn id="8" dur="1000" fill="hold"/>
                                        <p:tgtEl>
                                          <p:spTgt spid="3">
                                            <p:txEl>
                                              <p:pRg st="2" end="2"/>
                                            </p:txEl>
                                          </p:spTgt>
                                        </p:tgtEl>
                                        <p:attrNameLst>
                                          <p:attrName>ppt_h</p:attrName>
                                        </p:attrNameLst>
                                      </p:cBhvr>
                                      <p:tavLst>
                                        <p:tav tm="0">
                                          <p:val>
                                            <p:strVal val="2/3*#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272"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p:cTn id="13" dur="1000" fill="hold"/>
                                        <p:tgtEl>
                                          <p:spTgt spid="3">
                                            <p:txEl>
                                              <p:pRg st="4" end="4"/>
                                            </p:txEl>
                                          </p:spTgt>
                                        </p:tgtEl>
                                        <p:attrNameLst>
                                          <p:attrName>ppt_w</p:attrName>
                                        </p:attrNameLst>
                                      </p:cBhvr>
                                      <p:tavLst>
                                        <p:tav tm="0">
                                          <p:val>
                                            <p:strVal val="2/3*#ppt_w"/>
                                          </p:val>
                                        </p:tav>
                                        <p:tav tm="100000">
                                          <p:val>
                                            <p:strVal val="#ppt_w"/>
                                          </p:val>
                                        </p:tav>
                                      </p:tavLst>
                                    </p:anim>
                                    <p:anim calcmode="lin" valueType="num">
                                      <p:cBhvr>
                                        <p:cTn id="14" dur="1000" fill="hold"/>
                                        <p:tgtEl>
                                          <p:spTgt spid="3">
                                            <p:txEl>
                                              <p:pRg st="4" end="4"/>
                                            </p:txEl>
                                          </p:spTgt>
                                        </p:tgtEl>
                                        <p:attrNameLst>
                                          <p:attrName>ppt_h</p:attrName>
                                        </p:attrNameLst>
                                      </p:cBhvr>
                                      <p:tavLst>
                                        <p:tav tm="0">
                                          <p:val>
                                            <p:strVal val="2/3*#ppt_h"/>
                                          </p:val>
                                        </p:tav>
                                        <p:tav tm="100000">
                                          <p:val>
                                            <p:strVal val="#ppt_h"/>
                                          </p:val>
                                        </p:tav>
                                      </p:tavLst>
                                    </p:anim>
                                  </p:childTnLst>
                                </p:cTn>
                              </p:par>
                              <p:par>
                                <p:cTn id="15" presetID="23" presetClass="entr" presetSubtype="272"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 calcmode="lin" valueType="num">
                                      <p:cBhvr>
                                        <p:cTn id="17" dur="1000" fill="hold"/>
                                        <p:tgtEl>
                                          <p:spTgt spid="3">
                                            <p:txEl>
                                              <p:pRg st="5" end="5"/>
                                            </p:txEl>
                                          </p:spTgt>
                                        </p:tgtEl>
                                        <p:attrNameLst>
                                          <p:attrName>ppt_w</p:attrName>
                                        </p:attrNameLst>
                                      </p:cBhvr>
                                      <p:tavLst>
                                        <p:tav tm="0">
                                          <p:val>
                                            <p:strVal val="2/3*#ppt_w"/>
                                          </p:val>
                                        </p:tav>
                                        <p:tav tm="100000">
                                          <p:val>
                                            <p:strVal val="#ppt_w"/>
                                          </p:val>
                                        </p:tav>
                                      </p:tavLst>
                                    </p:anim>
                                    <p:anim calcmode="lin" valueType="num">
                                      <p:cBhvr>
                                        <p:cTn id="18" dur="1000" fill="hold"/>
                                        <p:tgtEl>
                                          <p:spTgt spid="3">
                                            <p:txEl>
                                              <p:pRg st="5" end="5"/>
                                            </p:txEl>
                                          </p:spTgt>
                                        </p:tgtEl>
                                        <p:attrNameLst>
                                          <p:attrName>ppt_h</p:attrName>
                                        </p:attrNameLst>
                                      </p:cBhvr>
                                      <p:tavLst>
                                        <p:tav tm="0">
                                          <p:val>
                                            <p:strVal val="2/3*#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23" presetClass="entr" presetSubtype="272" fill="hold" nodeType="click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anim calcmode="lin" valueType="num">
                                      <p:cBhvr>
                                        <p:cTn id="23" dur="1000" fill="hold"/>
                                        <p:tgtEl>
                                          <p:spTgt spid="3">
                                            <p:txEl>
                                              <p:pRg st="0" end="0"/>
                                            </p:txEl>
                                          </p:spTgt>
                                        </p:tgtEl>
                                        <p:attrNameLst>
                                          <p:attrName>ppt_w</p:attrName>
                                        </p:attrNameLst>
                                      </p:cBhvr>
                                      <p:tavLst>
                                        <p:tav tm="0">
                                          <p:val>
                                            <p:strVal val="2/3*#ppt_w"/>
                                          </p:val>
                                        </p:tav>
                                        <p:tav tm="100000">
                                          <p:val>
                                            <p:strVal val="#ppt_w"/>
                                          </p:val>
                                        </p:tav>
                                      </p:tavLst>
                                    </p:anim>
                                    <p:anim calcmode="lin" valueType="num">
                                      <p:cBhvr>
                                        <p:cTn id="24" dur="1000" fill="hold"/>
                                        <p:tgtEl>
                                          <p:spTgt spid="3">
                                            <p:txEl>
                                              <p:pRg st="0" end="0"/>
                                            </p:txEl>
                                          </p:spTgt>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solidFill>
                  <a:srgbClr val="A5B592">
                    <a:satMod val="150000"/>
                  </a:srgbClr>
                </a:solidFill>
              </a:rPr>
              <a:t>The fourth descendent of Imam al-</a:t>
            </a:r>
            <a:r>
              <a:rPr lang="en-GB" sz="3200" dirty="0" err="1" smtClean="0">
                <a:solidFill>
                  <a:srgbClr val="A5B592">
                    <a:satMod val="150000"/>
                  </a:srgbClr>
                </a:solidFill>
              </a:rPr>
              <a:t>Rida</a:t>
            </a:r>
            <a:r>
              <a:rPr lang="en-GB" sz="3200" dirty="0" smtClean="0">
                <a:solidFill>
                  <a:srgbClr val="A5B592">
                    <a:satMod val="150000"/>
                  </a:srgbClr>
                </a:solidFill>
              </a:rPr>
              <a:t> (</a:t>
            </a:r>
            <a:r>
              <a:rPr lang="en-GB" sz="3200" dirty="0" err="1" smtClean="0">
                <a:solidFill>
                  <a:srgbClr val="A5B592">
                    <a:satMod val="150000"/>
                  </a:srgbClr>
                </a:solidFill>
              </a:rPr>
              <a:t>a.s</a:t>
            </a:r>
            <a:r>
              <a:rPr lang="en-GB" sz="3200" dirty="0" smtClean="0">
                <a:solidFill>
                  <a:srgbClr val="A5B592">
                    <a:satMod val="150000"/>
                  </a:srgbClr>
                </a:solidFill>
              </a:rPr>
              <a:t>.)</a:t>
            </a:r>
            <a:endParaRPr lang="en-GB" dirty="0"/>
          </a:p>
        </p:txBody>
      </p:sp>
      <p:sp>
        <p:nvSpPr>
          <p:cNvPr id="3" name="Content Placeholder 2"/>
          <p:cNvSpPr>
            <a:spLocks noGrp="1"/>
          </p:cNvSpPr>
          <p:nvPr>
            <p:ph idx="1"/>
          </p:nvPr>
        </p:nvSpPr>
        <p:spPr>
          <a:xfrm>
            <a:off x="457200" y="1524001"/>
            <a:ext cx="8229600" cy="5334000"/>
          </a:xfrm>
        </p:spPr>
        <p:txBody>
          <a:bodyPr>
            <a:normAutofit fontScale="85000" lnSpcReduction="20000"/>
          </a:bodyPr>
          <a:lstStyle/>
          <a:p>
            <a:pPr>
              <a:lnSpc>
                <a:spcPct val="120000"/>
              </a:lnSpc>
              <a:buNone/>
            </a:pPr>
            <a:r>
              <a:rPr lang="en-GB" sz="2400" dirty="0" smtClean="0"/>
              <a:t>There are traditions stating that Mahdi (</a:t>
            </a:r>
            <a:r>
              <a:rPr lang="en-GB" sz="2400" dirty="0" err="1" smtClean="0"/>
              <a:t>a.s</a:t>
            </a:r>
            <a:r>
              <a:rPr lang="en-GB" sz="2400" dirty="0" smtClean="0"/>
              <a:t>.) is the fourth descendent of Imam al-</a:t>
            </a:r>
            <a:r>
              <a:rPr lang="en-GB" sz="2400" dirty="0" err="1" smtClean="0"/>
              <a:t>Rida</a:t>
            </a:r>
            <a:r>
              <a:rPr lang="en-GB" sz="2400" dirty="0" smtClean="0"/>
              <a:t> (</a:t>
            </a:r>
            <a:r>
              <a:rPr lang="en-GB" sz="2400" dirty="0" err="1" smtClean="0"/>
              <a:t>a.s</a:t>
            </a:r>
            <a:r>
              <a:rPr lang="en-GB" sz="2400" smtClean="0"/>
              <a:t>.). he </a:t>
            </a:r>
            <a:r>
              <a:rPr lang="en-GB" sz="2400" dirty="0" smtClean="0"/>
              <a:t>most beautiful of such traditions is he account of the visit of the Imam by </a:t>
            </a:r>
            <a:r>
              <a:rPr lang="en-GB" sz="2400" dirty="0" err="1" smtClean="0"/>
              <a:t>Di’bil</a:t>
            </a:r>
            <a:r>
              <a:rPr lang="en-GB" sz="2400" dirty="0" smtClean="0"/>
              <a:t>.</a:t>
            </a:r>
          </a:p>
          <a:p>
            <a:pPr>
              <a:lnSpc>
                <a:spcPct val="120000"/>
              </a:lnSpc>
              <a:buNone/>
            </a:pPr>
            <a:endParaRPr lang="en-GB" sz="2400" dirty="0" smtClean="0"/>
          </a:p>
          <a:p>
            <a:pPr>
              <a:lnSpc>
                <a:spcPct val="120000"/>
              </a:lnSpc>
              <a:buNone/>
            </a:pPr>
            <a:r>
              <a:rPr lang="en-GB" sz="2400" dirty="0" smtClean="0"/>
              <a:t>The meeting of </a:t>
            </a:r>
            <a:r>
              <a:rPr lang="en-GB" sz="2400" dirty="0" err="1" smtClean="0"/>
              <a:t>Di’bil</a:t>
            </a:r>
            <a:r>
              <a:rPr lang="en-GB" sz="2400" dirty="0" smtClean="0"/>
              <a:t> al-</a:t>
            </a:r>
            <a:r>
              <a:rPr lang="en-GB" sz="2400" dirty="0" err="1" smtClean="0"/>
              <a:t>Khuza’i</a:t>
            </a:r>
            <a:r>
              <a:rPr lang="en-GB" sz="2400" dirty="0" smtClean="0"/>
              <a:t> (</a:t>
            </a:r>
            <a:r>
              <a:rPr lang="ar-SA" sz="2400" dirty="0" smtClean="0"/>
              <a:t>دعبل الخزاعي</a:t>
            </a:r>
            <a:r>
              <a:rPr lang="en-GB" sz="2400" dirty="0" smtClean="0"/>
              <a:t>) (148-244) with Imam al-</a:t>
            </a:r>
            <a:r>
              <a:rPr lang="en-GB" sz="2400" dirty="0" err="1" smtClean="0"/>
              <a:t>Rida</a:t>
            </a:r>
            <a:r>
              <a:rPr lang="en-GB" sz="2400" dirty="0" smtClean="0"/>
              <a:t> has been reported by both </a:t>
            </a:r>
            <a:r>
              <a:rPr lang="en-GB" sz="2400" dirty="0" err="1" smtClean="0"/>
              <a:t>Shi’i</a:t>
            </a:r>
            <a:r>
              <a:rPr lang="en-GB" sz="2400" dirty="0" smtClean="0"/>
              <a:t> and Sunni scholars in which he recited his famous poem , </a:t>
            </a:r>
            <a:r>
              <a:rPr lang="en-GB" sz="2400" i="1" dirty="0" err="1" smtClean="0"/>
              <a:t>madarisu</a:t>
            </a:r>
            <a:r>
              <a:rPr lang="en-GB" sz="2400" i="1" dirty="0" smtClean="0"/>
              <a:t> </a:t>
            </a:r>
            <a:r>
              <a:rPr lang="en-GB" sz="2400" i="1" dirty="0" err="1" smtClean="0"/>
              <a:t>aayat</a:t>
            </a:r>
            <a:r>
              <a:rPr lang="en-GB" sz="2400" dirty="0" smtClean="0"/>
              <a:t>:</a:t>
            </a:r>
          </a:p>
          <a:p>
            <a:pPr rtl="1">
              <a:lnSpc>
                <a:spcPct val="120000"/>
              </a:lnSpc>
              <a:buNone/>
            </a:pPr>
            <a:endParaRPr lang="en-GB" sz="2400" dirty="0" smtClean="0"/>
          </a:p>
          <a:p>
            <a:pPr algn="r" rtl="1">
              <a:lnSpc>
                <a:spcPct val="120000"/>
              </a:lnSpc>
              <a:buNone/>
            </a:pPr>
            <a:r>
              <a:rPr lang="ar-SA" sz="2400" dirty="0" smtClean="0"/>
              <a:t>ديار رسول الله أصبحن بلقعاً </a:t>
            </a:r>
            <a:r>
              <a:rPr lang="en-GB" sz="2400" dirty="0" smtClean="0"/>
              <a:t>    </a:t>
            </a:r>
            <a:r>
              <a:rPr lang="ar-SA" sz="2400" dirty="0" smtClean="0"/>
              <a:t>وآل زياد تسكن الحجرات</a:t>
            </a:r>
          </a:p>
          <a:p>
            <a:pPr algn="r" rtl="1">
              <a:lnSpc>
                <a:spcPct val="120000"/>
              </a:lnSpc>
              <a:buNone/>
            </a:pPr>
            <a:r>
              <a:rPr lang="ar-SA" sz="2400" dirty="0" smtClean="0"/>
              <a:t>وآل زياد في القصور مصونة</a:t>
            </a:r>
            <a:r>
              <a:rPr lang="en-GB" sz="2400" dirty="0" smtClean="0"/>
              <a:t>  </a:t>
            </a:r>
            <a:r>
              <a:rPr lang="ar-SA" sz="2400" dirty="0" smtClean="0"/>
              <a:t> </a:t>
            </a:r>
            <a:r>
              <a:rPr lang="en-GB" sz="2400" dirty="0" smtClean="0"/>
              <a:t>    </a:t>
            </a:r>
            <a:r>
              <a:rPr lang="ar-SA" sz="2400" dirty="0" smtClean="0"/>
              <a:t>وآل رسول الله في الفلوات</a:t>
            </a:r>
            <a:endParaRPr lang="en-GB" sz="2400" dirty="0" smtClean="0"/>
          </a:p>
          <a:p>
            <a:pPr algn="r" rtl="1">
              <a:lnSpc>
                <a:spcPct val="120000"/>
              </a:lnSpc>
              <a:buNone/>
            </a:pPr>
            <a:endParaRPr lang="ar-SA" sz="2400" dirty="0" smtClean="0"/>
          </a:p>
          <a:p>
            <a:pPr algn="r" rtl="1">
              <a:lnSpc>
                <a:spcPct val="120000"/>
              </a:lnSpc>
              <a:buNone/>
            </a:pPr>
            <a:r>
              <a:rPr lang="ar-SA" sz="2400" dirty="0" smtClean="0"/>
              <a:t>وحين ذكرت الحجة القائم عجل الله فرجه بقولي:</a:t>
            </a:r>
            <a:endParaRPr lang="en-GB" sz="2400" dirty="0" smtClean="0"/>
          </a:p>
          <a:p>
            <a:pPr algn="r" rtl="1">
              <a:lnSpc>
                <a:spcPct val="120000"/>
              </a:lnSpc>
              <a:buNone/>
            </a:pPr>
            <a:endParaRPr lang="ar-SA" sz="2400" dirty="0" smtClean="0"/>
          </a:p>
          <a:p>
            <a:pPr algn="r" rtl="1">
              <a:lnSpc>
                <a:spcPct val="120000"/>
              </a:lnSpc>
              <a:buNone/>
            </a:pPr>
            <a:r>
              <a:rPr lang="ar-SA" sz="2400" dirty="0" smtClean="0"/>
              <a:t>فلولا الذي أرجوه في اليوم أو غد </a:t>
            </a:r>
            <a:r>
              <a:rPr lang="en-GB" sz="2400" dirty="0" smtClean="0"/>
              <a:t>             </a:t>
            </a:r>
            <a:r>
              <a:rPr lang="ar-SA" sz="2400" dirty="0" smtClean="0"/>
              <a:t>تقطع نفسي إثرهم حسراتي</a:t>
            </a:r>
          </a:p>
          <a:p>
            <a:pPr algn="r" rtl="1">
              <a:lnSpc>
                <a:spcPct val="120000"/>
              </a:lnSpc>
              <a:buNone/>
            </a:pPr>
            <a:r>
              <a:rPr lang="ar-SA" sz="2400" dirty="0" smtClean="0"/>
              <a:t>خروج إمام لا محالة خارج </a:t>
            </a:r>
            <a:r>
              <a:rPr lang="en-GB" sz="2400" dirty="0" smtClean="0"/>
              <a:t>                             </a:t>
            </a:r>
            <a:r>
              <a:rPr lang="ar-SA" sz="2400" dirty="0" smtClean="0"/>
              <a:t>يقوم على اسم الله بالبركات</a:t>
            </a:r>
          </a:p>
          <a:p>
            <a:pPr algn="r" rtl="1">
              <a:lnSpc>
                <a:spcPct val="120000"/>
              </a:lnSpc>
              <a:buNone/>
            </a:pPr>
            <a:r>
              <a:rPr lang="ar-SA" sz="2400" dirty="0" smtClean="0"/>
              <a:t>يميّز فينا كلّ حقّ وباطل</a:t>
            </a:r>
            <a:r>
              <a:rPr lang="en-GB" sz="2400" dirty="0" smtClean="0"/>
              <a:t>                               </a:t>
            </a:r>
            <a:r>
              <a:rPr lang="ar-SA" sz="2400" dirty="0" smtClean="0"/>
              <a:t> ويجزي عن النعماء والنقمات</a:t>
            </a:r>
          </a:p>
          <a:p>
            <a:pPr algn="r" rtl="1">
              <a:lnSpc>
                <a:spcPct val="120000"/>
              </a:lnSpc>
              <a:buNone/>
            </a:pPr>
            <a:endParaRPr lang="ar-SA" sz="2400" dirty="0" smtClean="0"/>
          </a:p>
          <a:p>
            <a:pPr algn="r" rtl="1">
              <a:lnSpc>
                <a:spcPct val="120000"/>
              </a:lnSpc>
              <a:buNone/>
            </a:pPr>
            <a:endParaRPr lang="ar-SA"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272"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strVal val="2/3*#ppt_w"/>
                                          </p:val>
                                        </p:tav>
                                        <p:tav tm="100000">
                                          <p:val>
                                            <p:strVal val="#ppt_w"/>
                                          </p:val>
                                        </p:tav>
                                      </p:tavLst>
                                    </p:anim>
                                    <p:anim calcmode="lin" valueType="num">
                                      <p:cBhvr>
                                        <p:cTn id="8" dur="1000" fill="hold"/>
                                        <p:tgtEl>
                                          <p:spTgt spid="3">
                                            <p:txEl>
                                              <p:pRg st="2" end="2"/>
                                            </p:txEl>
                                          </p:spTgt>
                                        </p:tgtEl>
                                        <p:attrNameLst>
                                          <p:attrName>ppt_h</p:attrName>
                                        </p:attrNameLst>
                                      </p:cBhvr>
                                      <p:tavLst>
                                        <p:tav tm="0">
                                          <p:val>
                                            <p:strVal val="2/3*#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272"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strVal val="2/3*#ppt_w"/>
                                          </p:val>
                                        </p:tav>
                                        <p:tav tm="100000">
                                          <p:val>
                                            <p:strVal val="#ppt_w"/>
                                          </p:val>
                                        </p:tav>
                                      </p:tavLst>
                                    </p:anim>
                                    <p:anim calcmode="lin" valueType="num">
                                      <p:cBhvr>
                                        <p:cTn id="14" dur="1000" fill="hold"/>
                                        <p:tgtEl>
                                          <p:spTgt spid="3">
                                            <p:txEl>
                                              <p:pRg st="0" end="0"/>
                                            </p:txEl>
                                          </p:spTgt>
                                        </p:tgtEl>
                                        <p:attrNameLst>
                                          <p:attrName>ppt_h</p:attrName>
                                        </p:attrNameLst>
                                      </p:cBhvr>
                                      <p:tavLst>
                                        <p:tav tm="0">
                                          <p:val>
                                            <p:strVal val="2/3*#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272"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p:cTn id="19" dur="1000" fill="hold"/>
                                        <p:tgtEl>
                                          <p:spTgt spid="3">
                                            <p:txEl>
                                              <p:pRg st="4" end="4"/>
                                            </p:txEl>
                                          </p:spTgt>
                                        </p:tgtEl>
                                        <p:attrNameLst>
                                          <p:attrName>ppt_w</p:attrName>
                                        </p:attrNameLst>
                                      </p:cBhvr>
                                      <p:tavLst>
                                        <p:tav tm="0">
                                          <p:val>
                                            <p:strVal val="2/3*#ppt_w"/>
                                          </p:val>
                                        </p:tav>
                                        <p:tav tm="100000">
                                          <p:val>
                                            <p:strVal val="#ppt_w"/>
                                          </p:val>
                                        </p:tav>
                                      </p:tavLst>
                                    </p:anim>
                                    <p:anim calcmode="lin" valueType="num">
                                      <p:cBhvr>
                                        <p:cTn id="20" dur="1000" fill="hold"/>
                                        <p:tgtEl>
                                          <p:spTgt spid="3">
                                            <p:txEl>
                                              <p:pRg st="4" end="4"/>
                                            </p:txEl>
                                          </p:spTgt>
                                        </p:tgtEl>
                                        <p:attrNameLst>
                                          <p:attrName>ppt_h</p:attrName>
                                        </p:attrNameLst>
                                      </p:cBhvr>
                                      <p:tavLst>
                                        <p:tav tm="0">
                                          <p:val>
                                            <p:strVal val="2/3*#ppt_h"/>
                                          </p:val>
                                        </p:tav>
                                        <p:tav tm="100000">
                                          <p:val>
                                            <p:strVal val="#ppt_h"/>
                                          </p:val>
                                        </p:tav>
                                      </p:tavLst>
                                    </p:anim>
                                  </p:childTnLst>
                                </p:cTn>
                              </p:par>
                              <p:par>
                                <p:cTn id="21" presetID="23" presetClass="entr" presetSubtype="272"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p:cTn id="23" dur="1000" fill="hold"/>
                                        <p:tgtEl>
                                          <p:spTgt spid="3">
                                            <p:txEl>
                                              <p:pRg st="5" end="5"/>
                                            </p:txEl>
                                          </p:spTgt>
                                        </p:tgtEl>
                                        <p:attrNameLst>
                                          <p:attrName>ppt_w</p:attrName>
                                        </p:attrNameLst>
                                      </p:cBhvr>
                                      <p:tavLst>
                                        <p:tav tm="0">
                                          <p:val>
                                            <p:strVal val="2/3*#ppt_w"/>
                                          </p:val>
                                        </p:tav>
                                        <p:tav tm="100000">
                                          <p:val>
                                            <p:strVal val="#ppt_w"/>
                                          </p:val>
                                        </p:tav>
                                      </p:tavLst>
                                    </p:anim>
                                    <p:anim calcmode="lin" valueType="num">
                                      <p:cBhvr>
                                        <p:cTn id="24" dur="1000" fill="hold"/>
                                        <p:tgtEl>
                                          <p:spTgt spid="3">
                                            <p:txEl>
                                              <p:pRg st="5" end="5"/>
                                            </p:txEl>
                                          </p:spTgt>
                                        </p:tgtEl>
                                        <p:attrNameLst>
                                          <p:attrName>ppt_h</p:attrName>
                                        </p:attrNameLst>
                                      </p:cBhvr>
                                      <p:tavLst>
                                        <p:tav tm="0">
                                          <p:val>
                                            <p:strVal val="2/3*#ppt_h"/>
                                          </p:val>
                                        </p:tav>
                                        <p:tav tm="100000">
                                          <p:val>
                                            <p:strVal val="#ppt_h"/>
                                          </p:val>
                                        </p:tav>
                                      </p:tavLst>
                                    </p:anim>
                                  </p:childTnLst>
                                </p:cTn>
                              </p:par>
                            </p:childTnLst>
                          </p:cTn>
                        </p:par>
                      </p:childTnLst>
                    </p:cTn>
                  </p:par>
                  <p:par>
                    <p:cTn id="25" fill="hold">
                      <p:stCondLst>
                        <p:cond delay="indefinite"/>
                      </p:stCondLst>
                      <p:childTnLst>
                        <p:par>
                          <p:cTn id="26" fill="hold">
                            <p:stCondLst>
                              <p:cond delay="0"/>
                            </p:stCondLst>
                            <p:childTnLst>
                              <p:par>
                                <p:cTn id="27" presetID="23" presetClass="entr" presetSubtype="272"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 calcmode="lin" valueType="num">
                                      <p:cBhvr>
                                        <p:cTn id="29" dur="1000" fill="hold"/>
                                        <p:tgtEl>
                                          <p:spTgt spid="3">
                                            <p:txEl>
                                              <p:pRg st="7" end="7"/>
                                            </p:txEl>
                                          </p:spTgt>
                                        </p:tgtEl>
                                        <p:attrNameLst>
                                          <p:attrName>ppt_w</p:attrName>
                                        </p:attrNameLst>
                                      </p:cBhvr>
                                      <p:tavLst>
                                        <p:tav tm="0">
                                          <p:val>
                                            <p:strVal val="2/3*#ppt_w"/>
                                          </p:val>
                                        </p:tav>
                                        <p:tav tm="100000">
                                          <p:val>
                                            <p:strVal val="#ppt_w"/>
                                          </p:val>
                                        </p:tav>
                                      </p:tavLst>
                                    </p:anim>
                                    <p:anim calcmode="lin" valueType="num">
                                      <p:cBhvr>
                                        <p:cTn id="30" dur="1000" fill="hold"/>
                                        <p:tgtEl>
                                          <p:spTgt spid="3">
                                            <p:txEl>
                                              <p:pRg st="7" end="7"/>
                                            </p:txEl>
                                          </p:spTgt>
                                        </p:tgtEl>
                                        <p:attrNameLst>
                                          <p:attrName>ppt_h</p:attrName>
                                        </p:attrNameLst>
                                      </p:cBhvr>
                                      <p:tavLst>
                                        <p:tav tm="0">
                                          <p:val>
                                            <p:strVal val="2/3*#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23" presetClass="entr" presetSubtype="272"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 calcmode="lin" valueType="num">
                                      <p:cBhvr>
                                        <p:cTn id="35" dur="1000" fill="hold"/>
                                        <p:tgtEl>
                                          <p:spTgt spid="3">
                                            <p:txEl>
                                              <p:pRg st="9" end="9"/>
                                            </p:txEl>
                                          </p:spTgt>
                                        </p:tgtEl>
                                        <p:attrNameLst>
                                          <p:attrName>ppt_w</p:attrName>
                                        </p:attrNameLst>
                                      </p:cBhvr>
                                      <p:tavLst>
                                        <p:tav tm="0">
                                          <p:val>
                                            <p:strVal val="2/3*#ppt_w"/>
                                          </p:val>
                                        </p:tav>
                                        <p:tav tm="100000">
                                          <p:val>
                                            <p:strVal val="#ppt_w"/>
                                          </p:val>
                                        </p:tav>
                                      </p:tavLst>
                                    </p:anim>
                                    <p:anim calcmode="lin" valueType="num">
                                      <p:cBhvr>
                                        <p:cTn id="36" dur="1000" fill="hold"/>
                                        <p:tgtEl>
                                          <p:spTgt spid="3">
                                            <p:txEl>
                                              <p:pRg st="9" end="9"/>
                                            </p:txEl>
                                          </p:spTgt>
                                        </p:tgtEl>
                                        <p:attrNameLst>
                                          <p:attrName>ppt_h</p:attrName>
                                        </p:attrNameLst>
                                      </p:cBhvr>
                                      <p:tavLst>
                                        <p:tav tm="0">
                                          <p:val>
                                            <p:strVal val="2/3*#ppt_h"/>
                                          </p:val>
                                        </p:tav>
                                        <p:tav tm="100000">
                                          <p:val>
                                            <p:strVal val="#ppt_h"/>
                                          </p:val>
                                        </p:tav>
                                      </p:tavLst>
                                    </p:anim>
                                  </p:childTnLst>
                                </p:cTn>
                              </p:par>
                              <p:par>
                                <p:cTn id="37" presetID="23" presetClass="entr" presetSubtype="272" fill="hold" nodeType="with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anim calcmode="lin" valueType="num">
                                      <p:cBhvr>
                                        <p:cTn id="39" dur="1000" fill="hold"/>
                                        <p:tgtEl>
                                          <p:spTgt spid="3">
                                            <p:txEl>
                                              <p:pRg st="10" end="10"/>
                                            </p:txEl>
                                          </p:spTgt>
                                        </p:tgtEl>
                                        <p:attrNameLst>
                                          <p:attrName>ppt_w</p:attrName>
                                        </p:attrNameLst>
                                      </p:cBhvr>
                                      <p:tavLst>
                                        <p:tav tm="0">
                                          <p:val>
                                            <p:strVal val="2/3*#ppt_w"/>
                                          </p:val>
                                        </p:tav>
                                        <p:tav tm="100000">
                                          <p:val>
                                            <p:strVal val="#ppt_w"/>
                                          </p:val>
                                        </p:tav>
                                      </p:tavLst>
                                    </p:anim>
                                    <p:anim calcmode="lin" valueType="num">
                                      <p:cBhvr>
                                        <p:cTn id="40" dur="1000" fill="hold"/>
                                        <p:tgtEl>
                                          <p:spTgt spid="3">
                                            <p:txEl>
                                              <p:pRg st="10" end="10"/>
                                            </p:txEl>
                                          </p:spTgt>
                                        </p:tgtEl>
                                        <p:attrNameLst>
                                          <p:attrName>ppt_h</p:attrName>
                                        </p:attrNameLst>
                                      </p:cBhvr>
                                      <p:tavLst>
                                        <p:tav tm="0">
                                          <p:val>
                                            <p:strVal val="2/3*#ppt_h"/>
                                          </p:val>
                                        </p:tav>
                                        <p:tav tm="100000">
                                          <p:val>
                                            <p:strVal val="#ppt_h"/>
                                          </p:val>
                                        </p:tav>
                                      </p:tavLst>
                                    </p:anim>
                                  </p:childTnLst>
                                </p:cTn>
                              </p:par>
                              <p:par>
                                <p:cTn id="41" presetID="23" presetClass="entr" presetSubtype="272" fill="hold" nodeType="with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anim calcmode="lin" valueType="num">
                                      <p:cBhvr>
                                        <p:cTn id="43" dur="1000" fill="hold"/>
                                        <p:tgtEl>
                                          <p:spTgt spid="3">
                                            <p:txEl>
                                              <p:pRg st="11" end="11"/>
                                            </p:txEl>
                                          </p:spTgt>
                                        </p:tgtEl>
                                        <p:attrNameLst>
                                          <p:attrName>ppt_w</p:attrName>
                                        </p:attrNameLst>
                                      </p:cBhvr>
                                      <p:tavLst>
                                        <p:tav tm="0">
                                          <p:val>
                                            <p:strVal val="2/3*#ppt_w"/>
                                          </p:val>
                                        </p:tav>
                                        <p:tav tm="100000">
                                          <p:val>
                                            <p:strVal val="#ppt_w"/>
                                          </p:val>
                                        </p:tav>
                                      </p:tavLst>
                                    </p:anim>
                                    <p:anim calcmode="lin" valueType="num">
                                      <p:cBhvr>
                                        <p:cTn id="44" dur="1000" fill="hold"/>
                                        <p:tgtEl>
                                          <p:spTgt spid="3">
                                            <p:txEl>
                                              <p:pRg st="11" end="11"/>
                                            </p:txEl>
                                          </p:spTgt>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solidFill>
                  <a:srgbClr val="A5B592">
                    <a:satMod val="150000"/>
                  </a:srgbClr>
                </a:solidFill>
              </a:rPr>
              <a:t>The fourth descendent of Imam al-</a:t>
            </a:r>
            <a:r>
              <a:rPr lang="en-GB" sz="3200" dirty="0" err="1" smtClean="0">
                <a:solidFill>
                  <a:srgbClr val="A5B592">
                    <a:satMod val="150000"/>
                  </a:srgbClr>
                </a:solidFill>
              </a:rPr>
              <a:t>Rida</a:t>
            </a:r>
            <a:r>
              <a:rPr lang="en-GB" sz="3200" dirty="0" smtClean="0">
                <a:solidFill>
                  <a:srgbClr val="A5B592">
                    <a:satMod val="150000"/>
                  </a:srgbClr>
                </a:solidFill>
              </a:rPr>
              <a:t> (</a:t>
            </a:r>
            <a:r>
              <a:rPr lang="en-GB" sz="3200" dirty="0" err="1" smtClean="0">
                <a:solidFill>
                  <a:srgbClr val="A5B592">
                    <a:satMod val="150000"/>
                  </a:srgbClr>
                </a:solidFill>
              </a:rPr>
              <a:t>a.s</a:t>
            </a:r>
            <a:r>
              <a:rPr lang="en-GB" sz="3200" dirty="0" smtClean="0">
                <a:solidFill>
                  <a:srgbClr val="A5B592">
                    <a:satMod val="150000"/>
                  </a:srgbClr>
                </a:solidFill>
              </a:rPr>
              <a:t>.)</a:t>
            </a:r>
            <a:endParaRPr lang="en-GB" dirty="0"/>
          </a:p>
        </p:txBody>
      </p:sp>
      <p:sp>
        <p:nvSpPr>
          <p:cNvPr id="3" name="Content Placeholder 2"/>
          <p:cNvSpPr>
            <a:spLocks noGrp="1"/>
          </p:cNvSpPr>
          <p:nvPr>
            <p:ph idx="1"/>
          </p:nvPr>
        </p:nvSpPr>
        <p:spPr>
          <a:xfrm>
            <a:off x="457200" y="1524001"/>
            <a:ext cx="8229600" cy="5334000"/>
          </a:xfrm>
        </p:spPr>
        <p:txBody>
          <a:bodyPr>
            <a:normAutofit fontScale="92500" lnSpcReduction="10000"/>
          </a:bodyPr>
          <a:lstStyle/>
          <a:p>
            <a:pPr algn="r" rtl="1">
              <a:lnSpc>
                <a:spcPct val="120000"/>
              </a:lnSpc>
              <a:buNone/>
            </a:pPr>
            <a:r>
              <a:rPr lang="en-GB" sz="2400" dirty="0" smtClean="0"/>
              <a:t>)</a:t>
            </a:r>
            <a:r>
              <a:rPr lang="ar-SA" sz="2400" dirty="0" smtClean="0"/>
              <a:t>فوضع الرضا (ع) يده على رأسه وتواضع قائماً ودعا له بالفرج) ثم رفع رأسه إليّ وقال: يا خزاعي، نطق روح القدس على لسانك بهذين البيتين فهل تدري من هذا الإمام؟! أو متى يقوم؟ فقلت: لا يا سيدي؟ إلا أني سمعت عن آبائي بخروج إمام منكم، يملأ الأرض قسطاً وعدلاً.</a:t>
            </a:r>
            <a:endParaRPr lang="en-GB" sz="2400" dirty="0" smtClean="0"/>
          </a:p>
          <a:p>
            <a:pPr algn="r" rtl="1">
              <a:lnSpc>
                <a:spcPct val="120000"/>
              </a:lnSpc>
              <a:buNone/>
            </a:pPr>
            <a:endParaRPr lang="en-GB" sz="2400" dirty="0" smtClean="0"/>
          </a:p>
          <a:p>
            <a:pPr algn="l">
              <a:lnSpc>
                <a:spcPct val="120000"/>
              </a:lnSpc>
              <a:buNone/>
            </a:pPr>
            <a:r>
              <a:rPr lang="en-GB" sz="2400" dirty="0" smtClean="0"/>
              <a:t>Imam al-</a:t>
            </a:r>
            <a:r>
              <a:rPr lang="en-GB" sz="2400" dirty="0" err="1" smtClean="0"/>
              <a:t>Rida</a:t>
            </a:r>
            <a:r>
              <a:rPr lang="en-GB" sz="2400" dirty="0" smtClean="0"/>
              <a:t> (</a:t>
            </a:r>
            <a:r>
              <a:rPr lang="en-GB" sz="2400" dirty="0" err="1" smtClean="0"/>
              <a:t>a.s</a:t>
            </a:r>
            <a:r>
              <a:rPr lang="en-GB" sz="2400" dirty="0" smtClean="0"/>
              <a:t>.) placed his hand over his head and stood up out of respect and prayed for his </a:t>
            </a:r>
            <a:r>
              <a:rPr lang="en-GB" sz="2400" i="1" dirty="0" err="1" smtClean="0"/>
              <a:t>faraj</a:t>
            </a:r>
            <a:r>
              <a:rPr lang="en-GB" sz="2400" dirty="0" smtClean="0"/>
              <a:t>; then he looked at me and said, O </a:t>
            </a:r>
            <a:r>
              <a:rPr lang="en-GB" sz="2400" dirty="0" err="1" smtClean="0"/>
              <a:t>Khuza’I</a:t>
            </a:r>
            <a:r>
              <a:rPr lang="en-GB" sz="2400" dirty="0" smtClean="0"/>
              <a:t>, </a:t>
            </a:r>
            <a:r>
              <a:rPr lang="en-GB" sz="2400" i="1" dirty="0" err="1" smtClean="0"/>
              <a:t>Ruh</a:t>
            </a:r>
            <a:r>
              <a:rPr lang="en-GB" sz="2400" i="1" dirty="0" smtClean="0"/>
              <a:t> al-</a:t>
            </a:r>
            <a:r>
              <a:rPr lang="en-GB" sz="2400" i="1" dirty="0" err="1" smtClean="0"/>
              <a:t>Qudus</a:t>
            </a:r>
            <a:r>
              <a:rPr lang="en-GB" sz="2400" i="1" dirty="0" smtClean="0"/>
              <a:t> </a:t>
            </a:r>
            <a:r>
              <a:rPr lang="en-GB" sz="2400" dirty="0" smtClean="0"/>
              <a:t>has spoken these two lines out of your tongue. Do you know who is this Imam and when will he rise? I said, no my lord. I have only heard from my fathers that an Imam will rise from your family who will fill the earth with equity and justice.</a:t>
            </a:r>
          </a:p>
          <a:p>
            <a:pPr algn="r" rtl="1">
              <a:lnSpc>
                <a:spcPct val="120000"/>
              </a:lnSpc>
              <a:buNone/>
            </a:pPr>
            <a:endParaRPr lang="ar-SA" sz="2400" dirty="0" smtClean="0"/>
          </a:p>
          <a:p>
            <a:pPr>
              <a:lnSpc>
                <a:spcPct val="120000"/>
              </a:lnSpc>
              <a:buNone/>
            </a:pPr>
            <a:endParaRPr lang="ar-SA"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27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2/3*#ppt_w"/>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2/3*#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272"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strVal val="2/3*#ppt_w"/>
                                          </p:val>
                                        </p:tav>
                                        <p:tav tm="100000">
                                          <p:val>
                                            <p:strVal val="#ppt_w"/>
                                          </p:val>
                                        </p:tav>
                                      </p:tavLst>
                                    </p:anim>
                                    <p:anim calcmode="lin" valueType="num">
                                      <p:cBhvr>
                                        <p:cTn id="14" dur="1000" fill="hold"/>
                                        <p:tgtEl>
                                          <p:spTgt spid="3">
                                            <p:txEl>
                                              <p:pRg st="2" end="2"/>
                                            </p:txEl>
                                          </p:spTgt>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solidFill>
                  <a:srgbClr val="A5B592">
                    <a:satMod val="150000"/>
                  </a:srgbClr>
                </a:solidFill>
              </a:rPr>
              <a:t>The fourth descendent of Imam al-</a:t>
            </a:r>
            <a:r>
              <a:rPr lang="en-GB" sz="3200" dirty="0" err="1" smtClean="0">
                <a:solidFill>
                  <a:srgbClr val="A5B592">
                    <a:satMod val="150000"/>
                  </a:srgbClr>
                </a:solidFill>
              </a:rPr>
              <a:t>Rida</a:t>
            </a:r>
            <a:r>
              <a:rPr lang="en-GB" sz="3200" dirty="0" smtClean="0">
                <a:solidFill>
                  <a:srgbClr val="A5B592">
                    <a:satMod val="150000"/>
                  </a:srgbClr>
                </a:solidFill>
              </a:rPr>
              <a:t> (</a:t>
            </a:r>
            <a:r>
              <a:rPr lang="en-GB" sz="3200" dirty="0" err="1" smtClean="0">
                <a:solidFill>
                  <a:srgbClr val="A5B592">
                    <a:satMod val="150000"/>
                  </a:srgbClr>
                </a:solidFill>
              </a:rPr>
              <a:t>a.s</a:t>
            </a:r>
            <a:r>
              <a:rPr lang="en-GB" sz="3200" dirty="0" smtClean="0">
                <a:solidFill>
                  <a:srgbClr val="A5B592">
                    <a:satMod val="150000"/>
                  </a:srgbClr>
                </a:solidFill>
              </a:rPr>
              <a:t>.)</a:t>
            </a:r>
            <a:endParaRPr lang="en-GB" dirty="0"/>
          </a:p>
        </p:txBody>
      </p:sp>
      <p:sp>
        <p:nvSpPr>
          <p:cNvPr id="3" name="Content Placeholder 2"/>
          <p:cNvSpPr>
            <a:spLocks noGrp="1"/>
          </p:cNvSpPr>
          <p:nvPr>
            <p:ph idx="1"/>
          </p:nvPr>
        </p:nvSpPr>
        <p:spPr>
          <a:xfrm>
            <a:off x="457200" y="1524001"/>
            <a:ext cx="8229600" cy="5181599"/>
          </a:xfrm>
        </p:spPr>
        <p:txBody>
          <a:bodyPr>
            <a:normAutofit fontScale="85000" lnSpcReduction="10000"/>
          </a:bodyPr>
          <a:lstStyle/>
          <a:p>
            <a:pPr algn="r" rtl="1">
              <a:lnSpc>
                <a:spcPct val="120000"/>
              </a:lnSpc>
              <a:buNone/>
            </a:pPr>
            <a:r>
              <a:rPr lang="ar-SA" sz="2400" dirty="0" smtClean="0"/>
              <a:t>فقال (ع): إن الإمام بعدي ابني محمد وبعد محمد ابنه علي وبعد علي ابنه الحسن وبعد الحسن ابنه الحجة القائم، وهو المنتظر في غيبته، المطاع في ظهوره، فيملأ الأرض قسطاً وعدلاً كما ملأت جوراً وظلما، وأما متى يقوم فإخبار عن الوقت، لقد حدّثني أبي عن آبائه عن رسول الله (ص) قال: مثله كمثل الساعة لا تأتيكم إلا بغتة</a:t>
            </a:r>
            <a:endParaRPr lang="en-GB" sz="2400" dirty="0" smtClean="0"/>
          </a:p>
          <a:p>
            <a:pPr algn="r" rtl="1">
              <a:lnSpc>
                <a:spcPct val="120000"/>
              </a:lnSpc>
              <a:buNone/>
            </a:pPr>
            <a:endParaRPr lang="en-GB" sz="2400" dirty="0" smtClean="0"/>
          </a:p>
          <a:p>
            <a:pPr algn="l">
              <a:lnSpc>
                <a:spcPct val="120000"/>
              </a:lnSpc>
              <a:buNone/>
            </a:pPr>
            <a:r>
              <a:rPr lang="en-GB" sz="2400" dirty="0" smtClean="0"/>
              <a:t>He then said, “the Imam after me is my son Muhammad, and after Muhammad will be his son Ali, and after Ali will be his son </a:t>
            </a:r>
            <a:r>
              <a:rPr lang="en-GB" sz="2400" dirty="0" err="1" smtClean="0"/>
              <a:t>Hasan</a:t>
            </a:r>
            <a:r>
              <a:rPr lang="en-GB" sz="2400" dirty="0" smtClean="0"/>
              <a:t>, and after </a:t>
            </a:r>
            <a:r>
              <a:rPr lang="en-GB" sz="2400" dirty="0" err="1" smtClean="0"/>
              <a:t>Hasan</a:t>
            </a:r>
            <a:r>
              <a:rPr lang="en-GB" sz="2400" dirty="0" smtClean="0"/>
              <a:t> will be his son </a:t>
            </a:r>
            <a:r>
              <a:rPr lang="en-GB" sz="2400" i="1" dirty="0" smtClean="0"/>
              <a:t>al-</a:t>
            </a:r>
            <a:r>
              <a:rPr lang="en-GB" sz="2400" i="1" dirty="0" err="1" smtClean="0"/>
              <a:t>hujjat</a:t>
            </a:r>
            <a:r>
              <a:rPr lang="en-GB" sz="2400" i="1" dirty="0" smtClean="0"/>
              <a:t> al-</a:t>
            </a:r>
            <a:r>
              <a:rPr lang="en-GB" sz="2400" i="1" dirty="0" err="1" smtClean="0"/>
              <a:t>Qa’im</a:t>
            </a:r>
            <a:r>
              <a:rPr lang="en-GB" sz="2400" dirty="0" smtClean="0"/>
              <a:t>.  He is the awaited one in his disappearance, the obeyed one n his return, who will fill the earth with equity and justice after it is filled with injustice and oppression. </a:t>
            </a:r>
          </a:p>
          <a:p>
            <a:pPr algn="l">
              <a:lnSpc>
                <a:spcPct val="120000"/>
              </a:lnSpc>
              <a:buNone/>
            </a:pPr>
            <a:r>
              <a:rPr lang="en-GB" sz="2400" dirty="0" smtClean="0"/>
              <a:t>But to say when will he rise is to foretell the time. Verily, my father reported to me from his fathers from the Messenger of God that his example is like the example of the Resurrection which does not happen but out of a sudden.  </a:t>
            </a:r>
            <a:endParaRPr lang="ar-SA" sz="2400" dirty="0" smtClean="0"/>
          </a:p>
          <a:p>
            <a:pPr algn="r" rtl="1">
              <a:lnSpc>
                <a:spcPct val="120000"/>
              </a:lnSpc>
              <a:buNone/>
            </a:pPr>
            <a:endParaRPr lang="ar-SA"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27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2/3*#ppt_w"/>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2/3*#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272"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strVal val="2/3*#ppt_w"/>
                                          </p:val>
                                        </p:tav>
                                        <p:tav tm="100000">
                                          <p:val>
                                            <p:strVal val="#ppt_w"/>
                                          </p:val>
                                        </p:tav>
                                      </p:tavLst>
                                    </p:anim>
                                    <p:anim calcmode="lin" valueType="num">
                                      <p:cBhvr>
                                        <p:cTn id="14" dur="1000" fill="hold"/>
                                        <p:tgtEl>
                                          <p:spTgt spid="3">
                                            <p:txEl>
                                              <p:pRg st="2" end="2"/>
                                            </p:txEl>
                                          </p:spTgt>
                                        </p:tgtEl>
                                        <p:attrNameLst>
                                          <p:attrName>ppt_h</p:attrName>
                                        </p:attrNameLst>
                                      </p:cBhvr>
                                      <p:tavLst>
                                        <p:tav tm="0">
                                          <p:val>
                                            <p:strVal val="2/3*#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272"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1000" fill="hold"/>
                                        <p:tgtEl>
                                          <p:spTgt spid="3">
                                            <p:txEl>
                                              <p:pRg st="3" end="3"/>
                                            </p:txEl>
                                          </p:spTgt>
                                        </p:tgtEl>
                                        <p:attrNameLst>
                                          <p:attrName>ppt_w</p:attrName>
                                        </p:attrNameLst>
                                      </p:cBhvr>
                                      <p:tavLst>
                                        <p:tav tm="0">
                                          <p:val>
                                            <p:strVal val="2/3*#ppt_w"/>
                                          </p:val>
                                        </p:tav>
                                        <p:tav tm="100000">
                                          <p:val>
                                            <p:strVal val="#ppt_w"/>
                                          </p:val>
                                        </p:tav>
                                      </p:tavLst>
                                    </p:anim>
                                    <p:anim calcmode="lin" valueType="num">
                                      <p:cBhvr>
                                        <p:cTn id="20" dur="1000" fill="hold"/>
                                        <p:tgtEl>
                                          <p:spTgt spid="3">
                                            <p:txEl>
                                              <p:pRg st="3" end="3"/>
                                            </p:txEl>
                                          </p:spTgt>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The grandson of Imam al-</a:t>
            </a:r>
            <a:r>
              <a:rPr lang="en-GB" sz="2800" dirty="0" err="1" smtClean="0"/>
              <a:t>Hasan</a:t>
            </a:r>
            <a:r>
              <a:rPr lang="en-GB" sz="2800" dirty="0" smtClean="0"/>
              <a:t> al-</a:t>
            </a:r>
            <a:r>
              <a:rPr lang="en-GB" sz="2800" dirty="0" err="1" smtClean="0"/>
              <a:t>Askari</a:t>
            </a:r>
            <a:r>
              <a:rPr lang="en-GB" sz="2800" dirty="0" smtClean="0"/>
              <a:t> (</a:t>
            </a:r>
            <a:r>
              <a:rPr lang="en-GB" sz="2800" dirty="0" err="1" smtClean="0"/>
              <a:t>a.s</a:t>
            </a:r>
            <a:r>
              <a:rPr lang="en-GB" sz="2800" dirty="0" smtClean="0"/>
              <a:t>.)</a:t>
            </a:r>
            <a:endParaRPr lang="en-GB" sz="2800" dirty="0"/>
          </a:p>
        </p:txBody>
      </p:sp>
      <p:sp>
        <p:nvSpPr>
          <p:cNvPr id="3" name="Content Placeholder 2"/>
          <p:cNvSpPr>
            <a:spLocks noGrp="1"/>
          </p:cNvSpPr>
          <p:nvPr>
            <p:ph idx="1"/>
          </p:nvPr>
        </p:nvSpPr>
        <p:spPr>
          <a:xfrm>
            <a:off x="457200" y="1524000"/>
            <a:ext cx="8229600" cy="5562599"/>
          </a:xfrm>
        </p:spPr>
        <p:txBody>
          <a:bodyPr>
            <a:normAutofit fontScale="40000" lnSpcReduction="20000"/>
          </a:bodyPr>
          <a:lstStyle/>
          <a:p>
            <a:pPr algn="r" rtl="1">
              <a:lnSpc>
                <a:spcPct val="170000"/>
              </a:lnSpc>
            </a:pPr>
            <a:r>
              <a:rPr lang="ar-SA" sz="3800" dirty="0" smtClean="0"/>
              <a:t>إكمال الدين ، أمالي الصدوق ، التوحيد : علي بن أحمد بن محمد وعلي بن عبد الله الوراق معا عن محمد بن هارون الصوفي ، عن عبد الله بن موسى الروياني ، عن عبد العظيم بن عبد الله الحسني ، عن علي بن محمد أنه قال : الامام من بعدي الحسن ابني ، فكيف للناس بالخلف من بعده.</a:t>
            </a:r>
            <a:endParaRPr lang="en-GB" sz="3800" dirty="0" smtClean="0"/>
          </a:p>
          <a:p>
            <a:pPr algn="r" rtl="1">
              <a:lnSpc>
                <a:spcPct val="170000"/>
              </a:lnSpc>
            </a:pPr>
            <a:endParaRPr lang="en-GB" sz="3800" dirty="0" smtClean="0"/>
          </a:p>
          <a:p>
            <a:pPr algn="l">
              <a:lnSpc>
                <a:spcPct val="170000"/>
              </a:lnSpc>
            </a:pPr>
            <a:r>
              <a:rPr lang="en-GB" sz="3800" b="1" dirty="0" err="1" smtClean="0"/>
              <a:t>Abd</a:t>
            </a:r>
            <a:r>
              <a:rPr lang="en-GB" sz="3800" b="1" dirty="0" smtClean="0"/>
              <a:t> al-’</a:t>
            </a:r>
            <a:r>
              <a:rPr lang="en-GB" sz="3800" b="1" dirty="0" err="1" smtClean="0"/>
              <a:t>Adhim</a:t>
            </a:r>
            <a:r>
              <a:rPr lang="en-GB" sz="3800" b="1" dirty="0" smtClean="0"/>
              <a:t> al-</a:t>
            </a:r>
            <a:r>
              <a:rPr lang="en-GB" sz="3800" b="1" dirty="0" err="1" smtClean="0"/>
              <a:t>Hasani</a:t>
            </a:r>
            <a:r>
              <a:rPr lang="en-GB" sz="3800" b="1" dirty="0" smtClean="0"/>
              <a:t> reports from Imam al-</a:t>
            </a:r>
            <a:r>
              <a:rPr lang="en-GB" sz="3800" b="1" dirty="0" err="1" smtClean="0"/>
              <a:t>Hadi</a:t>
            </a:r>
            <a:r>
              <a:rPr lang="en-GB" sz="3800" b="1" dirty="0" smtClean="0"/>
              <a:t> (a) saying, “the Imam after me is my son al-</a:t>
            </a:r>
            <a:r>
              <a:rPr lang="en-GB" sz="3800" b="1" dirty="0" err="1" smtClean="0"/>
              <a:t>Hasan</a:t>
            </a:r>
            <a:r>
              <a:rPr lang="en-GB" sz="3800" b="1" dirty="0" smtClean="0"/>
              <a:t>; and how will people be with the successor after him?”</a:t>
            </a:r>
          </a:p>
          <a:p>
            <a:pPr algn="r" rtl="1">
              <a:lnSpc>
                <a:spcPct val="170000"/>
              </a:lnSpc>
            </a:pPr>
            <a:endParaRPr lang="ar-SA" sz="3800" dirty="0" smtClean="0"/>
          </a:p>
          <a:p>
            <a:pPr algn="r" rtl="1">
              <a:lnSpc>
                <a:spcPct val="170000"/>
              </a:lnSpc>
            </a:pPr>
            <a:r>
              <a:rPr lang="ar-SA" sz="3800" dirty="0" smtClean="0"/>
              <a:t>إكمال الدين : الهمداني ، عن علي بن إبراهيم ، عن عبد الله بن أحمد الموصلي عن الصقر بن دلف قال : سمعت علي بن محمد بن علي الرضا يقول : الإمام بعدي الحسن ، وبعد الحسن ابنه القائم ، الذي يملأ الأرض قسطا وعدلا كما ملئت جورا وظلما .</a:t>
            </a:r>
            <a:endParaRPr lang="en-GB" sz="3800" dirty="0" smtClean="0"/>
          </a:p>
          <a:p>
            <a:pPr algn="r" rtl="1">
              <a:lnSpc>
                <a:spcPct val="170000"/>
              </a:lnSpc>
            </a:pPr>
            <a:endParaRPr lang="en-GB" sz="3800" dirty="0" smtClean="0"/>
          </a:p>
          <a:p>
            <a:pPr algn="l">
              <a:lnSpc>
                <a:spcPct val="170000"/>
              </a:lnSpc>
            </a:pPr>
            <a:r>
              <a:rPr lang="en-GB" sz="3800" b="1" dirty="0" smtClean="0"/>
              <a:t>Imam al-</a:t>
            </a:r>
            <a:r>
              <a:rPr lang="en-GB" sz="3800" b="1" dirty="0" err="1" smtClean="0"/>
              <a:t>Hadi</a:t>
            </a:r>
            <a:r>
              <a:rPr lang="en-GB" sz="3800" b="1" dirty="0" smtClean="0"/>
              <a:t> said, “The Imam after me is al-</a:t>
            </a:r>
            <a:r>
              <a:rPr lang="en-GB" sz="3800" b="1" dirty="0" err="1" smtClean="0"/>
              <a:t>Hasan</a:t>
            </a:r>
            <a:r>
              <a:rPr lang="en-GB" sz="3800" b="1" dirty="0" smtClean="0"/>
              <a:t>, and after al-</a:t>
            </a:r>
            <a:r>
              <a:rPr lang="en-GB" sz="3800" b="1" dirty="0" err="1" smtClean="0"/>
              <a:t>Hasan</a:t>
            </a:r>
            <a:r>
              <a:rPr lang="en-GB" sz="3800" b="1" dirty="0" smtClean="0"/>
              <a:t> will be his son al-</a:t>
            </a:r>
            <a:r>
              <a:rPr lang="en-GB" sz="3800" b="1" dirty="0" err="1" smtClean="0"/>
              <a:t>Qa’im</a:t>
            </a:r>
            <a:r>
              <a:rPr lang="en-GB" sz="3800" b="1" dirty="0" smtClean="0"/>
              <a:t> who will ill the earth with equity and justice after it is filled with injustice and oppression.”</a:t>
            </a:r>
          </a:p>
          <a:p>
            <a:pPr algn="r" rtl="1">
              <a:lnSpc>
                <a:spcPct val="170000"/>
              </a:lnSpc>
            </a:pPr>
            <a:endParaRPr lang="ar-SA" dirty="0" smtClean="0"/>
          </a:p>
          <a:p>
            <a:pPr algn="r" rtl="1"/>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The grandson of Imam al-</a:t>
            </a:r>
            <a:r>
              <a:rPr lang="en-GB" sz="2800" dirty="0" err="1" smtClean="0"/>
              <a:t>Hasan</a:t>
            </a:r>
            <a:r>
              <a:rPr lang="en-GB" sz="2800" dirty="0" smtClean="0"/>
              <a:t> al-</a:t>
            </a:r>
            <a:r>
              <a:rPr lang="en-GB" sz="2800" dirty="0" err="1" smtClean="0"/>
              <a:t>Askari</a:t>
            </a:r>
            <a:r>
              <a:rPr lang="en-GB" sz="2800" dirty="0" smtClean="0"/>
              <a:t> (</a:t>
            </a:r>
            <a:r>
              <a:rPr lang="en-GB" sz="2800" dirty="0" err="1" smtClean="0"/>
              <a:t>a.s</a:t>
            </a:r>
            <a:r>
              <a:rPr lang="en-GB" sz="2800" dirty="0" smtClean="0"/>
              <a:t>.)</a:t>
            </a:r>
            <a:endParaRPr lang="en-GB" sz="2800" dirty="0"/>
          </a:p>
        </p:txBody>
      </p:sp>
      <p:sp>
        <p:nvSpPr>
          <p:cNvPr id="3" name="Content Placeholder 2"/>
          <p:cNvSpPr>
            <a:spLocks noGrp="1"/>
          </p:cNvSpPr>
          <p:nvPr>
            <p:ph idx="1"/>
          </p:nvPr>
        </p:nvSpPr>
        <p:spPr/>
        <p:txBody>
          <a:bodyPr>
            <a:normAutofit fontScale="62500" lnSpcReduction="20000"/>
          </a:bodyPr>
          <a:lstStyle/>
          <a:p>
            <a:pPr algn="r" rtl="1">
              <a:lnSpc>
                <a:spcPct val="120000"/>
              </a:lnSpc>
            </a:pPr>
            <a:r>
              <a:rPr lang="ar-SA" dirty="0" smtClean="0"/>
              <a:t>- إكمال الدين : ابن الوليد ، عن سعد ، عن محمد بن أحمد العلوي ، عن أبي هاشم الجعفري قال : سمعت أبا الحسن صاحب العسكر يقول : الخلف من بعدي ابني الحسن ، فكيف لكم بالخلف من بعد الخلف ، فقلت : ولم جعلني الله فداك ؟ فقال : لأنكم لا ترون شخصه ولا يحل لكم ذكره باسمه ، قلت : فكيف نذكره ؟ قال : قولوا : الحجة من آل محمد </a:t>
            </a:r>
            <a:endParaRPr lang="en-GB" dirty="0" smtClean="0"/>
          </a:p>
          <a:p>
            <a:pPr algn="r" rtl="1">
              <a:lnSpc>
                <a:spcPct val="120000"/>
              </a:lnSpc>
            </a:pPr>
            <a:endParaRPr lang="en-GB" dirty="0" smtClean="0"/>
          </a:p>
          <a:p>
            <a:pPr>
              <a:lnSpc>
                <a:spcPct val="120000"/>
              </a:lnSpc>
            </a:pPr>
            <a:r>
              <a:rPr lang="en-GB" dirty="0" smtClean="0"/>
              <a:t>Al-</a:t>
            </a:r>
            <a:r>
              <a:rPr lang="en-GB" dirty="0" err="1" smtClean="0"/>
              <a:t>Suduq</a:t>
            </a:r>
            <a:r>
              <a:rPr lang="en-GB" dirty="0" smtClean="0"/>
              <a:t> through his chain from Abu Hashim al-</a:t>
            </a:r>
            <a:r>
              <a:rPr lang="en-GB" dirty="0" err="1" smtClean="0"/>
              <a:t>Ja’fari</a:t>
            </a:r>
            <a:r>
              <a:rPr lang="en-GB" dirty="0" smtClean="0"/>
              <a:t>  reports, ‘I heard </a:t>
            </a:r>
            <a:r>
              <a:rPr lang="en-GB" dirty="0" err="1" smtClean="0"/>
              <a:t>Aba</a:t>
            </a:r>
            <a:r>
              <a:rPr lang="en-GB" dirty="0" smtClean="0"/>
              <a:t> al-Hasan al-’</a:t>
            </a:r>
            <a:r>
              <a:rPr lang="en-GB" dirty="0" err="1" smtClean="0"/>
              <a:t>Askari</a:t>
            </a:r>
            <a:r>
              <a:rPr lang="en-GB" dirty="0" smtClean="0"/>
              <a:t> saying, “the successor after me will be my son al-</a:t>
            </a:r>
            <a:r>
              <a:rPr lang="en-GB" dirty="0" smtClean="0"/>
              <a:t>H</a:t>
            </a:r>
            <a:r>
              <a:rPr lang="en-GB" dirty="0" smtClean="0"/>
              <a:t>asan, and how will you be with the successor after the successor?” I said, why you say this -may I be your ransom. He said, “Because you would not see his person and it is not permissible for you to mention his name.” I said, so how should we mention him? He said, “Say, the Proof from </a:t>
            </a:r>
            <a:r>
              <a:rPr lang="en-GB" dirty="0" err="1" smtClean="0"/>
              <a:t>Aal</a:t>
            </a:r>
            <a:r>
              <a:rPr lang="en-GB" dirty="0" smtClean="0"/>
              <a:t>-e Muhammad.”</a:t>
            </a:r>
          </a:p>
          <a:p>
            <a:pPr rtl="1">
              <a:lnSpc>
                <a:spcPct val="120000"/>
              </a:lnSpc>
            </a:pPr>
            <a:endParaRPr lang="ar-SA" dirty="0" smtClean="0"/>
          </a:p>
          <a:p>
            <a:pPr algn="r" rtl="1"/>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Module">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1_Module">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3.xml><?xml version="1.0" encoding="utf-8"?>
<a:theme xmlns:a="http://schemas.openxmlformats.org/drawingml/2006/main" name="1_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663</TotalTime>
  <Words>3277</Words>
  <Application>Microsoft Office PowerPoint</Application>
  <PresentationFormat>On-screen Show (4:3)</PresentationFormat>
  <Paragraphs>103</Paragraphs>
  <Slides>17</Slides>
  <Notes>0</Notes>
  <HiddenSlides>0</HiddenSlides>
  <MMClips>0</MMClips>
  <ScaleCrop>false</ScaleCrop>
  <HeadingPairs>
    <vt:vector size="4" baseType="variant">
      <vt:variant>
        <vt:lpstr>Theme</vt:lpstr>
      </vt:variant>
      <vt:variant>
        <vt:i4>3</vt:i4>
      </vt:variant>
      <vt:variant>
        <vt:lpstr>Slide Titles</vt:lpstr>
      </vt:variant>
      <vt:variant>
        <vt:i4>17</vt:i4>
      </vt:variant>
    </vt:vector>
  </HeadingPairs>
  <TitlesOfParts>
    <vt:vector size="20" baseType="lpstr">
      <vt:lpstr>Module</vt:lpstr>
      <vt:lpstr>1_Module</vt:lpstr>
      <vt:lpstr>1_Equity</vt:lpstr>
      <vt:lpstr> 'The Concept and the Person of Imam Mahdi (a.s.) in Islam'   </vt:lpstr>
      <vt:lpstr>Ibn al-Hasan al-Askari (a.s.)</vt:lpstr>
      <vt:lpstr>The ninth descendent of Imam al-Husain (a.s.)</vt:lpstr>
      <vt:lpstr>The ninth descendent of Imam al-Husain (a.s.)</vt:lpstr>
      <vt:lpstr>The fourth descendent of Imam al-Rida (a.s.)</vt:lpstr>
      <vt:lpstr>The fourth descendent of Imam al-Rida (a.s.)</vt:lpstr>
      <vt:lpstr>The fourth descendent of Imam al-Rida (a.s.)</vt:lpstr>
      <vt:lpstr>The grandson of Imam al-Hasan al-Askari (a.s.)</vt:lpstr>
      <vt:lpstr>The grandson of Imam al-Hasan al-Askari (a.s.)</vt:lpstr>
      <vt:lpstr>Traditions from the Prophet (s)</vt:lpstr>
      <vt:lpstr>Traditions from the Prophet (s)</vt:lpstr>
      <vt:lpstr>Traditions from the Prophet (s)</vt:lpstr>
      <vt:lpstr>Traditions from the Prophet (s)</vt:lpstr>
      <vt:lpstr>Traditions from the Prophet (s)</vt:lpstr>
      <vt:lpstr>Traditions from the Prophet (s)</vt:lpstr>
      <vt:lpstr>Traditions from the Imams </vt:lpstr>
      <vt:lpstr>Statements from Imam al-Hasan al-Askari (a.s.)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saeed</dc:creator>
  <cp:lastModifiedBy>sbahmanpour</cp:lastModifiedBy>
  <cp:revision>25</cp:revision>
  <dcterms:created xsi:type="dcterms:W3CDTF">2006-08-16T00:00:00Z</dcterms:created>
  <dcterms:modified xsi:type="dcterms:W3CDTF">2009-05-28T14:23:41Z</dcterms:modified>
</cp:coreProperties>
</file>