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58" r:id="rId4"/>
    <p:sldId id="259" r:id="rId5"/>
    <p:sldId id="262" r:id="rId6"/>
    <p:sldId id="260" r:id="rId7"/>
    <p:sldId id="261" r:id="rId8"/>
    <p:sldId id="263" r:id="rId9"/>
    <p:sldId id="264" r:id="rId10"/>
    <p:sldId id="265" r:id="rId11"/>
    <p:sldId id="266" r:id="rId12"/>
    <p:sldId id="267" r:id="rId13"/>
    <p:sldId id="270" r:id="rId14"/>
    <p:sldId id="268" r:id="rId15"/>
    <p:sldId id="269"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r" rtl="0"/>
            <a:fld id="{1D8BD707-D9CF-40AE-B4C6-C98DA3205C09}" type="datetimeFigureOut">
              <a:rPr lang="en-US" sz="1400" kern="1200" smtClean="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lgn="ctr" rtl="0"/>
            <a:fld id="{B6F15528-21DE-4FAA-801E-634DDDAF4B2B}" type="slidenum">
              <a:rPr lang="en-US" sz="1400" b="1" kern="1200" smtClean="0">
                <a:solidFill>
                  <a:srgbClr val="E7DEC9"/>
                </a:solidFill>
                <a:latin typeface="Franklin Gothic Book"/>
                <a:ea typeface="+mn-ea"/>
                <a:cs typeface="+mn-cs"/>
              </a:rPr>
              <a:pPr algn="ctr" rtl="0"/>
              <a:t>‹#›</a:t>
            </a:fld>
            <a:endParaRPr lang="en-US" sz="1400" b="1" kern="1200">
              <a:solidFill>
                <a:srgbClr val="E7DEC9"/>
              </a:solidFill>
              <a:latin typeface="Franklin Gothic Book"/>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
        <p:nvSpPr>
          <p:cNvPr id="14" name="Footer Placeholder 13"/>
          <p:cNvSpPr>
            <a:spLocks noGrp="1"/>
          </p:cNvSpPr>
          <p:nvPr>
            <p:ph type="ftr" sz="quarter" idx="12"/>
          </p:nvPr>
        </p:nvSpPr>
        <p:spPr/>
        <p:txBody>
          <a:bodyPr/>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10" name="Slide Number Placeholder 9"/>
          <p:cNvSpPr>
            <a:spLocks noGrp="1"/>
          </p:cNvSpPr>
          <p:nvPr>
            <p:ph type="sldNum" sz="quarter" idx="16"/>
          </p:nvPr>
        </p:nvSpPr>
        <p:spPr/>
        <p:txBody>
          <a:bodyPr rtlCol="0"/>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
        <p:nvSpPr>
          <p:cNvPr id="12" name="Footer Placeholder 11"/>
          <p:cNvSpPr>
            <a:spLocks noGrp="1"/>
          </p:cNvSpPr>
          <p:nvPr>
            <p:ph type="ftr" sz="quarter" idx="17"/>
          </p:nvPr>
        </p:nvSpPr>
        <p:spPr/>
        <p:txBody>
          <a:bodyPr rtlCol="0"/>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12" name="Slide Number Placeholder 11"/>
          <p:cNvSpPr>
            <a:spLocks noGrp="1"/>
          </p:cNvSpPr>
          <p:nvPr>
            <p:ph type="sldNum" sz="quarter" idx="16"/>
          </p:nvPr>
        </p:nvSpPr>
        <p:spPr/>
        <p:txBody>
          <a:bodyPr rtlCol="0"/>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
        <p:nvSpPr>
          <p:cNvPr id="14" name="Footer Placeholder 13"/>
          <p:cNvSpPr>
            <a:spLocks noGrp="1"/>
          </p:cNvSpPr>
          <p:nvPr>
            <p:ph type="ftr" sz="quarter" idx="17"/>
          </p:nvPr>
        </p:nvSpPr>
        <p:spPr/>
        <p:txBody>
          <a:bodyPr rtlCol="0"/>
          <a:lstStyle/>
          <a:p>
            <a:pPr algn="l" rtl="0"/>
            <a:endParaRPr lang="en-US" sz="1400" kern="1200">
              <a:solidFill>
                <a:srgbClr val="696464"/>
              </a:solidFill>
              <a:latin typeface="Perpetua"/>
              <a:ea typeface="+mn-ea"/>
              <a:cs typeface="+mn-cs"/>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lgn="ctr" rtl="0"/>
            <a:fld id="{B6F15528-21DE-4FAA-801E-634DDDAF4B2B}" type="slidenum">
              <a:rPr lang="en-US" sz="1400" b="1" kern="1200" smtClean="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b="1" kern="1200" smtClean="0">
                <a:latin typeface="Franklin Gothic Book"/>
                <a:ea typeface="+mn-ea"/>
                <a:cs typeface="+mn-cs"/>
              </a:rPr>
              <a:pPr algn="ctr" rtl="0"/>
              <a:t>‹#›</a:t>
            </a:fld>
            <a:endParaRPr lang="en-US" sz="1400" b="1" kern="1200">
              <a:latin typeface="Franklin Gothic Book"/>
              <a:ea typeface="+mn-ea"/>
              <a:cs typeface="+mn-cs"/>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12" name="Date Placeholder 11"/>
          <p:cNvSpPr>
            <a:spLocks noGrp="1"/>
          </p:cNvSpPr>
          <p:nvPr>
            <p:ph type="dt" sz="half" idx="10"/>
          </p:nvPr>
        </p:nvSpPr>
        <p:spPr>
          <a:xfrm>
            <a:off x="6248400" y="6248400"/>
            <a:ext cx="2667000" cy="365125"/>
          </a:xfrm>
        </p:spPr>
        <p:txBody>
          <a:bodyPr rtlCol="0"/>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rtl="0"/>
            <a:fld id="{B6F15528-21DE-4FAA-801E-634DDDAF4B2B}" type="slidenum">
              <a:rPr lang="en-US" sz="1400" b="1" kern="1200" smtClean="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
        <p:nvSpPr>
          <p:cNvPr id="14" name="Footer Placeholder 13"/>
          <p:cNvSpPr>
            <a:spLocks noGrp="1"/>
          </p:cNvSpPr>
          <p:nvPr>
            <p:ph type="ftr" sz="quarter" idx="12"/>
          </p:nvPr>
        </p:nvSpPr>
        <p:spPr>
          <a:xfrm>
            <a:off x="1600200" y="6248206"/>
            <a:ext cx="4572000" cy="365125"/>
          </a:xfrm>
        </p:spPr>
        <p:txBody>
          <a:bodyPr rtlCol="0"/>
          <a:lstStyle/>
          <a:p>
            <a:pPr algn="l" rtl="0"/>
            <a:endParaRPr lang="en-US" sz="1400" kern="1200">
              <a:solidFill>
                <a:srgbClr val="696464"/>
              </a:solidFill>
              <a:latin typeface="Perpetua"/>
              <a:ea typeface="+mn-ea"/>
              <a:cs typeface="+mn-cs"/>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457201" y="6248207"/>
            <a:ext cx="5573483" cy="365125"/>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6" name="Slide Number Placeholder 5"/>
          <p:cNvSpPr>
            <a:spLocks noGrp="1"/>
          </p:cNvSpPr>
          <p:nvPr>
            <p:ph type="sldNum" sz="quarter" idx="12"/>
          </p:nvPr>
        </p:nvSpPr>
        <p:spPr>
          <a:xfrm rot="5400000">
            <a:off x="5989638" y="144462"/>
            <a:ext cx="533400" cy="244476"/>
          </a:xfrm>
        </p:spPr>
        <p:txBody>
          <a:bodyPr/>
          <a:lstStyle/>
          <a:p>
            <a:pPr algn="ctr" rtl="0"/>
            <a:fld id="{B6F15528-21DE-4FAA-801E-634DDDAF4B2B}" type="slidenum">
              <a:rPr lang="en-US" sz="1400" b="1" kern="1200">
                <a:solidFill>
                  <a:srgbClr val="FFFFFF"/>
                </a:solidFill>
                <a:latin typeface="Franklin Gothic Book"/>
                <a:ea typeface="+mn-ea"/>
                <a:cs typeface="+mn-cs"/>
              </a:rPr>
              <a:pPr algn="ctr" rtl="0"/>
              <a:t>‹#›</a:t>
            </a:fld>
            <a:endParaRPr lang="en-US" sz="1400" b="1" kern="1200">
              <a:solidFill>
                <a:srgbClr val="FFFFFF"/>
              </a:solidFill>
              <a:latin typeface="Franklin Gothic Book"/>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7/5/2009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rtl="0"/>
            <a:fld id="{1D8BD707-D9CF-40AE-B4C6-C98DA3205C09}" type="datetimeFigureOut">
              <a:rPr lang="en-US" kern="1200" smtClean="0">
                <a:solidFill>
                  <a:srgbClr val="696464"/>
                </a:solidFill>
                <a:latin typeface="Perpetua"/>
                <a:ea typeface="+mn-ea"/>
                <a:cs typeface="+mn-cs"/>
              </a:rPr>
              <a:pPr rtl="0"/>
              <a:t>7/5/2009</a:t>
            </a:fld>
            <a:endParaRPr lang="en-US" kern="1200">
              <a:solidFill>
                <a:srgbClr val="696464"/>
              </a:solidFill>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l" rtl="0"/>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rtl="0"/>
            <a:fld id="{1D8BD707-D9CF-40AE-B4C6-C98DA3205C09}" type="datetimeFigureOut">
              <a:rPr lang="en-US" kern="1200" smtClean="0">
                <a:solidFill>
                  <a:srgbClr val="E7DEC9"/>
                </a:solidFill>
                <a:latin typeface="Tw Cen MT"/>
                <a:ea typeface="+mn-ea"/>
                <a:cs typeface="+mn-cs"/>
              </a:rPr>
              <a:pPr rtl="0"/>
              <a:t>7/5/2009</a:t>
            </a:fld>
            <a:endParaRPr lang="en-US" kern="1200">
              <a:solidFill>
                <a:srgbClr val="E7DEC9"/>
              </a:solidFill>
              <a:latin typeface="Tw Cen MT"/>
              <a:ea typeface="+mn-ea"/>
              <a:cs typeface="+mn-cs"/>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rtl="0"/>
            <a:endParaRPr lang="en-US" kern="1200">
              <a:solidFill>
                <a:srgbClr val="E7DEC9"/>
              </a:solidFill>
              <a:latin typeface="Tw Cen MT"/>
              <a:ea typeface="+mn-ea"/>
              <a:cs typeface="+mn-cs"/>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Tw Cen MT"/>
              <a:ea typeface="+mn-ea"/>
              <a:cs typeface="+mn-cs"/>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rtl="0"/>
            <a:fld id="{B6F15528-21DE-4FAA-801E-634DDDAF4B2B}" type="slidenum">
              <a:rPr lang="en-US" kern="1200" smtClean="0">
                <a:latin typeface="Tw Cen MT"/>
                <a:ea typeface="+mn-ea"/>
                <a:cs typeface="+mn-cs"/>
              </a:rPr>
              <a:pPr rtl="0"/>
              <a:t>‹#›</a:t>
            </a:fld>
            <a:endParaRPr lang="en-US" kern="1200">
              <a:latin typeface="Tw Cen MT"/>
              <a:ea typeface="+mn-ea"/>
              <a:cs typeface="+mn-cs"/>
            </a:endParaRP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endParaRPr lang="en-GB" dirty="0" smtClean="0"/>
          </a:p>
          <a:p>
            <a:r>
              <a:rPr lang="en-GB" dirty="0" smtClean="0"/>
              <a:t>The Reappearance 2 </a:t>
            </a:r>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Mahdi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smtClean="0"/>
              <a:t>An account of the government of </a:t>
            </a:r>
            <a:r>
              <a:rPr lang="en-GB" sz="3600" dirty="0" err="1" smtClean="0"/>
              <a:t>Mahdi</a:t>
            </a:r>
            <a:r>
              <a:rPr lang="en-GB" sz="3600" dirty="0" smtClean="0"/>
              <a:t> (a) </a:t>
            </a:r>
            <a:endParaRPr lang="en-GB" sz="3600" dirty="0"/>
          </a:p>
        </p:txBody>
      </p:sp>
      <p:sp>
        <p:nvSpPr>
          <p:cNvPr id="3" name="Content Placeholder 2"/>
          <p:cNvSpPr>
            <a:spLocks noGrp="1"/>
          </p:cNvSpPr>
          <p:nvPr>
            <p:ph sz="quarter" idx="1"/>
          </p:nvPr>
        </p:nvSpPr>
        <p:spPr>
          <a:xfrm>
            <a:off x="612648" y="1600200"/>
            <a:ext cx="8153400" cy="4953000"/>
          </a:xfrm>
        </p:spPr>
        <p:txBody>
          <a:bodyPr>
            <a:normAutofit fontScale="85000" lnSpcReduction="20000"/>
          </a:bodyPr>
          <a:lstStyle/>
          <a:p>
            <a:pPr algn="r" rtl="1">
              <a:buNone/>
            </a:pPr>
            <a:r>
              <a:rPr lang="ar-SA" dirty="0" smtClean="0"/>
              <a:t>يَعْطِفُ الْهَوَى عَلَى الْهُدَى إِذَا عَطَفُوا الْهُدَى عَلَى الْهَوَى وَ يَعْطِفُ الرَّأْيَ عَلَى الْقُرْآنِ إِذَا عَطَفُوا الْقُرْآنَ عَلَى الرَّأْيِ </a:t>
            </a:r>
            <a:r>
              <a:rPr lang="ar-SA" dirty="0" smtClean="0"/>
              <a:t>.</a:t>
            </a:r>
            <a:r>
              <a:rPr lang="en-GB" dirty="0" smtClean="0"/>
              <a:t> </a:t>
            </a:r>
            <a:r>
              <a:rPr lang="ar-SA" dirty="0" smtClean="0"/>
              <a:t> </a:t>
            </a:r>
            <a:r>
              <a:rPr lang="ar-SA" sz="1600" dirty="0" smtClean="0"/>
              <a:t>(نهج البلاغه الخطبة 138)</a:t>
            </a:r>
            <a:endParaRPr lang="en-GB" sz="1600" dirty="0" smtClean="0"/>
          </a:p>
          <a:p>
            <a:pPr algn="r" rtl="1">
              <a:buNone/>
            </a:pPr>
            <a:endParaRPr lang="en-GB" dirty="0" smtClean="0"/>
          </a:p>
          <a:p>
            <a:pPr>
              <a:buNone/>
            </a:pPr>
            <a:r>
              <a:rPr lang="en-GB" dirty="0" smtClean="0"/>
              <a:t>He will </a:t>
            </a:r>
            <a:r>
              <a:rPr lang="en-GB" dirty="0" smtClean="0"/>
              <a:t>make desires subservient to guidance </a:t>
            </a:r>
            <a:r>
              <a:rPr lang="en-GB" dirty="0" smtClean="0"/>
              <a:t>while people will have </a:t>
            </a:r>
            <a:r>
              <a:rPr lang="en-GB" dirty="0" smtClean="0"/>
              <a:t>made guidance subservient to desires</a:t>
            </a:r>
            <a:r>
              <a:rPr lang="en-GB" dirty="0" smtClean="0"/>
              <a:t>, and he will </a:t>
            </a:r>
            <a:r>
              <a:rPr lang="en-GB" dirty="0" smtClean="0"/>
              <a:t>make opinions </a:t>
            </a:r>
            <a:r>
              <a:rPr lang="en-GB" dirty="0" smtClean="0"/>
              <a:t>subservient</a:t>
            </a:r>
            <a:r>
              <a:rPr lang="en-GB" dirty="0" smtClean="0"/>
              <a:t> to </a:t>
            </a:r>
            <a:r>
              <a:rPr lang="en-GB" dirty="0" smtClean="0"/>
              <a:t>the </a:t>
            </a:r>
            <a:r>
              <a:rPr lang="en-GB" dirty="0" smtClean="0"/>
              <a:t>Qur'an after the </a:t>
            </a:r>
            <a:r>
              <a:rPr lang="en-GB" dirty="0" smtClean="0"/>
              <a:t>people will have </a:t>
            </a:r>
            <a:r>
              <a:rPr lang="en-GB" dirty="0" smtClean="0"/>
              <a:t>made </a:t>
            </a:r>
            <a:r>
              <a:rPr lang="en-GB" dirty="0" smtClean="0"/>
              <a:t>the Qur'an subservient </a:t>
            </a:r>
            <a:r>
              <a:rPr lang="en-GB" dirty="0" smtClean="0"/>
              <a:t>to </a:t>
            </a:r>
            <a:r>
              <a:rPr lang="en-GB" dirty="0" smtClean="0"/>
              <a:t>their </a:t>
            </a:r>
            <a:r>
              <a:rPr lang="en-GB" dirty="0" smtClean="0"/>
              <a:t>opinions. </a:t>
            </a:r>
          </a:p>
          <a:p>
            <a:pPr>
              <a:buNone/>
            </a:pPr>
            <a:endParaRPr lang="en-GB" dirty="0" smtClean="0"/>
          </a:p>
          <a:p>
            <a:pPr>
              <a:buNone/>
            </a:pPr>
            <a:r>
              <a:rPr lang="en-GB" dirty="0" smtClean="0"/>
              <a:t>This turn to the Quran and the guidance has many different dimensions </a:t>
            </a:r>
          </a:p>
          <a:p>
            <a:pPr>
              <a:buNone/>
            </a:pPr>
            <a:endParaRPr lang="en-GB" dirty="0" smtClean="0"/>
          </a:p>
          <a:p>
            <a:pPr>
              <a:buNone/>
            </a:pPr>
            <a:r>
              <a:rPr lang="en-GB" dirty="0" smtClean="0"/>
              <a:t>The </a:t>
            </a:r>
            <a:r>
              <a:rPr lang="en-GB" dirty="0" err="1" smtClean="0"/>
              <a:t>Quranic</a:t>
            </a:r>
            <a:r>
              <a:rPr lang="en-GB" dirty="0" smtClean="0"/>
              <a:t> guidance has potentials which have not been realised yet. The Imam will realise the unfulfilled potentials of the Book.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E7DEC9"/>
                </a:solidFill>
              </a:rPr>
              <a:t>An account of the government of </a:t>
            </a:r>
            <a:r>
              <a:rPr lang="en-GB" sz="3600" dirty="0" err="1" smtClean="0">
                <a:solidFill>
                  <a:srgbClr val="E7DEC9"/>
                </a:solidFill>
              </a:rPr>
              <a:t>Mahdi</a:t>
            </a:r>
            <a:r>
              <a:rPr lang="en-GB" sz="3600" dirty="0" smtClean="0">
                <a:solidFill>
                  <a:srgbClr val="E7DEC9"/>
                </a:solidFill>
              </a:rPr>
              <a:t> (a) </a:t>
            </a:r>
            <a:endParaRPr lang="en-GB" dirty="0"/>
          </a:p>
        </p:txBody>
      </p:sp>
      <p:sp>
        <p:nvSpPr>
          <p:cNvPr id="3" name="Content Placeholder 2"/>
          <p:cNvSpPr>
            <a:spLocks noGrp="1"/>
          </p:cNvSpPr>
          <p:nvPr>
            <p:ph sz="quarter" idx="1"/>
          </p:nvPr>
        </p:nvSpPr>
        <p:spPr/>
        <p:txBody>
          <a:bodyPr>
            <a:normAutofit fontScale="77500" lnSpcReduction="20000"/>
          </a:bodyPr>
          <a:lstStyle/>
          <a:p>
            <a:pPr>
              <a:buNone/>
            </a:pPr>
            <a:r>
              <a:rPr lang="en-GB" dirty="0" smtClean="0"/>
              <a:t>The most salient aspects of this subservience to the Book </a:t>
            </a:r>
            <a:r>
              <a:rPr lang="en-GB" dirty="0" smtClean="0"/>
              <a:t>and realisation of its potentials are </a:t>
            </a:r>
            <a:r>
              <a:rPr lang="en-GB" dirty="0" smtClean="0"/>
              <a:t>mentioned in the traditions as follows.</a:t>
            </a:r>
            <a:endParaRPr lang="en-GB" dirty="0" smtClean="0"/>
          </a:p>
          <a:p>
            <a:pPr>
              <a:buNone/>
            </a:pPr>
            <a:endParaRPr lang="en-GB" dirty="0" smtClean="0"/>
          </a:p>
          <a:p>
            <a:pPr>
              <a:buNone/>
            </a:pPr>
            <a:r>
              <a:rPr lang="en-GB" sz="3100" b="1" dirty="0" smtClean="0"/>
              <a:t>1- justice </a:t>
            </a:r>
          </a:p>
          <a:p>
            <a:pPr>
              <a:buNone/>
            </a:pPr>
            <a:r>
              <a:rPr lang="en-GB" dirty="0" smtClean="0"/>
              <a:t>This is what the whole world will be expecting from </a:t>
            </a:r>
            <a:r>
              <a:rPr lang="en-GB" dirty="0" err="1" smtClean="0"/>
              <a:t>Mahdi</a:t>
            </a:r>
            <a:r>
              <a:rPr lang="en-GB" dirty="0" smtClean="0"/>
              <a:t> (a). </a:t>
            </a:r>
            <a:endParaRPr lang="fa-IR" dirty="0" smtClean="0"/>
          </a:p>
          <a:p>
            <a:pPr>
              <a:buNone/>
            </a:pPr>
            <a:endParaRPr lang="fa-IR" dirty="0" smtClean="0"/>
          </a:p>
          <a:p>
            <a:pPr algn="r" rtl="1">
              <a:buNone/>
            </a:pPr>
            <a:r>
              <a:rPr lang="fa-IR" b="1" dirty="0" smtClean="0"/>
              <a:t>الحافظ ابو نعیم: </a:t>
            </a:r>
            <a:r>
              <a:rPr lang="ar-SA" b="1" dirty="0" smtClean="0"/>
              <a:t>قال </a:t>
            </a:r>
            <a:r>
              <a:rPr lang="ar-SA" b="1" dirty="0" smtClean="0"/>
              <a:t>النبي صلى الله عليه وآله : لاتنقضي </a:t>
            </a:r>
            <a:r>
              <a:rPr lang="ar-SA" b="1" dirty="0" smtClean="0"/>
              <a:t>الساعة حتى </a:t>
            </a:r>
            <a:r>
              <a:rPr lang="ar-SA" b="1" dirty="0" smtClean="0"/>
              <a:t>يملك الارض رجل من أهل بيتي يملا الارض عدلا كما ملئت جورا يملك سبع سنين </a:t>
            </a:r>
            <a:r>
              <a:rPr lang="ar-SA" b="1" dirty="0" smtClean="0"/>
              <a:t>.</a:t>
            </a:r>
            <a:r>
              <a:rPr lang="fa-IR" b="1" dirty="0" smtClean="0"/>
              <a:t> </a:t>
            </a:r>
            <a:r>
              <a:rPr lang="ar-SA" sz="2100" dirty="0" smtClean="0">
                <a:solidFill>
                  <a:prstClr val="white"/>
                </a:solidFill>
              </a:rPr>
              <a:t>(بحار الانوار</a:t>
            </a:r>
            <a:r>
              <a:rPr lang="fa-IR" sz="2100" dirty="0" smtClean="0">
                <a:solidFill>
                  <a:prstClr val="white"/>
                </a:solidFill>
              </a:rPr>
              <a:t>، ج </a:t>
            </a:r>
            <a:r>
              <a:rPr lang="fa-IR" sz="2100" dirty="0" smtClean="0">
                <a:solidFill>
                  <a:prstClr val="white"/>
                </a:solidFill>
              </a:rPr>
              <a:t>51، ص 78</a:t>
            </a:r>
            <a:r>
              <a:rPr lang="ar-SA" sz="2100" dirty="0" smtClean="0">
                <a:solidFill>
                  <a:prstClr val="white"/>
                </a:solidFill>
              </a:rPr>
              <a:t>)</a:t>
            </a:r>
            <a:endParaRPr lang="en-GB" sz="2100" dirty="0" smtClean="0">
              <a:solidFill>
                <a:prstClr val="white"/>
              </a:solidFill>
            </a:endParaRPr>
          </a:p>
          <a:p>
            <a:pPr algn="r" rtl="1">
              <a:buNone/>
            </a:pPr>
            <a:endParaRPr lang="en-GB" sz="2100" dirty="0" smtClean="0">
              <a:solidFill>
                <a:prstClr val="white"/>
              </a:solidFill>
            </a:endParaRPr>
          </a:p>
          <a:p>
            <a:pPr algn="l">
              <a:buNone/>
            </a:pPr>
            <a:r>
              <a:rPr lang="en-GB" dirty="0" smtClean="0">
                <a:solidFill>
                  <a:prstClr val="white"/>
                </a:solidFill>
              </a:rPr>
              <a:t>The Prophet (s) said: the Hour will not pass before a man from my </a:t>
            </a:r>
            <a:r>
              <a:rPr lang="en-GB" dirty="0" err="1" smtClean="0">
                <a:solidFill>
                  <a:prstClr val="white"/>
                </a:solidFill>
              </a:rPr>
              <a:t>Ahl</a:t>
            </a:r>
            <a:r>
              <a:rPr lang="en-GB" dirty="0" smtClean="0">
                <a:solidFill>
                  <a:prstClr val="white"/>
                </a:solidFill>
              </a:rPr>
              <a:t> al-</a:t>
            </a:r>
            <a:r>
              <a:rPr lang="en-GB" dirty="0" err="1" smtClean="0">
                <a:solidFill>
                  <a:prstClr val="white"/>
                </a:solidFill>
              </a:rPr>
              <a:t>Bayt</a:t>
            </a:r>
            <a:r>
              <a:rPr lang="en-GB" dirty="0" smtClean="0">
                <a:solidFill>
                  <a:prstClr val="white"/>
                </a:solidFill>
              </a:rPr>
              <a:t> will rule the earth filling it with justice after it is filled with oppression. He will rule seven years. </a:t>
            </a:r>
            <a:endParaRPr lang="en-GB" dirty="0" smtClean="0"/>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E7DEC9"/>
                </a:solidFill>
              </a:rPr>
              <a:t>An account of the government of </a:t>
            </a:r>
            <a:r>
              <a:rPr lang="en-GB" sz="3600" dirty="0" err="1" smtClean="0">
                <a:solidFill>
                  <a:srgbClr val="E7DEC9"/>
                </a:solidFill>
              </a:rPr>
              <a:t>Mahdi</a:t>
            </a:r>
            <a:r>
              <a:rPr lang="en-GB" sz="3600" dirty="0" smtClean="0">
                <a:solidFill>
                  <a:srgbClr val="E7DEC9"/>
                </a:solidFill>
              </a:rPr>
              <a:t> (a) </a:t>
            </a:r>
            <a:endParaRPr lang="en-GB" dirty="0"/>
          </a:p>
        </p:txBody>
      </p:sp>
      <p:sp>
        <p:nvSpPr>
          <p:cNvPr id="3" name="Content Placeholder 2"/>
          <p:cNvSpPr>
            <a:spLocks noGrp="1"/>
          </p:cNvSpPr>
          <p:nvPr>
            <p:ph sz="quarter" idx="1"/>
          </p:nvPr>
        </p:nvSpPr>
        <p:spPr/>
        <p:txBody>
          <a:bodyPr>
            <a:normAutofit fontScale="85000" lnSpcReduction="20000"/>
          </a:bodyPr>
          <a:lstStyle/>
          <a:p>
            <a:pPr algn="r" rtl="1">
              <a:buNone/>
            </a:pPr>
            <a:r>
              <a:rPr lang="ar-SA" b="1" dirty="0" smtClean="0"/>
              <a:t>فلا يترك عبدا مسلما إلا اشتراه وأعتقه ، ولا غارما إلا قضى دينه ، ولا مظلمة</a:t>
            </a:r>
            <a:r>
              <a:rPr lang="en-GB" b="1" dirty="0" smtClean="0"/>
              <a:t> </a:t>
            </a:r>
            <a:r>
              <a:rPr lang="ar-SA" b="1" dirty="0" smtClean="0"/>
              <a:t> لاحد من الناس إلا ردها </a:t>
            </a:r>
            <a:r>
              <a:rPr lang="ar-SA" sz="2000" dirty="0" smtClean="0"/>
              <a:t>(بحار الانوار</a:t>
            </a:r>
            <a:r>
              <a:rPr lang="fa-IR" sz="2000" dirty="0" smtClean="0"/>
              <a:t>، ج 52، ص 225</a:t>
            </a:r>
            <a:r>
              <a:rPr lang="ar-SA" sz="2000" dirty="0" smtClean="0"/>
              <a:t>- 224</a:t>
            </a:r>
            <a:r>
              <a:rPr lang="ar-SA" sz="2000" dirty="0" smtClean="0"/>
              <a:t>)</a:t>
            </a:r>
            <a:endParaRPr lang="en-GB" sz="2000" dirty="0" smtClean="0"/>
          </a:p>
          <a:p>
            <a:pPr algn="r" rtl="1">
              <a:buNone/>
            </a:pPr>
            <a:endParaRPr lang="en-GB" sz="2000" dirty="0" smtClean="0"/>
          </a:p>
          <a:p>
            <a:pPr algn="l">
              <a:buNone/>
            </a:pPr>
            <a:r>
              <a:rPr lang="en-GB" sz="2800" dirty="0" smtClean="0"/>
              <a:t>No Muslim slave will remain unless he will buy them and free them, no one in debt unless he will pay back their debts, and no usurped right unless he will return it. </a:t>
            </a:r>
          </a:p>
          <a:p>
            <a:pPr algn="l">
              <a:buNone/>
            </a:pPr>
            <a:endParaRPr lang="en-GB" sz="2800" dirty="0" smtClean="0"/>
          </a:p>
          <a:p>
            <a:pPr>
              <a:buNone/>
            </a:pPr>
            <a:r>
              <a:rPr lang="en-GB" sz="3400" b="1" dirty="0" smtClean="0"/>
              <a:t>2- affluence</a:t>
            </a:r>
          </a:p>
          <a:p>
            <a:pPr>
              <a:buNone/>
            </a:pPr>
            <a:endParaRPr lang="en-GB" sz="2800" dirty="0" smtClean="0"/>
          </a:p>
          <a:p>
            <a:pPr algn="r" rtl="1">
              <a:buNone/>
            </a:pPr>
            <a:r>
              <a:rPr lang="fa-IR" sz="2800" b="1" dirty="0" smtClean="0"/>
              <a:t>الحافظ ابو نعیم: </a:t>
            </a:r>
            <a:r>
              <a:rPr lang="ar-SA" sz="2800" b="1" dirty="0" smtClean="0"/>
              <a:t>عن أبي سعيد الخدري عن النبي صلى الله عليه وآله أنه قال : يكون من امتي المهدي إن قصر عمره فسبع سنين وإلا فثمان وإلا فتسع يتنعم امتي في زمانه نعيما لم يتنعموا مثله قط البر والفاجر يرسل السماء عليهم مدرارا ولا تدخر الارض شيئا من نباتها </a:t>
            </a:r>
            <a:endParaRPr lang="en-GB" sz="2800" b="1" dirty="0" smtClean="0"/>
          </a:p>
          <a:p>
            <a:pPr algn="l">
              <a:buNone/>
            </a:pPr>
            <a:endParaRPr lang="en-GB" sz="2800" dirty="0" smtClean="0"/>
          </a:p>
          <a:p>
            <a:pPr algn="r" rtl="1">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E7DEC9"/>
                </a:solidFill>
              </a:rPr>
              <a:t>An account of the government of </a:t>
            </a:r>
            <a:r>
              <a:rPr lang="en-GB" sz="3600" dirty="0" err="1" smtClean="0">
                <a:solidFill>
                  <a:srgbClr val="E7DEC9"/>
                </a:solidFill>
              </a:rPr>
              <a:t>Mahdi</a:t>
            </a:r>
            <a:r>
              <a:rPr lang="en-GB" sz="3600" dirty="0" smtClean="0">
                <a:solidFill>
                  <a:srgbClr val="E7DEC9"/>
                </a:solidFill>
              </a:rPr>
              <a:t> (a) </a:t>
            </a:r>
            <a:endParaRPr lang="en-GB" dirty="0"/>
          </a:p>
        </p:txBody>
      </p:sp>
      <p:sp>
        <p:nvSpPr>
          <p:cNvPr id="3" name="Content Placeholder 2"/>
          <p:cNvSpPr>
            <a:spLocks noGrp="1"/>
          </p:cNvSpPr>
          <p:nvPr>
            <p:ph sz="quarter" idx="1"/>
          </p:nvPr>
        </p:nvSpPr>
        <p:spPr>
          <a:xfrm>
            <a:off x="612648" y="1600200"/>
            <a:ext cx="8153400" cy="5257800"/>
          </a:xfrm>
        </p:spPr>
        <p:txBody>
          <a:bodyPr>
            <a:normAutofit fontScale="70000" lnSpcReduction="20000"/>
          </a:bodyPr>
          <a:lstStyle/>
          <a:p>
            <a:pPr>
              <a:buNone/>
            </a:pPr>
            <a:r>
              <a:rPr lang="en-GB" sz="3200" dirty="0" smtClean="0"/>
              <a:t>The  </a:t>
            </a:r>
            <a:r>
              <a:rPr lang="en-GB" sz="3200" dirty="0" smtClean="0"/>
              <a:t>Prophet (s) said, “</a:t>
            </a:r>
            <a:r>
              <a:rPr lang="en-GB" sz="3200" dirty="0" err="1" smtClean="0"/>
              <a:t>Fro</a:t>
            </a:r>
            <a:r>
              <a:rPr lang="en-GB" sz="3600" dirty="0" err="1" smtClean="0"/>
              <a:t>If</a:t>
            </a:r>
            <a:r>
              <a:rPr lang="en-GB" sz="3600" dirty="0" smtClean="0"/>
              <a:t> his time is short [he will rule] seven years, otherwise eight or nine. My </a:t>
            </a:r>
            <a:r>
              <a:rPr lang="en-GB" sz="3600" dirty="0" err="1" smtClean="0"/>
              <a:t>Umma</a:t>
            </a:r>
            <a:r>
              <a:rPr lang="en-GB" sz="3600" dirty="0" smtClean="0"/>
              <a:t>, both righteous and wicked,  will enjoy such a comfort at his time that they have never experienced a comfort like it. The sky pours [rain] over them in abundance and the earth would bring out its vegetation.”</a:t>
            </a:r>
            <a:endParaRPr lang="fa-IR" sz="3600" dirty="0" smtClean="0"/>
          </a:p>
          <a:p>
            <a:pPr>
              <a:buNone/>
            </a:pPr>
            <a:endParaRPr lang="fa-IR" sz="2400" b="1" dirty="0" smtClean="0"/>
          </a:p>
          <a:p>
            <a:pPr algn="r" rtl="1">
              <a:buNone/>
            </a:pPr>
            <a:r>
              <a:rPr lang="ar-SA" sz="2400" b="1" dirty="0" smtClean="0"/>
              <a:t>عن النبي صلى الله عليه وآله وعن أبي سعيد أن النبي صلى الله عليه وآله قال : يكون في امتي المهدي إن قصر فسبع وإلا فتسع يتنعم فيه امتي نعمة لم يتنعموا مثلها قط تؤتي الارض اكلها ولا تدخر منهم شيئا والمال يومئذ كدس يقوم الرجل فيقول : يامهدي أعطني فيقول : خذ .</a:t>
            </a:r>
            <a:endParaRPr lang="en-GB" sz="2400" b="1" dirty="0" smtClean="0"/>
          </a:p>
          <a:p>
            <a:pPr algn="r" rtl="1">
              <a:buNone/>
            </a:pPr>
            <a:endParaRPr lang="en-GB" sz="2400" b="1" dirty="0" smtClean="0"/>
          </a:p>
          <a:p>
            <a:pPr>
              <a:buNone/>
            </a:pPr>
            <a:r>
              <a:rPr lang="en-GB" sz="3200" dirty="0" smtClean="0"/>
              <a:t>The  Prophet (s) said, “From my </a:t>
            </a:r>
            <a:r>
              <a:rPr lang="en-GB" sz="3200" dirty="0" err="1" smtClean="0"/>
              <a:t>Umma</a:t>
            </a:r>
            <a:r>
              <a:rPr lang="en-GB" sz="3200" dirty="0" smtClean="0"/>
              <a:t> there will be </a:t>
            </a:r>
            <a:r>
              <a:rPr lang="en-GB" sz="3200" dirty="0" err="1" smtClean="0"/>
              <a:t>Mahdi</a:t>
            </a:r>
            <a:r>
              <a:rPr lang="en-GB" sz="3200" dirty="0" smtClean="0"/>
              <a:t>. If his time is short [he will rule] seven years, otherwise nine. My </a:t>
            </a:r>
            <a:r>
              <a:rPr lang="en-GB" sz="3200" dirty="0" err="1" smtClean="0"/>
              <a:t>Umma</a:t>
            </a:r>
            <a:r>
              <a:rPr lang="en-GB" sz="3200" dirty="0" smtClean="0"/>
              <a:t> will enjoy such a comfort at his time that they have never experienced a comfort like it. The earth will expose its fruits and would not treasure anything away from them.  The wealth is piled up in a way that a </a:t>
            </a:r>
            <a:r>
              <a:rPr lang="en-GB" sz="3200" dirty="0" smtClean="0"/>
              <a:t>m </a:t>
            </a:r>
            <a:r>
              <a:rPr lang="en-GB" sz="3200" dirty="0" smtClean="0"/>
              <a:t>my </a:t>
            </a:r>
            <a:r>
              <a:rPr lang="en-GB" sz="3200" dirty="0" err="1" smtClean="0"/>
              <a:t>Umma</a:t>
            </a:r>
            <a:r>
              <a:rPr lang="en-GB" sz="3200" dirty="0" smtClean="0"/>
              <a:t> there will be </a:t>
            </a:r>
            <a:r>
              <a:rPr lang="en-GB" sz="3200" dirty="0" err="1" smtClean="0"/>
              <a:t>Mahdi</a:t>
            </a:r>
            <a:r>
              <a:rPr lang="en-GB" sz="3200" dirty="0" smtClean="0"/>
              <a:t>. </a:t>
            </a:r>
            <a:r>
              <a:rPr lang="en-GB" sz="3100" dirty="0" smtClean="0"/>
              <a:t>man would go to </a:t>
            </a:r>
            <a:r>
              <a:rPr lang="en-GB" sz="3100" dirty="0" err="1" smtClean="0"/>
              <a:t>Mahdi</a:t>
            </a:r>
            <a:r>
              <a:rPr lang="en-GB" sz="3100" dirty="0" smtClean="0"/>
              <a:t> and says give me, and he says, take.” </a:t>
            </a:r>
            <a:endParaRPr lang="en-GB" sz="3100" b="1" dirty="0" smtClean="0"/>
          </a:p>
          <a:p>
            <a:pPr algn="r" rtl="1">
              <a:buNone/>
            </a:pPr>
            <a:endParaRPr lang="en-GB" b="1" dirty="0" smtClean="0"/>
          </a:p>
          <a:p>
            <a:pPr algn="l">
              <a:buNone/>
            </a:pPr>
            <a:endParaRPr lang="fa-IR" b="1" dirty="0" smtClean="0"/>
          </a:p>
          <a:p>
            <a:pPr algn="r" rtl="1">
              <a:buNone/>
            </a:pPr>
            <a:endParaRPr lang="fa-IR" b="1" dirty="0" smtClean="0"/>
          </a:p>
          <a:p>
            <a:pPr algn="r" rtl="1">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E7DEC9"/>
                </a:solidFill>
              </a:rPr>
              <a:t>An account of the government of </a:t>
            </a:r>
            <a:r>
              <a:rPr lang="en-GB" sz="3600" dirty="0" err="1" smtClean="0">
                <a:solidFill>
                  <a:srgbClr val="E7DEC9"/>
                </a:solidFill>
              </a:rPr>
              <a:t>Mahdi</a:t>
            </a:r>
            <a:r>
              <a:rPr lang="en-GB" sz="3600" dirty="0" smtClean="0">
                <a:solidFill>
                  <a:srgbClr val="E7DEC9"/>
                </a:solidFill>
              </a:rPr>
              <a:t> (a) </a:t>
            </a:r>
            <a:endParaRPr lang="en-GB" dirty="0"/>
          </a:p>
        </p:txBody>
      </p:sp>
      <p:sp>
        <p:nvSpPr>
          <p:cNvPr id="3" name="Content Placeholder 2"/>
          <p:cNvSpPr>
            <a:spLocks noGrp="1"/>
          </p:cNvSpPr>
          <p:nvPr>
            <p:ph sz="quarter" idx="1"/>
          </p:nvPr>
        </p:nvSpPr>
        <p:spPr/>
        <p:txBody>
          <a:bodyPr>
            <a:normAutofit fontScale="70000" lnSpcReduction="20000"/>
          </a:bodyPr>
          <a:lstStyle/>
          <a:p>
            <a:pPr algn="l">
              <a:buNone/>
            </a:pPr>
            <a:r>
              <a:rPr lang="en-GB" sz="3800" b="1" dirty="0" smtClean="0"/>
              <a:t>3- security </a:t>
            </a:r>
            <a:endParaRPr lang="ar-SA" sz="3800" b="1" dirty="0" smtClean="0"/>
          </a:p>
          <a:p>
            <a:pPr algn="l">
              <a:buNone/>
            </a:pPr>
            <a:endParaRPr lang="ar-SA" b="1" dirty="0" smtClean="0"/>
          </a:p>
          <a:p>
            <a:pPr algn="r" rtl="1">
              <a:lnSpc>
                <a:spcPct val="120000"/>
              </a:lnSpc>
              <a:buNone/>
            </a:pPr>
            <a:r>
              <a:rPr lang="ar-SA" dirty="0" smtClean="0"/>
              <a:t>وعد الله الذين آمنوا منكم وعملوا الصالحات ليستخلفنهم في الأرض كما استخلف الذين من قبلهم، وليمكنن لهم دينهم الذي ارتضى لهم، </a:t>
            </a:r>
            <a:r>
              <a:rPr lang="ar-SA" sz="3100" b="1" dirty="0" smtClean="0"/>
              <a:t>وليبدلنهم من بعد خوفهم أمناً </a:t>
            </a:r>
            <a:r>
              <a:rPr lang="ar-SA" dirty="0" smtClean="0"/>
              <a:t>يعبدونني لا يشركون بي شيئاً، ومن كفر بعد ذلك فأولئك هم الفاسقون  </a:t>
            </a:r>
            <a:r>
              <a:rPr lang="en-GB" dirty="0" smtClean="0"/>
              <a:t>  24/55</a:t>
            </a:r>
            <a:endParaRPr lang="ar-SA" dirty="0" smtClean="0"/>
          </a:p>
          <a:p>
            <a:pPr algn="r" rtl="1">
              <a:lnSpc>
                <a:spcPct val="120000"/>
              </a:lnSpc>
            </a:pPr>
            <a:endParaRPr lang="ar-SA" dirty="0" smtClean="0"/>
          </a:p>
          <a:p>
            <a:pPr>
              <a:lnSpc>
                <a:spcPct val="120000"/>
              </a:lnSpc>
              <a:buNone/>
            </a:pPr>
            <a:r>
              <a:rPr lang="en-GB" dirty="0" smtClean="0"/>
              <a:t>Allah has promised those of you who have faith and do righteous deeds that He will </a:t>
            </a:r>
            <a:r>
              <a:rPr lang="en-GB" b="1" dirty="0" smtClean="0">
                <a:solidFill>
                  <a:srgbClr val="FFFF00"/>
                </a:solidFill>
              </a:rPr>
              <a:t>surely</a:t>
            </a:r>
            <a:r>
              <a:rPr lang="en-GB" dirty="0" smtClean="0"/>
              <a:t> make them successors in the earth,</a:t>
            </a:r>
            <a:r>
              <a:rPr lang="ar-SA" dirty="0" smtClean="0"/>
              <a:t> </a:t>
            </a:r>
            <a:r>
              <a:rPr lang="en-GB" dirty="0" smtClean="0"/>
              <a:t>just as He made those who were before them successors, and He will </a:t>
            </a:r>
            <a:r>
              <a:rPr lang="en-GB" b="1" dirty="0" smtClean="0">
                <a:solidFill>
                  <a:srgbClr val="FFFF00"/>
                </a:solidFill>
              </a:rPr>
              <a:t>surely</a:t>
            </a:r>
            <a:r>
              <a:rPr lang="en-GB" dirty="0" smtClean="0"/>
              <a:t> establish for them their religion which He has approved for them, and that </a:t>
            </a:r>
            <a:r>
              <a:rPr lang="en-GB" sz="3100" b="1" dirty="0" smtClean="0"/>
              <a:t>He will </a:t>
            </a:r>
            <a:r>
              <a:rPr lang="en-GB" sz="3100" b="1" dirty="0" smtClean="0">
                <a:solidFill>
                  <a:srgbClr val="FFFF00"/>
                </a:solidFill>
              </a:rPr>
              <a:t>surely</a:t>
            </a:r>
            <a:r>
              <a:rPr lang="en-GB" sz="3100" b="1" dirty="0" smtClean="0"/>
              <a:t> change their state to security after their fear, </a:t>
            </a:r>
            <a:r>
              <a:rPr lang="en-GB" dirty="0" smtClean="0"/>
              <a:t>while they worship Me, not ascribing any partners to Me. And whoever is ungrateful after that —it is they who are the transgressors.</a:t>
            </a:r>
            <a:r>
              <a:rPr lang="ar-SA" dirty="0" smtClean="0"/>
              <a:t> </a:t>
            </a:r>
            <a:r>
              <a:rPr lang="en-GB" dirty="0" smtClean="0"/>
              <a:t>24/55</a:t>
            </a:r>
          </a:p>
          <a:p>
            <a:pPr algn="l">
              <a:buNone/>
            </a:pPr>
            <a:endParaRPr lang="fa-IR"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solidFill>
                  <a:srgbClr val="E7DEC9"/>
                </a:solidFill>
              </a:rPr>
              <a:t>An account of the government of </a:t>
            </a:r>
            <a:r>
              <a:rPr lang="en-GB" sz="3600" dirty="0" err="1" smtClean="0">
                <a:solidFill>
                  <a:srgbClr val="E7DEC9"/>
                </a:solidFill>
              </a:rPr>
              <a:t>Mahdi</a:t>
            </a:r>
            <a:r>
              <a:rPr lang="en-GB" sz="3600" dirty="0" smtClean="0">
                <a:solidFill>
                  <a:srgbClr val="E7DEC9"/>
                </a:solidFill>
              </a:rPr>
              <a:t> (a) </a:t>
            </a:r>
            <a:endParaRPr lang="en-GB" dirty="0"/>
          </a:p>
        </p:txBody>
      </p:sp>
      <p:sp>
        <p:nvSpPr>
          <p:cNvPr id="3" name="Content Placeholder 2"/>
          <p:cNvSpPr>
            <a:spLocks noGrp="1"/>
          </p:cNvSpPr>
          <p:nvPr>
            <p:ph sz="quarter" idx="1"/>
          </p:nvPr>
        </p:nvSpPr>
        <p:spPr/>
        <p:txBody>
          <a:bodyPr/>
          <a:lstStyle/>
          <a:p>
            <a:pPr algn="r" rtl="1">
              <a:buNone/>
            </a:pPr>
            <a:r>
              <a:rPr lang="ar-SA" sz="2400" b="1" dirty="0" smtClean="0"/>
              <a:t>ولذهبت الشحناء من قلوب العباد ، واصطلحت السباع والبهائم حتى تمشي المرأة بين العراق إلى الشام ، لاتضع قدميها إلا على النبات ، وعلى رأسها زينتها ، لايهيجها سبع ولاتخافه</a:t>
            </a:r>
            <a:r>
              <a:rPr lang="en-GB" sz="2400" b="1" dirty="0" smtClean="0"/>
              <a:t> </a:t>
            </a:r>
            <a:r>
              <a:rPr lang="ar-SA" sz="2000" dirty="0" smtClean="0">
                <a:solidFill>
                  <a:prstClr val="white"/>
                </a:solidFill>
              </a:rPr>
              <a:t>(بحار الانوار</a:t>
            </a:r>
            <a:r>
              <a:rPr lang="fa-IR" sz="2000" dirty="0" smtClean="0">
                <a:solidFill>
                  <a:prstClr val="white"/>
                </a:solidFill>
              </a:rPr>
              <a:t>، ج </a:t>
            </a:r>
            <a:r>
              <a:rPr lang="en-GB" sz="2000" dirty="0" smtClean="0">
                <a:solidFill>
                  <a:prstClr val="white"/>
                </a:solidFill>
              </a:rPr>
              <a:t>10</a:t>
            </a:r>
            <a:r>
              <a:rPr lang="fa-IR" sz="2000" dirty="0" smtClean="0">
                <a:solidFill>
                  <a:prstClr val="white"/>
                </a:solidFill>
              </a:rPr>
              <a:t>، ص 78</a:t>
            </a:r>
            <a:r>
              <a:rPr lang="ar-SA" sz="2000" dirty="0" smtClean="0">
                <a:solidFill>
                  <a:prstClr val="white"/>
                </a:solidFill>
              </a:rPr>
              <a:t>)</a:t>
            </a:r>
            <a:endParaRPr lang="en-GB" sz="2000" dirty="0" smtClean="0">
              <a:solidFill>
                <a:prstClr val="white"/>
              </a:solidFill>
            </a:endParaRPr>
          </a:p>
          <a:p>
            <a:pPr algn="r" rtl="1">
              <a:buNone/>
            </a:pPr>
            <a:endParaRPr lang="en-GB" sz="1900" dirty="0" smtClean="0">
              <a:solidFill>
                <a:prstClr val="white"/>
              </a:solidFill>
            </a:endParaRPr>
          </a:p>
          <a:p>
            <a:pPr algn="l">
              <a:buNone/>
            </a:pPr>
            <a:r>
              <a:rPr lang="en-GB" sz="2400" dirty="0" smtClean="0">
                <a:solidFill>
                  <a:prstClr val="white"/>
                </a:solidFill>
              </a:rPr>
              <a:t>The grudge and enmity will leave the hearts, and the beasts of prey and the livestock will live in peace. So much so that a woman would travel between Iraq and Syria and would not step but on green vegetation, and would have all her ornaments on her without fearing a beast attacking her.  </a:t>
            </a:r>
            <a:endParaRPr lang="en-GB" sz="2400" dirty="0" smtClean="0"/>
          </a:p>
          <a:p>
            <a:pPr algn="r" rtl="1">
              <a:buNone/>
            </a:pPr>
            <a:endParaRPr lang="en-GB" dirty="0" smtClean="0"/>
          </a:p>
          <a:p>
            <a:pPr algn="r" rtl="1">
              <a:buNone/>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smtClean="0">
                <a:solidFill>
                  <a:srgbClr val="E7DEC9"/>
                </a:solidFill>
              </a:rPr>
              <a:t>The descent of Jesus (a)</a:t>
            </a:r>
            <a:endParaRPr lang="en-GB" dirty="0"/>
          </a:p>
        </p:txBody>
      </p:sp>
      <p:sp>
        <p:nvSpPr>
          <p:cNvPr id="3" name="Content Placeholder 2"/>
          <p:cNvSpPr>
            <a:spLocks noGrp="1"/>
          </p:cNvSpPr>
          <p:nvPr>
            <p:ph sz="quarter" idx="1"/>
          </p:nvPr>
        </p:nvSpPr>
        <p:spPr>
          <a:xfrm>
            <a:off x="612648" y="1600200"/>
            <a:ext cx="8153400" cy="5105400"/>
          </a:xfrm>
        </p:spPr>
        <p:txBody>
          <a:bodyPr>
            <a:normAutofit fontScale="77500" lnSpcReduction="20000"/>
          </a:bodyPr>
          <a:lstStyle/>
          <a:p>
            <a:pPr>
              <a:buNone/>
            </a:pPr>
            <a:endParaRPr lang="en-GB" dirty="0" smtClean="0"/>
          </a:p>
          <a:p>
            <a:pPr>
              <a:buNone/>
            </a:pPr>
            <a:r>
              <a:rPr lang="en-GB" dirty="0" smtClean="0"/>
              <a:t>It is probably in al-</a:t>
            </a:r>
            <a:r>
              <a:rPr lang="en-GB" dirty="0" err="1" smtClean="0"/>
              <a:t>Quds</a:t>
            </a:r>
            <a:r>
              <a:rPr lang="en-GB" dirty="0" smtClean="0"/>
              <a:t> where Isa  (a) will descend and will bear witness for </a:t>
            </a:r>
            <a:r>
              <a:rPr lang="en-GB" dirty="0" err="1" smtClean="0"/>
              <a:t>Mahdi</a:t>
            </a:r>
            <a:r>
              <a:rPr lang="en-GB" dirty="0" smtClean="0"/>
              <a:t> (a). His testimony is of tremendous importance for convincing the people in the West. </a:t>
            </a:r>
          </a:p>
          <a:p>
            <a:pPr>
              <a:buNone/>
            </a:pPr>
            <a:endParaRPr lang="en-GB" dirty="0" smtClean="0"/>
          </a:p>
          <a:p>
            <a:pPr>
              <a:buNone/>
            </a:pPr>
            <a:r>
              <a:rPr lang="en-GB" dirty="0" smtClean="0"/>
              <a:t>According to some traditions the following verse in </a:t>
            </a:r>
            <a:r>
              <a:rPr lang="en-GB" dirty="0" err="1" smtClean="0"/>
              <a:t>Sura</a:t>
            </a:r>
            <a:r>
              <a:rPr lang="en-GB" dirty="0" smtClean="0"/>
              <a:t> </a:t>
            </a:r>
            <a:r>
              <a:rPr lang="en-GB" dirty="0" err="1" smtClean="0"/>
              <a:t>Aal</a:t>
            </a:r>
            <a:r>
              <a:rPr lang="en-GB" dirty="0" smtClean="0"/>
              <a:t> ‘</a:t>
            </a:r>
            <a:r>
              <a:rPr lang="en-GB" dirty="0" err="1" smtClean="0"/>
              <a:t>Imran</a:t>
            </a:r>
            <a:r>
              <a:rPr lang="en-GB" dirty="0" smtClean="0"/>
              <a:t> alludes to this event. </a:t>
            </a:r>
          </a:p>
          <a:p>
            <a:pPr>
              <a:buNone/>
            </a:pPr>
            <a:endParaRPr lang="en-GB" dirty="0" smtClean="0"/>
          </a:p>
          <a:p>
            <a:pPr algn="r" rtl="1">
              <a:buNone/>
            </a:pPr>
            <a:r>
              <a:rPr lang="ar-SA" dirty="0" smtClean="0"/>
              <a:t>وَمَا قَتَلُوهُ يَقِينًا 157 بَل رَّفَعَهُ اللّهُ إِلَيْهِ وَكَانَ اللّهُ عَزِيزًا حَكِيمًا 158 وَإِن مِّنْ أَهْلِ الْكِتَابِ إِلاَّ لَيُؤْمِنَنَّ بِهِ قَبْلَ مَوْتِهِ وَيَوْمَ الْقِيَامَةِ يَكُونُ عَلَيْهِمْ شَهِيدًا</a:t>
            </a:r>
            <a:r>
              <a:rPr lang="en-GB" sz="3300" dirty="0" smtClean="0"/>
              <a:t>9</a:t>
            </a:r>
            <a:r>
              <a:rPr lang="en-GB" dirty="0" smtClean="0"/>
              <a:t> </a:t>
            </a:r>
            <a:r>
              <a:rPr lang="ar-SA" dirty="0" smtClean="0"/>
              <a:t>15 </a:t>
            </a:r>
            <a:endParaRPr lang="en-GB" dirty="0" smtClean="0"/>
          </a:p>
          <a:p>
            <a:pPr algn="r" rtl="1">
              <a:buNone/>
            </a:pPr>
            <a:endParaRPr lang="en-GB" dirty="0" smtClean="0"/>
          </a:p>
          <a:p>
            <a:pPr>
              <a:buNone/>
            </a:pPr>
            <a:r>
              <a:rPr lang="en-GB" dirty="0" smtClean="0"/>
              <a:t>They did not kill him 158 Rather Allah raised him up toward Himself, and Allah is all-mighty, all-wise. 159 There is none among the People of the Book but will surely believe in him before his death;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descent of Jesus (a)</a:t>
            </a:r>
            <a:endParaRPr lang="en-GB" dirty="0"/>
          </a:p>
        </p:txBody>
      </p:sp>
      <p:sp>
        <p:nvSpPr>
          <p:cNvPr id="3" name="Content Placeholder 2"/>
          <p:cNvSpPr>
            <a:spLocks noGrp="1"/>
          </p:cNvSpPr>
          <p:nvPr>
            <p:ph sz="quarter" idx="1"/>
          </p:nvPr>
        </p:nvSpPr>
        <p:spPr>
          <a:xfrm>
            <a:off x="612648" y="1600200"/>
            <a:ext cx="8153400" cy="5105400"/>
          </a:xfrm>
        </p:spPr>
        <p:txBody>
          <a:bodyPr>
            <a:normAutofit fontScale="77500" lnSpcReduction="20000"/>
          </a:bodyPr>
          <a:lstStyle/>
          <a:p>
            <a:pPr algn="r" rtl="1">
              <a:lnSpc>
                <a:spcPct val="110000"/>
              </a:lnSpc>
              <a:buNone/>
            </a:pPr>
            <a:endParaRPr lang="en-GB" dirty="0" smtClean="0"/>
          </a:p>
          <a:p>
            <a:pPr algn="r" rtl="1">
              <a:lnSpc>
                <a:spcPct val="110000"/>
              </a:lnSpc>
              <a:buNone/>
            </a:pPr>
            <a:r>
              <a:rPr lang="ar-SA" dirty="0" smtClean="0"/>
              <a:t>شهر بن حوشب قال : قال لي الحجاج : يا شهر آية في كتاب الله قد أعيتني فقلت : أيها الامير أية آية هي ؟ فقال : قوله : " وإن من أهل الكتاب إلا ليؤمنن به قبل موته " والله إني لآمر باليهودي والنصراني فتضرب عنقه ثم أرمقه بعيني فما أراه</a:t>
            </a:r>
            <a:r>
              <a:rPr lang="en-GB" dirty="0" smtClean="0"/>
              <a:t> </a:t>
            </a:r>
            <a:r>
              <a:rPr lang="ar-SA" dirty="0" smtClean="0"/>
              <a:t>يحرك شفتيه حتى يخمد ، فقلت : أصلح الله الامير ليس على ما تأولت ، قال : كيف هو ؟ قلت :</a:t>
            </a:r>
            <a:endParaRPr lang="en-GB" dirty="0" smtClean="0"/>
          </a:p>
          <a:p>
            <a:pPr algn="r" rtl="1">
              <a:lnSpc>
                <a:spcPct val="110000"/>
              </a:lnSpc>
              <a:buNone/>
            </a:pPr>
            <a:endParaRPr lang="en-GB" dirty="0" smtClean="0"/>
          </a:p>
          <a:p>
            <a:pPr>
              <a:lnSpc>
                <a:spcPct val="110000"/>
              </a:lnSpc>
              <a:buNone/>
            </a:pPr>
            <a:r>
              <a:rPr lang="en-GB" dirty="0" err="1" smtClean="0"/>
              <a:t>Shahr</a:t>
            </a:r>
            <a:r>
              <a:rPr lang="en-GB" dirty="0" smtClean="0"/>
              <a:t> b. </a:t>
            </a:r>
            <a:r>
              <a:rPr lang="en-GB" dirty="0" err="1" smtClean="0"/>
              <a:t>Hawshab</a:t>
            </a:r>
            <a:r>
              <a:rPr lang="en-GB" dirty="0" smtClean="0"/>
              <a:t> said, </a:t>
            </a:r>
            <a:r>
              <a:rPr lang="en-GB" dirty="0" err="1" smtClean="0"/>
              <a:t>Hajaj</a:t>
            </a:r>
            <a:r>
              <a:rPr lang="en-GB" dirty="0" smtClean="0"/>
              <a:t> b. Yusuf told me: “O </a:t>
            </a:r>
            <a:r>
              <a:rPr lang="en-GB" dirty="0" err="1" smtClean="0"/>
              <a:t>Shahr</a:t>
            </a:r>
            <a:r>
              <a:rPr lang="en-GB" dirty="0" smtClean="0"/>
              <a:t> there is a verse in the Book of Allah which troubles me.” I said, which verse is that O Emir. He said, “ it is ‘There is none among the People of the Book but will surely believe in him before his death,’ by God I have had the Jews and Christians beheaded and did fix my gaze on them, but I did not see their lips to move until they died.” I said, may God bring peace to Emir, it is not as you interpret. He said, “how is it to be interpreted then?”  I said,</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The descent of Jesus (a)</a:t>
            </a:r>
            <a:endParaRPr lang="en-GB"/>
          </a:p>
        </p:txBody>
      </p:sp>
      <p:sp>
        <p:nvSpPr>
          <p:cNvPr id="3" name="Content Placeholder 2"/>
          <p:cNvSpPr>
            <a:spLocks noGrp="1"/>
          </p:cNvSpPr>
          <p:nvPr>
            <p:ph sz="quarter" idx="1"/>
          </p:nvPr>
        </p:nvSpPr>
        <p:spPr>
          <a:xfrm>
            <a:off x="612648" y="1600200"/>
            <a:ext cx="8153400" cy="4800600"/>
          </a:xfrm>
        </p:spPr>
        <p:txBody>
          <a:bodyPr>
            <a:normAutofit fontScale="85000" lnSpcReduction="10000"/>
          </a:bodyPr>
          <a:lstStyle/>
          <a:p>
            <a:pPr algn="r" rtl="1">
              <a:buNone/>
            </a:pPr>
            <a:r>
              <a:rPr lang="ar-SA" dirty="0" smtClean="0"/>
              <a:t>إن عيسى عليه السلام ينزل قبل يوم القيامة إلى الدنيا فلا يبقى أهل ملة يهودي ولا نصراني إلا آمن به قبل موته ، ويصلي خلف المهدي ، قال : ويحك أنى لك هذا ومن أين جئت به ؟ فقلت : حدثني به محمد بن علي بن الحسين بن علي بن أبي طالب عليهم السلام ، فقال : جئت والله بها من عين صافية </a:t>
            </a:r>
            <a:r>
              <a:rPr lang="ar-SA" dirty="0" smtClean="0"/>
              <a:t>.</a:t>
            </a:r>
            <a:endParaRPr lang="en-GB" dirty="0" smtClean="0"/>
          </a:p>
          <a:p>
            <a:pPr algn="r" rtl="1">
              <a:buNone/>
            </a:pPr>
            <a:endParaRPr lang="en-GB" dirty="0" smtClean="0"/>
          </a:p>
          <a:p>
            <a:pPr algn="l">
              <a:buNone/>
            </a:pPr>
            <a:r>
              <a:rPr lang="en-GB" dirty="0" smtClean="0"/>
              <a:t>Jesus will descend to this world befor</a:t>
            </a:r>
            <a:r>
              <a:rPr lang="en-GB" dirty="0" smtClean="0"/>
              <a:t>e the day of judgment; thereafter no Jew or Christian will remain unless they would believe in him before his death. He will pray behind </a:t>
            </a:r>
            <a:r>
              <a:rPr lang="en-GB" dirty="0" err="1" smtClean="0"/>
              <a:t>Mahdi</a:t>
            </a:r>
            <a:r>
              <a:rPr lang="en-GB" dirty="0" smtClean="0"/>
              <a:t> (a). He told me, “Woe to you, how did you learn this and where have you brought it from? I said, Mohammad b. Ali b. Al-Husain b. Ali b. </a:t>
            </a:r>
            <a:r>
              <a:rPr lang="en-GB" dirty="0" err="1" smtClean="0"/>
              <a:t>Abi</a:t>
            </a:r>
            <a:r>
              <a:rPr lang="en-GB" dirty="0" smtClean="0"/>
              <a:t> </a:t>
            </a:r>
            <a:r>
              <a:rPr lang="en-GB" dirty="0" err="1" smtClean="0"/>
              <a:t>Talib</a:t>
            </a:r>
            <a:r>
              <a:rPr lang="en-GB" dirty="0" smtClean="0"/>
              <a:t> has reported this to me. He said, “</a:t>
            </a:r>
            <a:r>
              <a:rPr lang="en-GB" dirty="0" smtClean="0"/>
              <a:t>B</a:t>
            </a:r>
            <a:r>
              <a:rPr lang="en-GB" dirty="0" smtClean="0"/>
              <a:t>y God, you have brought it from a pure source.”</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descent of Jesus (a)</a:t>
            </a:r>
            <a:endParaRPr lang="en-GB" dirty="0"/>
          </a:p>
        </p:txBody>
      </p:sp>
      <p:sp>
        <p:nvSpPr>
          <p:cNvPr id="3" name="Content Placeholder 2"/>
          <p:cNvSpPr>
            <a:spLocks noGrp="1"/>
          </p:cNvSpPr>
          <p:nvPr>
            <p:ph sz="quarter" idx="1"/>
          </p:nvPr>
        </p:nvSpPr>
        <p:spPr/>
        <p:txBody>
          <a:bodyPr>
            <a:normAutofit fontScale="85000" lnSpcReduction="20000"/>
          </a:bodyPr>
          <a:lstStyle/>
          <a:p>
            <a:pPr>
              <a:buNone/>
            </a:pPr>
            <a:r>
              <a:rPr lang="en-GB" dirty="0" err="1" smtClean="0"/>
              <a:t>Dajjal</a:t>
            </a:r>
            <a:r>
              <a:rPr lang="en-GB" dirty="0" smtClean="0"/>
              <a:t> will be killed by Jesus (a):</a:t>
            </a:r>
          </a:p>
          <a:p>
            <a:pPr>
              <a:buNone/>
            </a:pPr>
            <a:endParaRPr lang="en-GB" dirty="0" smtClean="0"/>
          </a:p>
          <a:p>
            <a:pPr algn="r" rtl="1">
              <a:buNone/>
            </a:pPr>
            <a:r>
              <a:rPr lang="ar-SA" b="1" dirty="0" smtClean="0"/>
              <a:t>أبو جعفر عليه السلام : </a:t>
            </a:r>
            <a:r>
              <a:rPr lang="ar-SA" dirty="0" smtClean="0"/>
              <a:t>سيأتي على الناس زمان لا يعرفون الله ما هو والتوحيد حتى يكون خروج الدجال ، وحتى ينزل عيسى بن مريم عليه السلام من السماء ، ويقتل الله الدجال على يديه ، ويصلي بهم رجل منا أهل البيت.</a:t>
            </a:r>
          </a:p>
          <a:p>
            <a:pPr algn="r" rtl="1">
              <a:buNone/>
            </a:pPr>
            <a:endParaRPr lang="ar-SA" dirty="0" smtClean="0"/>
          </a:p>
          <a:p>
            <a:pPr algn="l">
              <a:buNone/>
            </a:pPr>
            <a:r>
              <a:rPr lang="en-GB" dirty="0" smtClean="0"/>
              <a:t>A time will come when the people do not know God and the </a:t>
            </a:r>
            <a:r>
              <a:rPr lang="en-GB" dirty="0" err="1" smtClean="0"/>
              <a:t>Tawhid</a:t>
            </a:r>
            <a:r>
              <a:rPr lang="en-GB" dirty="0" smtClean="0"/>
              <a:t>. This leads to the advent of </a:t>
            </a:r>
            <a:r>
              <a:rPr lang="en-GB" dirty="0" err="1" smtClean="0"/>
              <a:t>Dajjal</a:t>
            </a:r>
            <a:r>
              <a:rPr lang="en-GB" dirty="0" smtClean="0"/>
              <a:t> until Isa b. </a:t>
            </a:r>
            <a:r>
              <a:rPr lang="en-GB" dirty="0" err="1" smtClean="0"/>
              <a:t>Maryam</a:t>
            </a:r>
            <a:r>
              <a:rPr lang="en-GB" dirty="0" smtClean="0"/>
              <a:t> (a) will descend from the heaven and Allah have </a:t>
            </a:r>
            <a:r>
              <a:rPr lang="en-GB" dirty="0" err="1" smtClean="0"/>
              <a:t>Dajjal</a:t>
            </a:r>
            <a:r>
              <a:rPr lang="en-GB" dirty="0" smtClean="0"/>
              <a:t> killed by him. </a:t>
            </a:r>
          </a:p>
          <a:p>
            <a:pPr algn="l">
              <a:buNone/>
            </a:pPr>
            <a:r>
              <a:rPr lang="en-GB" dirty="0" smtClean="0"/>
              <a:t>At that time a man from us </a:t>
            </a:r>
            <a:r>
              <a:rPr lang="en-GB" dirty="0" err="1" smtClean="0"/>
              <a:t>Ahl</a:t>
            </a:r>
            <a:r>
              <a:rPr lang="en-GB" dirty="0" smtClean="0"/>
              <a:t> al-</a:t>
            </a:r>
            <a:r>
              <a:rPr lang="en-GB" dirty="0" err="1" smtClean="0"/>
              <a:t>Bayt</a:t>
            </a:r>
            <a:r>
              <a:rPr lang="en-GB" dirty="0" smtClean="0"/>
              <a:t> will lead them in prayer.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descent of Jesus (a)</a:t>
            </a:r>
            <a:endParaRPr lang="en-GB" dirty="0"/>
          </a:p>
        </p:txBody>
      </p:sp>
      <p:sp>
        <p:nvSpPr>
          <p:cNvPr id="3" name="Content Placeholder 2"/>
          <p:cNvSpPr>
            <a:spLocks noGrp="1"/>
          </p:cNvSpPr>
          <p:nvPr>
            <p:ph sz="quarter" idx="1"/>
          </p:nvPr>
        </p:nvSpPr>
        <p:spPr>
          <a:xfrm>
            <a:off x="612648" y="1600200"/>
            <a:ext cx="8302752" cy="4876800"/>
          </a:xfrm>
        </p:spPr>
        <p:txBody>
          <a:bodyPr>
            <a:normAutofit fontScale="85000" lnSpcReduction="20000"/>
          </a:bodyPr>
          <a:lstStyle/>
          <a:p>
            <a:pPr>
              <a:buNone/>
            </a:pPr>
            <a:r>
              <a:rPr lang="en-GB" dirty="0" smtClean="0"/>
              <a:t>The descent of Jesus is very important for the final mission since he will act as a judge between the Imam and the Jews and Christians. </a:t>
            </a:r>
          </a:p>
          <a:p>
            <a:pPr>
              <a:buNone/>
            </a:pPr>
            <a:endParaRPr lang="en-GB" dirty="0" smtClean="0"/>
          </a:p>
          <a:p>
            <a:pPr>
              <a:buNone/>
            </a:pPr>
            <a:r>
              <a:rPr lang="en-GB" dirty="0" err="1" smtClean="0"/>
              <a:t>Ibn</a:t>
            </a:r>
            <a:r>
              <a:rPr lang="en-GB" dirty="0" smtClean="0"/>
              <a:t> </a:t>
            </a:r>
            <a:r>
              <a:rPr lang="en-GB" dirty="0" err="1" smtClean="0"/>
              <a:t>Hammad</a:t>
            </a:r>
            <a:r>
              <a:rPr lang="en-GB" dirty="0" smtClean="0"/>
              <a:t> reports from the Prophet:</a:t>
            </a:r>
          </a:p>
          <a:p>
            <a:pPr>
              <a:buNone/>
            </a:pPr>
            <a:r>
              <a:rPr lang="en-GB" dirty="0" smtClean="0"/>
              <a:t>“I swear by the one in whose hand is my life, Jesus will surely descend to you as a just arbitrator and ruler. He will break the Cross and kill the swine and lift the tax.  The people will become so well off that no one will accept </a:t>
            </a:r>
            <a:r>
              <a:rPr lang="en-GB" dirty="0" smtClean="0"/>
              <a:t>charity anymore.” </a:t>
            </a:r>
            <a:endParaRPr lang="en-GB" dirty="0" smtClean="0"/>
          </a:p>
          <a:p>
            <a:pPr>
              <a:buNone/>
            </a:pPr>
            <a:endParaRPr lang="en-GB" dirty="0" smtClean="0"/>
          </a:p>
          <a:p>
            <a:pPr>
              <a:buNone/>
            </a:pPr>
            <a:r>
              <a:rPr lang="en-GB" dirty="0" smtClean="0"/>
              <a:t>According to some traditions, Jesus will die in Imam’s lifetime. A public funeral will be held </a:t>
            </a:r>
            <a:r>
              <a:rPr lang="en-GB" dirty="0" smtClean="0"/>
              <a:t>for him and </a:t>
            </a:r>
            <a:r>
              <a:rPr lang="en-GB" dirty="0" smtClean="0"/>
              <a:t>The Imam will bury him beside his mother.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Imam </a:t>
            </a:r>
            <a:r>
              <a:rPr lang="en-GB" dirty="0" err="1" smtClean="0"/>
              <a:t>Mahdi</a:t>
            </a:r>
            <a:r>
              <a:rPr lang="en-GB" dirty="0" smtClean="0"/>
              <a:t> and the West</a:t>
            </a:r>
            <a:endParaRPr lang="en-GB" dirty="0"/>
          </a:p>
        </p:txBody>
      </p:sp>
      <p:sp>
        <p:nvSpPr>
          <p:cNvPr id="3" name="Content Placeholder 2"/>
          <p:cNvSpPr>
            <a:spLocks noGrp="1"/>
          </p:cNvSpPr>
          <p:nvPr>
            <p:ph sz="quarter" idx="1"/>
          </p:nvPr>
        </p:nvSpPr>
        <p:spPr>
          <a:xfrm>
            <a:off x="612648" y="1600200"/>
            <a:ext cx="8153400" cy="4724400"/>
          </a:xfrm>
        </p:spPr>
        <p:txBody>
          <a:bodyPr>
            <a:normAutofit fontScale="92500" lnSpcReduction="20000"/>
          </a:bodyPr>
          <a:lstStyle/>
          <a:p>
            <a:pPr>
              <a:buNone/>
            </a:pPr>
            <a:r>
              <a:rPr lang="en-GB" dirty="0" smtClean="0"/>
              <a:t>The coming of Jesus is a very good opportunity to call the Christians to Islam. </a:t>
            </a:r>
          </a:p>
          <a:p>
            <a:pPr>
              <a:buNone/>
            </a:pPr>
            <a:endParaRPr lang="en-GB" dirty="0" smtClean="0"/>
          </a:p>
          <a:p>
            <a:pPr>
              <a:buNone/>
            </a:pPr>
            <a:r>
              <a:rPr lang="en-GB" dirty="0" smtClean="0"/>
              <a:t>To use the full potentials of this opportunity the Imam would make a peace treaty with the West so that the Muslims and Christians could communicate freely and discuss the matters of faith. </a:t>
            </a:r>
          </a:p>
          <a:p>
            <a:pPr>
              <a:buNone/>
            </a:pPr>
            <a:endParaRPr lang="en-GB" dirty="0" smtClean="0"/>
          </a:p>
          <a:p>
            <a:pPr>
              <a:buNone/>
            </a:pPr>
            <a:r>
              <a:rPr lang="en-GB" dirty="0" smtClean="0"/>
              <a:t>During this peaceful time Jesus (a) will probably visit different Christian communities in the West and in the East to bring them the new Message and bring about a better understanding between the two communities. </a:t>
            </a:r>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Imam </a:t>
            </a:r>
            <a:r>
              <a:rPr lang="en-GB" dirty="0" err="1" smtClean="0"/>
              <a:t>Mahdi</a:t>
            </a:r>
            <a:r>
              <a:rPr lang="en-GB" dirty="0" smtClean="0"/>
              <a:t> and the West</a:t>
            </a:r>
            <a:endParaRPr lang="en-GB" dirty="0"/>
          </a:p>
        </p:txBody>
      </p:sp>
      <p:sp>
        <p:nvSpPr>
          <p:cNvPr id="3" name="Content Placeholder 2"/>
          <p:cNvSpPr>
            <a:spLocks noGrp="1"/>
          </p:cNvSpPr>
          <p:nvPr>
            <p:ph sz="quarter" idx="1"/>
          </p:nvPr>
        </p:nvSpPr>
        <p:spPr>
          <a:xfrm>
            <a:off x="612648" y="1600200"/>
            <a:ext cx="8153400" cy="4953000"/>
          </a:xfrm>
        </p:spPr>
        <p:txBody>
          <a:bodyPr>
            <a:normAutofit fontScale="85000" lnSpcReduction="20000"/>
          </a:bodyPr>
          <a:lstStyle/>
          <a:p>
            <a:pPr>
              <a:buNone/>
            </a:pPr>
            <a:r>
              <a:rPr lang="en-GB" dirty="0" smtClean="0"/>
              <a:t>This peace treaty, however will be violated by the secular West after a couple of years. They will use their full military power to regain the Jerusalem for the Jews. </a:t>
            </a:r>
            <a:endParaRPr lang="en-GB" dirty="0" smtClean="0"/>
          </a:p>
          <a:p>
            <a:pPr>
              <a:buNone/>
            </a:pPr>
            <a:endParaRPr lang="en-GB" dirty="0" smtClean="0"/>
          </a:p>
          <a:p>
            <a:pPr>
              <a:buNone/>
            </a:pPr>
            <a:r>
              <a:rPr lang="en-GB" dirty="0" smtClean="0"/>
              <a:t>In this confrontation there </a:t>
            </a:r>
            <a:r>
              <a:rPr lang="en-GB" dirty="0" smtClean="0"/>
              <a:t>is no balance of power as the West is strikingly stronger and far better equipped than the Imam. </a:t>
            </a:r>
            <a:endParaRPr lang="en-GB" dirty="0" smtClean="0"/>
          </a:p>
          <a:p>
            <a:pPr>
              <a:buNone/>
            </a:pPr>
            <a:endParaRPr lang="en-GB" dirty="0" smtClean="0"/>
          </a:p>
          <a:p>
            <a:pPr>
              <a:buNone/>
            </a:pPr>
            <a:r>
              <a:rPr lang="en-GB" dirty="0" smtClean="0"/>
              <a:t>The traditions say that they attack from the sea landing </a:t>
            </a:r>
            <a:r>
              <a:rPr lang="en-GB" dirty="0" smtClean="0"/>
              <a:t>in Haifa and </a:t>
            </a:r>
            <a:r>
              <a:rPr lang="en-GB" dirty="0" smtClean="0"/>
              <a:t>Akko with 80 military divisions with a force of one million men.  </a:t>
            </a:r>
            <a:endParaRPr lang="en-GB" dirty="0" smtClean="0"/>
          </a:p>
          <a:p>
            <a:pPr>
              <a:buNone/>
            </a:pPr>
            <a:endParaRPr lang="en-GB" dirty="0" smtClean="0"/>
          </a:p>
          <a:p>
            <a:pPr>
              <a:buNone/>
            </a:pPr>
            <a:r>
              <a:rPr lang="en-GB" dirty="0" smtClean="0"/>
              <a:t>This will turn out to be one of the bloodiest wars in the world, in which the Imam will have the support of God in the same way that the Prophet had in his battles. </a:t>
            </a:r>
            <a:endParaRPr lang="en-GB" dirty="0" smtClean="0"/>
          </a:p>
          <a:p>
            <a:pPr>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Imam </a:t>
            </a:r>
            <a:r>
              <a:rPr lang="en-GB" dirty="0" err="1" smtClean="0"/>
              <a:t>Mahdi</a:t>
            </a:r>
            <a:r>
              <a:rPr lang="en-GB" dirty="0" smtClean="0"/>
              <a:t> and the West</a:t>
            </a:r>
            <a:endParaRPr lang="en-GB" dirty="0"/>
          </a:p>
        </p:txBody>
      </p:sp>
      <p:sp>
        <p:nvSpPr>
          <p:cNvPr id="3" name="Content Placeholder 2"/>
          <p:cNvSpPr>
            <a:spLocks noGrp="1"/>
          </p:cNvSpPr>
          <p:nvPr>
            <p:ph sz="quarter" idx="1"/>
          </p:nvPr>
        </p:nvSpPr>
        <p:spPr/>
        <p:txBody>
          <a:bodyPr>
            <a:normAutofit fontScale="92500" lnSpcReduction="10000"/>
          </a:bodyPr>
          <a:lstStyle/>
          <a:p>
            <a:pPr>
              <a:buNone/>
            </a:pPr>
            <a:r>
              <a:rPr lang="en-GB" dirty="0" smtClean="0"/>
              <a:t>In this battle, seeing the military superiority of the West, many Arab countries will join them against the Imam. </a:t>
            </a:r>
          </a:p>
          <a:p>
            <a:pPr>
              <a:buNone/>
            </a:pPr>
            <a:endParaRPr lang="en-GB" dirty="0" smtClean="0"/>
          </a:p>
          <a:p>
            <a:pPr>
              <a:buNone/>
            </a:pPr>
            <a:r>
              <a:rPr lang="en-GB" dirty="0" smtClean="0"/>
              <a:t>Many will be killed from both sides in a fierce Armageddon, but eventually the Imam and Jesus will be the victors of this war.</a:t>
            </a:r>
          </a:p>
          <a:p>
            <a:pPr>
              <a:buNone/>
            </a:pPr>
            <a:endParaRPr lang="en-GB" dirty="0" smtClean="0"/>
          </a:p>
          <a:p>
            <a:pPr>
              <a:buNone/>
            </a:pPr>
            <a:r>
              <a:rPr lang="en-GB" dirty="0" smtClean="0"/>
              <a:t>The Imam will then move to the West and will visit different cities and will build mosques and will appoint leaders to rule on his behalf.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Media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TotalTime>
  <Words>1912</Words>
  <Application>Microsoft Office PowerPoint</Application>
  <PresentationFormat>On-screen Show (4:3)</PresentationFormat>
  <Paragraphs>98</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1_Equity</vt:lpstr>
      <vt:lpstr>Median</vt:lpstr>
      <vt:lpstr> 'The Concept and the Person of Imam Mahdi (a.s.) in Islam'   </vt:lpstr>
      <vt:lpstr>The descent of Jesus (a)</vt:lpstr>
      <vt:lpstr>The descent of Jesus (a)</vt:lpstr>
      <vt:lpstr>The descent of Jesus (a)</vt:lpstr>
      <vt:lpstr>The descent of Jesus (a)</vt:lpstr>
      <vt:lpstr>The descent of Jesus (a)</vt:lpstr>
      <vt:lpstr>Imam Mahdi and the West</vt:lpstr>
      <vt:lpstr>Imam Mahdi and the West</vt:lpstr>
      <vt:lpstr>Imam Mahdi and the West</vt:lpstr>
      <vt:lpstr>An account of the government of Mahdi (a) </vt:lpstr>
      <vt:lpstr>An account of the government of Mahdi (a) </vt:lpstr>
      <vt:lpstr>An account of the government of Mahdi (a) </vt:lpstr>
      <vt:lpstr>An account of the government of Mahdi (a) </vt:lpstr>
      <vt:lpstr>An account of the government of Mahdi (a) </vt:lpstr>
      <vt:lpstr>An account of the government of Mahdi (a)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Concept and the Person of Imam Mahdi (a.s.) in Islam'   </dc:title>
  <dc:creator>Saeed</dc:creator>
  <cp:lastModifiedBy>Saeed</cp:lastModifiedBy>
  <cp:revision>37</cp:revision>
  <dcterms:created xsi:type="dcterms:W3CDTF">2006-08-16T00:00:00Z</dcterms:created>
  <dcterms:modified xsi:type="dcterms:W3CDTF">2009-07-05T22:00:22Z</dcterms:modified>
</cp:coreProperties>
</file>