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7"/>
  </p:notesMasterIdLst>
  <p:sldIdLst>
    <p:sldId id="257" r:id="rId3"/>
    <p:sldId id="258" r:id="rId4"/>
    <p:sldId id="261" r:id="rId5"/>
    <p:sldId id="260" r:id="rId6"/>
    <p:sldId id="266" r:id="rId7"/>
    <p:sldId id="259" r:id="rId8"/>
    <p:sldId id="262" r:id="rId9"/>
    <p:sldId id="263" r:id="rId10"/>
    <p:sldId id="264" r:id="rId11"/>
    <p:sldId id="267" r:id="rId12"/>
    <p:sldId id="268" r:id="rId13"/>
    <p:sldId id="273" r:id="rId14"/>
    <p:sldId id="271" r:id="rId15"/>
    <p:sldId id="27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37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34DBE8-1EB8-408A-A3BF-B580CA26F9CC}" type="datetimeFigureOut">
              <a:rPr lang="en-US" smtClean="0"/>
              <a:pPr/>
              <a:t>5/7/2009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C076FF-4CDD-4810-BC39-168CEFE1B935}"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CC076FF-4CDD-4810-BC39-168CEFE1B935}" type="slidenum">
              <a:rPr lang="en-GB" smtClean="0"/>
              <a:pPr/>
              <a:t>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CC076FF-4CDD-4810-BC39-168CEFE1B935}" type="slidenum">
              <a:rPr lang="en-GB" smtClean="0"/>
              <a:pPr/>
              <a:t>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CC076FF-4CDD-4810-BC39-168CEFE1B935}" type="slidenum">
              <a:rPr lang="en-GB" smtClean="0"/>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CC076FF-4CDD-4810-BC39-168CEFE1B935}" type="slidenum">
              <a:rPr lang="en-GB" smtClean="0"/>
              <a:pPr/>
              <a:t>5</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CC076FF-4CDD-4810-BC39-168CEFE1B935}" type="slidenum">
              <a:rPr lang="en-GB" smtClean="0"/>
              <a:pPr/>
              <a:t>6</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CC076FF-4CDD-4810-BC39-168CEFE1B935}" type="slidenum">
              <a:rPr lang="en-GB" smtClean="0"/>
              <a:pPr/>
              <a:t>7</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CC076FF-4CDD-4810-BC39-168CEFE1B935}" type="slidenum">
              <a:rPr lang="en-GB" smtClean="0"/>
              <a:pPr/>
              <a:t>8</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CC076FF-4CDD-4810-BC39-168CEFE1B935}"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5/7/2009</a:t>
            </a:fld>
            <a:endParaRPr lang="en-US" sz="1400" kern="1200">
              <a:solidFill>
                <a:srgbClr val="696464"/>
              </a:solidFill>
              <a:latin typeface="Perpetua"/>
              <a:ea typeface="+mn-ea"/>
              <a:cs typeface="+mn-cs"/>
            </a:endParaRPr>
          </a:p>
        </p:txBody>
      </p:sp>
      <p:sp>
        <p:nvSpPr>
          <p:cNvPr id="17" name="Footer Placeholder 16"/>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pPr algn="ctr" rtl="0"/>
            <a:fld id="{B6F15528-21DE-4FAA-801E-634DDDAF4B2B}" type="slidenum">
              <a:rPr lang="en-US" kern="1200" smtClean="0">
                <a:latin typeface="Franklin Gothic Book"/>
                <a:ea typeface="+mj-ea"/>
                <a:cs typeface="+mj-cs"/>
              </a:rPr>
              <a:pPr algn="ctr" rtl="0"/>
              <a:t>‹#›</a:t>
            </a:fld>
            <a:endParaRPr lang="en-US" kern="1200">
              <a:latin typeface="Franklin Gothic Book"/>
              <a:ea typeface="+mj-ea"/>
              <a:cs typeface="+mj-cs"/>
            </a:endParaRP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5/7/2009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5/7/2009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smtClean="0">
                <a:solidFill>
                  <a:srgbClr val="696464"/>
                </a:solidFill>
                <a:latin typeface="Perpetua"/>
                <a:ea typeface="+mn-ea"/>
                <a:cs typeface="+mn-cs"/>
              </a:rPr>
              <a:pPr algn="r" rtl="0"/>
              <a:t>5/7/2009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kern="1200" smtClean="0">
                <a:latin typeface="Franklin Gothic Book"/>
                <a:ea typeface="+mj-ea"/>
                <a:cs typeface="+mj-cs"/>
              </a:rPr>
              <a:pPr algn="ctr" rtl="0"/>
              <a:t>‹#›</a:t>
            </a:fld>
            <a:endParaRPr lang="en-US" kern="1200">
              <a:latin typeface="Franklin Gothic Book"/>
              <a:ea typeface="+mj-ea"/>
              <a:cs typeface="+mj-cs"/>
            </a:endParaRPr>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smtClean="0">
                <a:solidFill>
                  <a:srgbClr val="696464"/>
                </a:solidFill>
                <a:latin typeface="Perpetua"/>
                <a:ea typeface="+mn-ea"/>
                <a:cs typeface="+mn-cs"/>
              </a:rPr>
              <a:pPr algn="r" rtl="0"/>
              <a:t>5/7/2009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smtClean="0">
                <a:solidFill>
                  <a:srgbClr val="696464"/>
                </a:solidFill>
                <a:latin typeface="Perpetua"/>
                <a:ea typeface="+mn-ea"/>
                <a:cs typeface="+mn-cs"/>
              </a:rPr>
              <a:pPr algn="r" rtl="0"/>
              <a:t>5/7/2009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smtClean="0">
                <a:solidFill>
                  <a:srgbClr val="696464"/>
                </a:solidFill>
                <a:latin typeface="Perpetua"/>
                <a:ea typeface="+mn-ea"/>
                <a:cs typeface="+mn-cs"/>
              </a:rPr>
              <a:pPr algn="r" rtl="0"/>
              <a:t>5/7/2009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lgn="r" rtl="0"/>
            <a:fld id="{1D8BD707-D9CF-40AE-B4C6-C98DA3205C09}" type="datetimeFigureOut">
              <a:rPr lang="en-US" sz="1400" kern="1200" smtClean="0">
                <a:solidFill>
                  <a:srgbClr val="696464"/>
                </a:solidFill>
                <a:latin typeface="Perpetua"/>
                <a:ea typeface="+mn-ea"/>
                <a:cs typeface="+mn-cs"/>
              </a:rPr>
              <a:pPr algn="r" rtl="0"/>
              <a:t>5/7/2009</a:t>
            </a:fld>
            <a:endParaRPr lang="en-US" sz="1400" kern="1200">
              <a:solidFill>
                <a:srgbClr val="696464"/>
              </a:solidFill>
              <a:latin typeface="Perpetua"/>
              <a:ea typeface="+mn-ea"/>
              <a:cs typeface="+mn-cs"/>
            </a:endParaRPr>
          </a:p>
        </p:txBody>
      </p:sp>
      <p:sp>
        <p:nvSpPr>
          <p:cNvPr id="8" name="Footer Placeholder 7"/>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9" name="Slide Number Placeholder 8"/>
          <p:cNvSpPr>
            <a:spLocks noGrp="1"/>
          </p:cNvSpPr>
          <p:nvPr>
            <p:ph type="sldNum" sz="quarter" idx="12"/>
          </p:nvPr>
        </p:nvSpPr>
        <p:spPr/>
        <p:txBody>
          <a:bodyPr/>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lgn="r" rtl="0"/>
            <a:fld id="{1D8BD707-D9CF-40AE-B4C6-C98DA3205C09}" type="datetimeFigureOut">
              <a:rPr lang="en-US" sz="1400" kern="1200" smtClean="0">
                <a:solidFill>
                  <a:srgbClr val="696464"/>
                </a:solidFill>
                <a:latin typeface="Perpetua"/>
                <a:ea typeface="+mn-ea"/>
                <a:cs typeface="+mn-cs"/>
              </a:rPr>
              <a:pPr algn="r" rtl="0"/>
              <a:t>5/7/2009</a:t>
            </a:fld>
            <a:endParaRPr lang="en-US" sz="1400" kern="1200">
              <a:solidFill>
                <a:srgbClr val="696464"/>
              </a:solidFill>
              <a:latin typeface="Perpetua"/>
              <a:ea typeface="+mn-ea"/>
              <a:cs typeface="+mn-cs"/>
            </a:endParaRPr>
          </a:p>
        </p:txBody>
      </p:sp>
      <p:sp>
        <p:nvSpPr>
          <p:cNvPr id="4" name="Footer Placeholder 3"/>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5" name="Slide Number Placeholder 4"/>
          <p:cNvSpPr>
            <a:spLocks noGrp="1"/>
          </p:cNvSpPr>
          <p:nvPr>
            <p:ph type="sldNum" sz="quarter" idx="12"/>
          </p:nvPr>
        </p:nvSpPr>
        <p:spPr/>
        <p:txBody>
          <a:bodyPr/>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rtl="0"/>
            <a:fld id="{1D8BD707-D9CF-40AE-B4C6-C98DA3205C09}" type="datetimeFigureOut">
              <a:rPr lang="en-US" sz="1400" kern="1200" smtClean="0">
                <a:solidFill>
                  <a:srgbClr val="696464"/>
                </a:solidFill>
                <a:latin typeface="Perpetua"/>
                <a:ea typeface="+mn-ea"/>
                <a:cs typeface="+mn-cs"/>
              </a:rPr>
              <a:pPr algn="r" rtl="0"/>
              <a:t>5/7/2009</a:t>
            </a:fld>
            <a:endParaRPr lang="en-US" sz="1400" kern="1200">
              <a:solidFill>
                <a:srgbClr val="696464"/>
              </a:solidFill>
              <a:latin typeface="Perpetua"/>
              <a:ea typeface="+mn-ea"/>
              <a:cs typeface="+mn-cs"/>
            </a:endParaRPr>
          </a:p>
        </p:txBody>
      </p:sp>
      <p:sp>
        <p:nvSpPr>
          <p:cNvPr id="3" name="Footer Placeholder 2"/>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4" name="Slide Number Placeholder 3"/>
          <p:cNvSpPr>
            <a:spLocks noGrp="1"/>
          </p:cNvSpPr>
          <p:nvPr>
            <p:ph type="sldNum" sz="quarter" idx="12"/>
          </p:nvPr>
        </p:nvSpPr>
        <p:spPr/>
        <p:txBody>
          <a:bodyPr/>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smtClean="0">
                <a:solidFill>
                  <a:srgbClr val="696464"/>
                </a:solidFill>
                <a:latin typeface="Perpetua"/>
                <a:ea typeface="+mn-ea"/>
                <a:cs typeface="+mn-cs"/>
              </a:rPr>
              <a:pPr algn="r" rtl="0"/>
              <a:t>5/7/2009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5/7/2009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pPr algn="r" rtl="0"/>
            <a:fld id="{1D8BD707-D9CF-40AE-B4C6-C98DA3205C09}" type="datetimeFigureOut">
              <a:rPr lang="en-US" sz="1400" kern="1200" smtClean="0">
                <a:solidFill>
                  <a:srgbClr val="696464"/>
                </a:solidFill>
                <a:latin typeface="Perpetua"/>
                <a:ea typeface="+mn-ea"/>
                <a:cs typeface="+mn-cs"/>
              </a:rPr>
              <a:pPr algn="r" rtl="0"/>
              <a:t>5/7/2009</a:t>
            </a:fld>
            <a:endParaRPr lang="en-US" sz="1400" kern="1200">
              <a:solidFill>
                <a:srgbClr val="696464"/>
              </a:solidFill>
              <a:latin typeface="Perpetua"/>
              <a:ea typeface="+mn-ea"/>
              <a:cs typeface="+mn-cs"/>
            </a:endParaRPr>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a:xfrm>
            <a:off x="8339328" y="1170432"/>
            <a:ext cx="733864" cy="201168"/>
          </a:xfrm>
        </p:spPr>
        <p:txBody>
          <a:bodyPr/>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smtClean="0">
                <a:solidFill>
                  <a:srgbClr val="696464"/>
                </a:solidFill>
                <a:latin typeface="Perpetua"/>
                <a:ea typeface="+mn-ea"/>
                <a:cs typeface="+mn-cs"/>
              </a:rPr>
              <a:pPr algn="r" rtl="0"/>
              <a:t>5/7/2009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smtClean="0">
                <a:solidFill>
                  <a:srgbClr val="696464"/>
                </a:solidFill>
                <a:latin typeface="Perpetua"/>
                <a:ea typeface="+mn-ea"/>
                <a:cs typeface="+mn-cs"/>
              </a:rPr>
              <a:pPr algn="r" rtl="0"/>
              <a:t>5/7/2009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a:xfrm>
            <a:off x="2640597" y="6377459"/>
            <a:ext cx="3836404" cy="365125"/>
          </a:xfrm>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smtClean="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5/7/2009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a:xfrm>
            <a:off x="800100" y="6172200"/>
            <a:ext cx="4000500" cy="457200"/>
          </a:xfrm>
        </p:spPr>
        <p:txBody>
          <a:bodyPr/>
          <a:lstStyle/>
          <a:p>
            <a:pPr algn="l" rtl="0"/>
            <a:endParaRPr lang="en-US" sz="1400" kern="1200">
              <a:solidFill>
                <a:srgbClr val="696464"/>
              </a:solidFill>
              <a:latin typeface="Perpetua"/>
              <a:ea typeface="+mn-ea"/>
              <a:cs typeface="+mn-cs"/>
            </a:endParaRP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6" name="Slide Number Placeholder 5"/>
          <p:cNvSpPr>
            <a:spLocks noGrp="1"/>
          </p:cNvSpPr>
          <p:nvPr>
            <p:ph type="sldNum" sz="quarter" idx="12"/>
          </p:nvPr>
        </p:nvSpPr>
        <p:spPr>
          <a:xfrm>
            <a:off x="146304" y="6208776"/>
            <a:ext cx="457200" cy="457200"/>
          </a:xfrm>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5/7/2009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5/7/2009</a:t>
            </a:fld>
            <a:endParaRPr lang="en-US" sz="1400" kern="1200">
              <a:solidFill>
                <a:srgbClr val="696464"/>
              </a:solidFill>
              <a:latin typeface="Perpetua"/>
              <a:ea typeface="+mn-ea"/>
              <a:cs typeface="+mn-cs"/>
            </a:endParaRPr>
          </a:p>
        </p:txBody>
      </p:sp>
      <p:sp>
        <p:nvSpPr>
          <p:cNvPr id="8" name="Footer Placeholder 7"/>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9" name="Slide Number Placeholder 8"/>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5/7/2009</a:t>
            </a:fld>
            <a:endParaRPr lang="en-US" sz="1400" kern="1200">
              <a:solidFill>
                <a:srgbClr val="696464"/>
              </a:solidFill>
              <a:latin typeface="Perpetua"/>
              <a:ea typeface="+mn-ea"/>
              <a:cs typeface="+mn-cs"/>
            </a:endParaRPr>
          </a:p>
        </p:txBody>
      </p:sp>
      <p:sp>
        <p:nvSpPr>
          <p:cNvPr id="4" name="Footer Placeholder 3"/>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5" name="Slide Number Placeholder 4"/>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5/7/2009</a:t>
            </a:fld>
            <a:endParaRPr lang="en-US" sz="1400" kern="1200">
              <a:solidFill>
                <a:srgbClr val="696464"/>
              </a:solidFill>
              <a:latin typeface="Perpetua"/>
              <a:ea typeface="+mn-ea"/>
              <a:cs typeface="+mn-cs"/>
            </a:endParaRPr>
          </a:p>
        </p:txBody>
      </p:sp>
      <p:sp>
        <p:nvSpPr>
          <p:cNvPr id="3" name="Footer Placeholder 2"/>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4" name="Slide Number Placeholder 3"/>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5/7/2009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5/7/2009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a:xfrm>
            <a:off x="914400" y="6172200"/>
            <a:ext cx="3886200" cy="457200"/>
          </a:xfrm>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a:xfrm>
            <a:off x="146304" y="6208776"/>
            <a:ext cx="457200" cy="457200"/>
          </a:xfrm>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rtl="0"/>
            <a:fld id="{1D8BD707-D9CF-40AE-B4C6-C98DA3205C09}" type="datetimeFigureOut">
              <a:rPr lang="en-US" kern="1200" smtClean="0">
                <a:solidFill>
                  <a:srgbClr val="696464"/>
                </a:solidFill>
                <a:latin typeface="Perpetua"/>
                <a:ea typeface="+mn-ea"/>
                <a:cs typeface="+mn-cs"/>
              </a:rPr>
              <a:pPr rtl="0"/>
              <a:t>5/7/2009</a:t>
            </a:fld>
            <a:endParaRPr lang="en-US" kern="1200">
              <a:solidFill>
                <a:srgbClr val="696464"/>
              </a:solidFill>
              <a:latin typeface="Perpetua"/>
              <a:ea typeface="+mn-ea"/>
              <a:cs typeface="+mn-cs"/>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lgn="l" rtl="0"/>
            <a:endParaRPr lang="en-US" kern="1200">
              <a:solidFill>
                <a:srgbClr val="696464"/>
              </a:solidFill>
              <a:latin typeface="Perpetua"/>
              <a:ea typeface="+mn-ea"/>
              <a:cs typeface="+mn-cs"/>
            </a:endParaRPr>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rtl="0"/>
            <a:fld id="{B6F15528-21DE-4FAA-801E-634DDDAF4B2B}" type="slidenum">
              <a:rPr lang="en-US" kern="1200" smtClean="0">
                <a:latin typeface="Franklin Gothic Book"/>
              </a:rPr>
              <a:pPr rtl="0"/>
              <a:t>‹#›</a:t>
            </a:fld>
            <a:endParaRPr lang="en-US" kern="1200">
              <a:latin typeface="Franklin Gothic Book"/>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rtl="0"/>
            <a:fld id="{1D8BD707-D9CF-40AE-B4C6-C98DA3205C09}" type="datetimeFigureOut">
              <a:rPr lang="en-US" kern="1200" smtClean="0">
                <a:solidFill>
                  <a:srgbClr val="696464"/>
                </a:solidFill>
                <a:latin typeface="Perpetua"/>
                <a:ea typeface="+mn-ea"/>
                <a:cs typeface="+mn-cs"/>
              </a:rPr>
              <a:pPr rtl="0"/>
              <a:t>5/7/2009</a:t>
            </a:fld>
            <a:endParaRPr lang="en-US" kern="1200">
              <a:solidFill>
                <a:srgbClr val="696464"/>
              </a:solidFill>
              <a:latin typeface="Perpetua"/>
              <a:ea typeface="+mn-ea"/>
              <a:cs typeface="+mn-cs"/>
            </a:endParaRPr>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algn="l" rtl="0"/>
            <a:endParaRPr lang="en-US" kern="1200">
              <a:solidFill>
                <a:srgbClr val="696464"/>
              </a:solidFill>
              <a:latin typeface="Perpetua"/>
              <a:ea typeface="+mn-ea"/>
              <a:cs typeface="+mn-cs"/>
            </a:endParaRPr>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rtl="0"/>
            <a:fld id="{B6F15528-21DE-4FAA-801E-634DDDAF4B2B}" type="slidenum">
              <a:rPr lang="en-US" kern="1200" smtClean="0">
                <a:latin typeface="Franklin Gothic Book"/>
              </a:rPr>
              <a:pPr rtl="0"/>
              <a:t>‹#›</a:t>
            </a:fld>
            <a:endParaRPr lang="en-US" kern="1200">
              <a:latin typeface="Franklin Gothic Book"/>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hyperlink" Target="http://en.wikipedia.org/wiki/Juhayman_al-Otaibi#endnote_sabarasail" TargetMode="External"/><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GB" dirty="0" smtClean="0"/>
          </a:p>
          <a:p>
            <a:r>
              <a:rPr lang="en-GB" dirty="0" smtClean="0"/>
              <a:t>The Person of al-</a:t>
            </a:r>
            <a:r>
              <a:rPr lang="en-GB" dirty="0" err="1" smtClean="0"/>
              <a:t>Mahdi</a:t>
            </a:r>
            <a:r>
              <a:rPr lang="en-GB" dirty="0" smtClean="0"/>
              <a:t> (</a:t>
            </a:r>
            <a:r>
              <a:rPr lang="en-GB" dirty="0" err="1" smtClean="0"/>
              <a:t>a.s</a:t>
            </a:r>
            <a:r>
              <a:rPr lang="en-GB" dirty="0" smtClean="0"/>
              <a:t>.)</a:t>
            </a:r>
          </a:p>
        </p:txBody>
      </p:sp>
      <p:sp>
        <p:nvSpPr>
          <p:cNvPr id="2" name="Title 1"/>
          <p:cNvSpPr>
            <a:spLocks noGrp="1"/>
          </p:cNvSpPr>
          <p:nvPr>
            <p:ph type="ctrTitle"/>
          </p:nvPr>
        </p:nvSpPr>
        <p:spPr>
          <a:xfrm>
            <a:off x="685800" y="1600201"/>
            <a:ext cx="7772400" cy="2000250"/>
          </a:xfrm>
        </p:spPr>
        <p:txBody>
          <a:bodyPr>
            <a:normAutofit fontScale="90000"/>
          </a:bodyPr>
          <a:lstStyle/>
          <a:p>
            <a:r>
              <a:rPr lang="en-GB" dirty="0" smtClean="0"/>
              <a:t/>
            </a:r>
            <a:br>
              <a:rPr lang="en-GB" dirty="0" smtClean="0"/>
            </a:br>
            <a:r>
              <a:rPr lang="en-GB" dirty="0" smtClean="0"/>
              <a:t>'The Concept and the Person of Imam Mahdi (</a:t>
            </a:r>
            <a:r>
              <a:rPr lang="en-GB" dirty="0" err="1" smtClean="0"/>
              <a:t>a.s</a:t>
            </a:r>
            <a:r>
              <a:rPr lang="en-GB" dirty="0" smtClean="0"/>
              <a:t>.) in Islam' </a:t>
            </a:r>
            <a:br>
              <a:rPr lang="en-GB" dirty="0" smtClean="0"/>
            </a:br>
            <a:r>
              <a:rPr lang="en-GB" dirty="0" smtClean="0"/>
              <a:t/>
            </a:r>
            <a:br>
              <a:rPr lang="en-GB" dirty="0" smtClean="0"/>
            </a:b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Ibn</a:t>
            </a:r>
            <a:r>
              <a:rPr lang="en-GB" dirty="0" smtClean="0"/>
              <a:t> al-</a:t>
            </a:r>
            <a:r>
              <a:rPr lang="en-GB" dirty="0" err="1" smtClean="0"/>
              <a:t>Hasan</a:t>
            </a:r>
            <a:r>
              <a:rPr lang="en-GB" dirty="0" smtClean="0"/>
              <a:t> al-</a:t>
            </a:r>
            <a:r>
              <a:rPr lang="en-GB" dirty="0" err="1" smtClean="0"/>
              <a:t>Askari</a:t>
            </a:r>
            <a:r>
              <a:rPr lang="en-GB" dirty="0" smtClean="0"/>
              <a:t> (</a:t>
            </a:r>
            <a:r>
              <a:rPr lang="en-GB" dirty="0" err="1" smtClean="0"/>
              <a:t>a.s</a:t>
            </a:r>
            <a:r>
              <a:rPr lang="en-GB" dirty="0" smtClean="0"/>
              <a:t>.)</a:t>
            </a:r>
            <a:endParaRPr lang="en-GB" dirty="0"/>
          </a:p>
        </p:txBody>
      </p:sp>
      <p:sp>
        <p:nvSpPr>
          <p:cNvPr id="3" name="Content Placeholder 2"/>
          <p:cNvSpPr>
            <a:spLocks noGrp="1"/>
          </p:cNvSpPr>
          <p:nvPr>
            <p:ph idx="1"/>
          </p:nvPr>
        </p:nvSpPr>
        <p:spPr/>
        <p:txBody>
          <a:bodyPr>
            <a:normAutofit fontScale="77500" lnSpcReduction="20000"/>
          </a:bodyPr>
          <a:lstStyle/>
          <a:p>
            <a:pPr>
              <a:lnSpc>
                <a:spcPct val="120000"/>
              </a:lnSpc>
              <a:buNone/>
            </a:pPr>
            <a:r>
              <a:rPr lang="en-GB" b="1" dirty="0" smtClean="0"/>
              <a:t>There are ample traditions in highly authentic </a:t>
            </a:r>
            <a:r>
              <a:rPr lang="en-GB" b="1" dirty="0" err="1" smtClean="0"/>
              <a:t>Shi’i</a:t>
            </a:r>
            <a:r>
              <a:rPr lang="en-GB" b="1" dirty="0" smtClean="0"/>
              <a:t> sources about the person of Mahdi (</a:t>
            </a:r>
            <a:r>
              <a:rPr lang="en-GB" b="1" dirty="0" err="1" smtClean="0"/>
              <a:t>a.s</a:t>
            </a:r>
            <a:r>
              <a:rPr lang="en-GB" b="1" dirty="0" smtClean="0"/>
              <a:t>.). Some allude to him vaguely and others mention him by name. a sample of such traditions are as follows. </a:t>
            </a:r>
          </a:p>
          <a:p>
            <a:pPr algn="r" rtl="1">
              <a:lnSpc>
                <a:spcPct val="120000"/>
              </a:lnSpc>
            </a:pPr>
            <a:endParaRPr lang="en-GB" b="1" dirty="0" smtClean="0"/>
          </a:p>
          <a:p>
            <a:pPr algn="r" rtl="1">
              <a:lnSpc>
                <a:spcPct val="170000"/>
              </a:lnSpc>
            </a:pPr>
            <a:r>
              <a:rPr lang="ar-SA" sz="2900" b="1" dirty="0" smtClean="0"/>
              <a:t>سلمان الفارسي قال : ( دخلت على النبي صلّى الله عليه وآله ، فإذا الحسين بن علي على فخذه وهو يقبّل عينيه ويلثم فاه ويقول : أنت سيد إبن سيد، أنت إمام إبن إمام أبو أئمة أنت حجة الله إبن حجته وأبو حجج تسعة من صلبك تاسعهم قائمهم )  </a:t>
            </a:r>
            <a:r>
              <a:rPr lang="ar-SA" sz="2200" b="1" u="sng" dirty="0" smtClean="0"/>
              <a:t>( الصدوق - كمال الدين / 262 )</a:t>
            </a:r>
            <a:endParaRPr lang="en-GB" sz="2200" b="1" u="sng"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Ibn</a:t>
            </a:r>
            <a:r>
              <a:rPr lang="en-GB" dirty="0" smtClean="0"/>
              <a:t> al-</a:t>
            </a:r>
            <a:r>
              <a:rPr lang="en-GB" dirty="0" err="1" smtClean="0"/>
              <a:t>Hasan</a:t>
            </a:r>
            <a:r>
              <a:rPr lang="en-GB" dirty="0" smtClean="0"/>
              <a:t> al-</a:t>
            </a:r>
            <a:r>
              <a:rPr lang="en-GB" dirty="0" err="1" smtClean="0"/>
              <a:t>Askari</a:t>
            </a:r>
            <a:r>
              <a:rPr lang="en-GB" dirty="0" smtClean="0"/>
              <a:t> (</a:t>
            </a:r>
            <a:r>
              <a:rPr lang="en-GB" dirty="0" err="1" smtClean="0"/>
              <a:t>a.s</a:t>
            </a:r>
            <a:r>
              <a:rPr lang="en-GB" dirty="0" smtClean="0"/>
              <a:t>.)</a:t>
            </a:r>
            <a:endParaRPr lang="en-GB" dirty="0"/>
          </a:p>
        </p:txBody>
      </p:sp>
      <p:sp>
        <p:nvSpPr>
          <p:cNvPr id="3" name="Content Placeholder 2"/>
          <p:cNvSpPr>
            <a:spLocks noGrp="1"/>
          </p:cNvSpPr>
          <p:nvPr>
            <p:ph idx="1"/>
          </p:nvPr>
        </p:nvSpPr>
        <p:spPr>
          <a:xfrm>
            <a:off x="457200" y="1775191"/>
            <a:ext cx="8229600" cy="5082809"/>
          </a:xfrm>
        </p:spPr>
        <p:txBody>
          <a:bodyPr>
            <a:normAutofit fontScale="47500" lnSpcReduction="20000"/>
          </a:bodyPr>
          <a:lstStyle/>
          <a:p>
            <a:pPr algn="ctr">
              <a:lnSpc>
                <a:spcPct val="170000"/>
              </a:lnSpc>
              <a:buNone/>
            </a:pPr>
            <a:r>
              <a:rPr lang="en-GB" sz="4200" b="1" dirty="0" smtClean="0"/>
              <a:t>Hadith </a:t>
            </a:r>
            <a:r>
              <a:rPr lang="en-GB" sz="4200" b="1" dirty="0" err="1" smtClean="0"/>
              <a:t>Khidr</a:t>
            </a:r>
            <a:r>
              <a:rPr lang="en-GB" sz="4200" b="1" dirty="0" smtClean="0"/>
              <a:t> (a)</a:t>
            </a:r>
          </a:p>
          <a:p>
            <a:pPr algn="r" rtl="1">
              <a:lnSpc>
                <a:spcPct val="170000"/>
              </a:lnSpc>
            </a:pPr>
            <a:r>
              <a:rPr lang="ar-SA" b="1" dirty="0" smtClean="0"/>
              <a:t>روى الكليني عن عدة من أصحابنا عن أحمد بن محمد</a:t>
            </a:r>
            <a:r>
              <a:rPr lang="en-GB" dirty="0" smtClean="0"/>
              <a:t> </a:t>
            </a:r>
            <a:r>
              <a:rPr lang="ar-SA" b="1" dirty="0" smtClean="0"/>
              <a:t>البرقي عن أبي هاشم داود بن القاسم الجعفري عن أبي جعفر</a:t>
            </a:r>
            <a:r>
              <a:rPr lang="en-GB" dirty="0" smtClean="0"/>
              <a:t> </a:t>
            </a:r>
            <a:r>
              <a:rPr lang="ar-SA" b="1" dirty="0" smtClean="0"/>
              <a:t>الثاني (ع) قال : ( أقبل أمير المؤمنين (ع) ومعه الحسن بن علي </a:t>
            </a:r>
            <a:r>
              <a:rPr lang="en-GB" dirty="0" smtClean="0"/>
              <a:t> </a:t>
            </a:r>
            <a:r>
              <a:rPr lang="ar-SA" b="1" dirty="0" smtClean="0"/>
              <a:t>وهو متكئ على يد سلمان فدخل المسجد الحرام فجلس ، إذ أقبل </a:t>
            </a:r>
            <a:r>
              <a:rPr lang="en-GB" dirty="0" smtClean="0"/>
              <a:t> </a:t>
            </a:r>
            <a:r>
              <a:rPr lang="ar-SA" b="1" dirty="0" smtClean="0"/>
              <a:t>رجل حسن الهيئة واللباس ، فسلم على أمير المؤمنين ، فرد</a:t>
            </a:r>
            <a:r>
              <a:rPr lang="en-GB" dirty="0" smtClean="0"/>
              <a:t> </a:t>
            </a:r>
            <a:r>
              <a:rPr lang="ar-SA" b="1" dirty="0" smtClean="0"/>
              <a:t>(ع) فجلس ، ثم قال : يا أمير المؤمنين أسألك عن ثلاث مسائل إن</a:t>
            </a:r>
            <a:r>
              <a:rPr lang="en-GB" dirty="0" smtClean="0"/>
              <a:t> </a:t>
            </a:r>
            <a:r>
              <a:rPr lang="ar-SA" b="1" dirty="0" smtClean="0"/>
              <a:t>أخبرتني بهن علمت أن القوم ركبوا من أمرك ما قضي عليهم</a:t>
            </a:r>
            <a:r>
              <a:rPr lang="en-GB" dirty="0" smtClean="0"/>
              <a:t> </a:t>
            </a:r>
            <a:r>
              <a:rPr lang="ar-SA" b="1" dirty="0" smtClean="0"/>
              <a:t>وأن ليسوا بمأمونين في دنياهم وآخرتهم، وإن تكن الأُخرى علمتأنك وهم شرع سواء! فقال له أمير المؤمنين (ع) : سلني عما بدا لك ، قال : أخبرني عن الرجل إذا نام أين تذهب روحه ؟ وعن الرجل كيف يذكر وينسى؟</a:t>
            </a:r>
            <a:r>
              <a:rPr lang="en-GB" dirty="0" smtClean="0"/>
              <a:t> </a:t>
            </a:r>
            <a:r>
              <a:rPr lang="ar-SA" b="1" dirty="0" smtClean="0"/>
              <a:t>وعن الرجل كيف يشبه ولده الأعمام والأخوال؟ فالتفت أمير</a:t>
            </a:r>
            <a:r>
              <a:rPr lang="en-GB" dirty="0" smtClean="0"/>
              <a:t> </a:t>
            </a:r>
            <a:r>
              <a:rPr lang="ar-SA" b="1" dirty="0" smtClean="0"/>
              <a:t>المؤمنين (ع) إلى الحسن ، فقال : يا أبا محمد أجبه! قال : فأجابه الحسن ،</a:t>
            </a:r>
            <a:r>
              <a:rPr lang="en-GB" dirty="0" smtClean="0"/>
              <a:t> </a:t>
            </a:r>
            <a:r>
              <a:rPr lang="ar-SA" b="1" dirty="0" smtClean="0"/>
              <a:t>فقال الرجل : أشهد أن لا إله إلا الله ولم أزل أشهد بها ،</a:t>
            </a:r>
            <a:r>
              <a:rPr lang="en-GB" dirty="0" smtClean="0"/>
              <a:t> </a:t>
            </a:r>
            <a:r>
              <a:rPr lang="ar-SA" b="1" dirty="0" smtClean="0"/>
              <a:t>وأشهد أن محمداً رسول الله ولم أزل أشهد بها ، وأشهد أنك وصي رسول الله والقائم بحجته ـ أشار إلى أمير المؤمنين ـ ولم أزل أشهد بها ،</a:t>
            </a:r>
            <a:r>
              <a:rPr lang="en-GB" dirty="0" smtClean="0"/>
              <a:t> </a:t>
            </a:r>
            <a:r>
              <a:rPr lang="ar-SA" b="1" dirty="0" smtClean="0"/>
              <a:t>وأشهد أنك وصيه والقائم بحجته ـ أشار إلى الحسن ـ ، </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Ibn</a:t>
            </a:r>
            <a:r>
              <a:rPr lang="en-GB" dirty="0" smtClean="0"/>
              <a:t> al-</a:t>
            </a:r>
            <a:r>
              <a:rPr lang="en-GB" dirty="0" err="1" smtClean="0"/>
              <a:t>Hasan</a:t>
            </a:r>
            <a:r>
              <a:rPr lang="en-GB" dirty="0" smtClean="0"/>
              <a:t> al-</a:t>
            </a:r>
            <a:r>
              <a:rPr lang="en-GB" dirty="0" err="1" smtClean="0"/>
              <a:t>Askari</a:t>
            </a:r>
            <a:r>
              <a:rPr lang="en-GB" dirty="0" smtClean="0"/>
              <a:t> (</a:t>
            </a:r>
            <a:r>
              <a:rPr lang="en-GB" dirty="0" err="1" smtClean="0"/>
              <a:t>a.s</a:t>
            </a:r>
            <a:r>
              <a:rPr lang="en-GB" dirty="0" smtClean="0"/>
              <a:t>.)</a:t>
            </a:r>
            <a:endParaRPr lang="en-GB" dirty="0"/>
          </a:p>
        </p:txBody>
      </p:sp>
      <p:sp>
        <p:nvSpPr>
          <p:cNvPr id="3" name="Content Placeholder 2"/>
          <p:cNvSpPr>
            <a:spLocks noGrp="1"/>
          </p:cNvSpPr>
          <p:nvPr>
            <p:ph idx="1"/>
          </p:nvPr>
        </p:nvSpPr>
        <p:spPr/>
        <p:txBody>
          <a:bodyPr>
            <a:normAutofit fontScale="47500" lnSpcReduction="20000"/>
          </a:bodyPr>
          <a:lstStyle/>
          <a:p>
            <a:pPr algn="r" rtl="1">
              <a:lnSpc>
                <a:spcPct val="170000"/>
              </a:lnSpc>
            </a:pPr>
            <a:r>
              <a:rPr lang="ar-SA" b="1" dirty="0" smtClean="0"/>
              <a:t>وأشهد أن</a:t>
            </a:r>
            <a:r>
              <a:rPr lang="en-GB" dirty="0" smtClean="0"/>
              <a:t> </a:t>
            </a:r>
            <a:r>
              <a:rPr lang="ar-SA" b="1" dirty="0" smtClean="0"/>
              <a:t>الحسين بن علي وصي أخيه والقائم بحجته بعده ، وأشهد على </a:t>
            </a:r>
            <a:r>
              <a:rPr lang="en-GB" dirty="0" smtClean="0"/>
              <a:t> </a:t>
            </a:r>
            <a:r>
              <a:rPr lang="ar-SA" b="1" dirty="0" smtClean="0"/>
              <a:t>علي بن الحسين أنه القائم بأمر الحسين بعده ، وأشهد على محمد </a:t>
            </a:r>
            <a:r>
              <a:rPr lang="en-GB" dirty="0" smtClean="0"/>
              <a:t> </a:t>
            </a:r>
            <a:r>
              <a:rPr lang="ar-SA" b="1" dirty="0" smtClean="0"/>
              <a:t>بن علي أنه القائم بأمر علي بن الحسين ، وأشهد على جعفر </a:t>
            </a:r>
            <a:r>
              <a:rPr lang="en-GB" dirty="0" smtClean="0"/>
              <a:t> </a:t>
            </a:r>
            <a:r>
              <a:rPr lang="ar-SA" b="1" dirty="0" smtClean="0"/>
              <a:t>بن محمد أنه القائم بأمر محمد ، وأشهد على موسى أنه القائم</a:t>
            </a:r>
            <a:r>
              <a:rPr lang="en-GB" dirty="0" smtClean="0"/>
              <a:t> </a:t>
            </a:r>
            <a:r>
              <a:rPr lang="ar-SA" b="1" dirty="0" smtClean="0"/>
              <a:t>بأمر جعفر بن محمد، وأشهد على علي بن موسى أنه القائم</a:t>
            </a:r>
            <a:r>
              <a:rPr lang="en-GB" dirty="0" smtClean="0"/>
              <a:t> </a:t>
            </a:r>
            <a:r>
              <a:rPr lang="ar-SA" b="1" dirty="0" smtClean="0"/>
              <a:t>بأمر موسى بن جعفر ، وأشهد على محمد بن علي أنه القائم </a:t>
            </a:r>
            <a:r>
              <a:rPr lang="en-GB" dirty="0" smtClean="0"/>
              <a:t> </a:t>
            </a:r>
            <a:r>
              <a:rPr lang="ar-SA" b="1" dirty="0" smtClean="0"/>
              <a:t>بأمر علي بن موسى ، وأشهد على علي بن محمد أنه القائم </a:t>
            </a:r>
            <a:r>
              <a:rPr lang="en-GB" dirty="0" smtClean="0"/>
              <a:t> </a:t>
            </a:r>
            <a:r>
              <a:rPr lang="ar-SA" b="1" dirty="0" smtClean="0"/>
              <a:t>بأمر محمد بن علي ، واشهد على الحسن بن علي أنه القائم</a:t>
            </a:r>
            <a:r>
              <a:rPr lang="en-GB" dirty="0" smtClean="0"/>
              <a:t> </a:t>
            </a:r>
            <a:r>
              <a:rPr lang="ar-SA" b="1" dirty="0" smtClean="0"/>
              <a:t>بأمر علي بن محمد ، وأشهد على رجل من ولد الحسن لا</a:t>
            </a:r>
            <a:r>
              <a:rPr lang="en-GB" dirty="0" smtClean="0"/>
              <a:t> </a:t>
            </a:r>
            <a:r>
              <a:rPr lang="ar-SA" b="1" dirty="0" smtClean="0"/>
              <a:t>يكنّى ولا يسمّى حتى يظهر أمره فيملأها عدلاً كما ملئت</a:t>
            </a:r>
            <a:r>
              <a:rPr lang="en-GB" dirty="0" smtClean="0"/>
              <a:t> </a:t>
            </a:r>
            <a:r>
              <a:rPr lang="ar-SA" b="1" dirty="0" smtClean="0"/>
              <a:t>جوراً ، والسلام عليك يا أمير المؤمنين ورحمة الله وبركاته ،ثم قام فمضى ، فقال أمير المؤمنين : يا أبا محمد اتبعه! فانظر أين يقصد ؟ </a:t>
            </a:r>
            <a:r>
              <a:rPr lang="en-GB" dirty="0" smtClean="0"/>
              <a:t> </a:t>
            </a:r>
            <a:r>
              <a:rPr lang="ar-SA" b="1" dirty="0" smtClean="0"/>
              <a:t>فخرج الحسن بن علي (ع) ، فقال: ما كان إلا أن وضع رجلهخارجاً من المسجد فما دريت أين أخذ من أرض الله ، فرجعت </a:t>
            </a:r>
            <a:r>
              <a:rPr lang="en-GB" dirty="0" smtClean="0"/>
              <a:t> </a:t>
            </a:r>
            <a:r>
              <a:rPr lang="ar-SA" b="1" dirty="0" smtClean="0"/>
              <a:t>إلى أمير المؤمنين فأعلمته ، فقال : يا أبا محمد</a:t>
            </a:r>
            <a:r>
              <a:rPr lang="en-GB" b="1" dirty="0" smtClean="0"/>
              <a:t> </a:t>
            </a:r>
            <a:r>
              <a:rPr lang="ar-SA" b="1" dirty="0" smtClean="0"/>
              <a:t>أتعرفه ؟ </a:t>
            </a:r>
            <a:r>
              <a:rPr lang="en-GB" dirty="0" smtClean="0"/>
              <a:t> </a:t>
            </a:r>
            <a:r>
              <a:rPr lang="ar-SA" b="1" dirty="0" smtClean="0"/>
              <a:t>قلت : الله ورسوله وأمير المؤمنين أعلم . قال هو الخضر ) - </a:t>
            </a:r>
            <a:r>
              <a:rPr lang="ar-SA" b="1" u="sng" dirty="0" smtClean="0"/>
              <a:t>( الكافي : 1 / 525 )</a:t>
            </a:r>
          </a:p>
          <a:p>
            <a:pPr algn="r" rtl="1"/>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Ibn</a:t>
            </a:r>
            <a:r>
              <a:rPr lang="en-GB" dirty="0" smtClean="0"/>
              <a:t> al-</a:t>
            </a:r>
            <a:r>
              <a:rPr lang="en-GB" dirty="0" err="1" smtClean="0"/>
              <a:t>Hasan</a:t>
            </a:r>
            <a:r>
              <a:rPr lang="en-GB" dirty="0" smtClean="0"/>
              <a:t> al-</a:t>
            </a:r>
            <a:r>
              <a:rPr lang="en-GB" dirty="0" err="1" smtClean="0"/>
              <a:t>Askari</a:t>
            </a:r>
            <a:r>
              <a:rPr lang="en-GB" dirty="0" smtClean="0"/>
              <a:t> (</a:t>
            </a:r>
            <a:r>
              <a:rPr lang="en-GB" dirty="0" err="1" smtClean="0"/>
              <a:t>a.s</a:t>
            </a:r>
            <a:r>
              <a:rPr lang="en-GB" dirty="0" smtClean="0"/>
              <a:t>.)</a:t>
            </a:r>
            <a:endParaRPr lang="en-GB" dirty="0"/>
          </a:p>
        </p:txBody>
      </p:sp>
      <p:sp>
        <p:nvSpPr>
          <p:cNvPr id="3" name="Content Placeholder 2"/>
          <p:cNvSpPr>
            <a:spLocks noGrp="1"/>
          </p:cNvSpPr>
          <p:nvPr>
            <p:ph idx="1"/>
          </p:nvPr>
        </p:nvSpPr>
        <p:spPr>
          <a:xfrm>
            <a:off x="457200" y="1600201"/>
            <a:ext cx="8229600" cy="4800600"/>
          </a:xfrm>
        </p:spPr>
        <p:txBody>
          <a:bodyPr>
            <a:normAutofit fontScale="40000" lnSpcReduction="20000"/>
          </a:bodyPr>
          <a:lstStyle/>
          <a:p>
            <a:pPr algn="ctr" rtl="1">
              <a:lnSpc>
                <a:spcPct val="170000"/>
              </a:lnSpc>
              <a:buNone/>
            </a:pPr>
            <a:r>
              <a:rPr lang="en-GB" sz="5500" dirty="0" smtClean="0"/>
              <a:t>Hadith </a:t>
            </a:r>
            <a:r>
              <a:rPr lang="en-GB" sz="5500" i="1" dirty="0" err="1" smtClean="0"/>
              <a:t>lawh</a:t>
            </a:r>
            <a:r>
              <a:rPr lang="en-GB" sz="5500" dirty="0" smtClean="0"/>
              <a:t> Fatimah (a)</a:t>
            </a:r>
          </a:p>
          <a:p>
            <a:pPr algn="r" rtl="1">
              <a:lnSpc>
                <a:spcPct val="170000"/>
              </a:lnSpc>
            </a:pPr>
            <a:r>
              <a:rPr lang="ar-SA" b="1" dirty="0" smtClean="0"/>
              <a:t>عن أبي بصير عن أبي عبدالله عليه السلام قال : قال أبي لجابر بن عبدالله الأنصاري : إن لي إليك حاجة فمتى يخف عليك أن أخلو بك أسألك عنها؟ قال له جابر: أي الأوقات أحببت، فخلا به في بعض الأيام فقال له: ياجابر أخبرني عن اللوح الذي رأيته في يد أمي فاطمة بنت رسول الله صلى الله عليه واله سلم وما أخبرتك به أمي أنه في ذلك اللوح مكتوب</a:t>
            </a:r>
            <a:r>
              <a:rPr lang="en-GB" b="1" dirty="0" smtClean="0"/>
              <a:t> </a:t>
            </a:r>
            <a:r>
              <a:rPr lang="ar-SA" b="1" dirty="0" smtClean="0"/>
              <a:t>فقال جابر: أشهد بالله إني دخلت على أمك فاطمة بنت رسول الله ( صل الله عليه واله سلم)، فهنيتها بولادة الحسين عليه السلام ، ورأيت في يدها لوحاً أخضر ظننت أنه من زمرد ، ورأيت فيه كتاباً أبيض شبه نور الشمس .فقلت : بأبي أنت وأمي يا بنت رسول الله ( صل الله عليه واله سلم) ماهذا اللوح؟</a:t>
            </a:r>
            <a:r>
              <a:rPr lang="en-GB" b="1" dirty="0" smtClean="0"/>
              <a:t> </a:t>
            </a:r>
            <a:r>
              <a:rPr lang="ar-SA" b="1" dirty="0" smtClean="0"/>
              <a:t>فقالت: هذا اللوح أهداه الله إلى رسول الله ( صل الله عليه واله سلم) فيه اسم أبي واسم بعلي واسم ابني واسم الأوصياء من ولدي ، وأعطانيه أبي ليبشرني بدلك</a:t>
            </a:r>
            <a:br>
              <a:rPr lang="ar-SA" b="1" dirty="0" smtClean="0"/>
            </a:br>
            <a:r>
              <a:rPr lang="ar-SA" b="1" dirty="0" smtClean="0"/>
              <a:t>فقال جابر: فأعطتنيه أمك فاطمة فقرأته واستنسخته </a:t>
            </a:r>
            <a:br>
              <a:rPr lang="ar-SA" b="1" dirty="0" smtClean="0"/>
            </a:br>
            <a:r>
              <a:rPr lang="ar-SA" b="1" dirty="0" smtClean="0"/>
              <a:t>فقال له أبي: فهل لك ياجابر أن تعرضه علي؟ فمشى معه أبي إلى منزل جابر فأخرج صحيفة من رق فقال : ياجابر انظر في كتابك لأقرأ عليك، فنظر جابر في نسخته فقرأه أبي فما خالف حرف حرفا، فقال جابر: أشهد أني هكذا رأيته</a:t>
            </a:r>
            <a:r>
              <a:rPr lang="en-GB" b="1" dirty="0" smtClean="0"/>
              <a:t>.</a:t>
            </a:r>
            <a:r>
              <a:rPr lang="ar-SA" b="1" dirty="0" smtClean="0"/>
              <a:t> </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Ibn</a:t>
            </a:r>
            <a:r>
              <a:rPr lang="en-GB" dirty="0" smtClean="0"/>
              <a:t> al-</a:t>
            </a:r>
            <a:r>
              <a:rPr lang="en-GB" dirty="0" err="1" smtClean="0"/>
              <a:t>Hasan</a:t>
            </a:r>
            <a:r>
              <a:rPr lang="en-GB" dirty="0" smtClean="0"/>
              <a:t> al-</a:t>
            </a:r>
            <a:r>
              <a:rPr lang="en-GB" dirty="0" err="1" smtClean="0"/>
              <a:t>Askari</a:t>
            </a:r>
            <a:r>
              <a:rPr lang="en-GB" dirty="0" smtClean="0"/>
              <a:t> (</a:t>
            </a:r>
            <a:r>
              <a:rPr lang="en-GB" dirty="0" err="1" smtClean="0"/>
              <a:t>a.s</a:t>
            </a:r>
            <a:r>
              <a:rPr lang="en-GB" dirty="0" smtClean="0"/>
              <a:t>.)</a:t>
            </a:r>
            <a:endParaRPr lang="en-GB" dirty="0"/>
          </a:p>
        </p:txBody>
      </p:sp>
      <p:sp>
        <p:nvSpPr>
          <p:cNvPr id="3" name="Content Placeholder 2"/>
          <p:cNvSpPr>
            <a:spLocks noGrp="1"/>
          </p:cNvSpPr>
          <p:nvPr>
            <p:ph idx="1"/>
          </p:nvPr>
        </p:nvSpPr>
        <p:spPr>
          <a:xfrm>
            <a:off x="457200" y="1775191"/>
            <a:ext cx="8229600" cy="4854209"/>
          </a:xfrm>
        </p:spPr>
        <p:txBody>
          <a:bodyPr>
            <a:normAutofit fontScale="40000" lnSpcReduction="20000"/>
          </a:bodyPr>
          <a:lstStyle/>
          <a:p>
            <a:pPr algn="r" rtl="1">
              <a:lnSpc>
                <a:spcPct val="170000"/>
              </a:lnSpc>
            </a:pPr>
            <a:r>
              <a:rPr lang="ar-SA" b="1" dirty="0" smtClean="0"/>
              <a:t>ففي اللوح مكتوب</a:t>
            </a:r>
            <a:endParaRPr lang="en-GB" b="1" dirty="0" smtClean="0"/>
          </a:p>
          <a:p>
            <a:pPr algn="r" rtl="1">
              <a:lnSpc>
                <a:spcPct val="170000"/>
              </a:lnSpc>
            </a:pPr>
            <a:r>
              <a:rPr lang="ar-SA" dirty="0" smtClean="0"/>
              <a:t>(</a:t>
            </a:r>
            <a:r>
              <a:rPr lang="ar-SA" b="1" dirty="0" smtClean="0"/>
              <a:t>هذا كتاب من الله العزيز الحكيم لمحمد نبيه ونوره وسفيره وحجابه ودليله نزل به الروح الأمين من عند رب العالمين عظم يا محمد أسمائي ، واشكر آلائي ولا تجحد نعمائيإني أنا الله لا إله إلا أنا قاصم الجبارين ومديل المظلومين وديان الدين إني أنا الله لا إله إلا أنا فمن رجا غير فضلي ، أو خاف غيرعدلي ، عذبته عذابا لا أعذبه أحدا من العالمين</a:t>
            </a:r>
            <a:r>
              <a:rPr lang="en-GB" b="1" dirty="0" smtClean="0"/>
              <a:t> </a:t>
            </a:r>
            <a:r>
              <a:rPr lang="ar-SA" b="1" dirty="0" smtClean="0"/>
              <a:t>فإياي فاعبد وعلي فتوكل</a:t>
            </a:r>
            <a:endParaRPr lang="en-GB" b="1" dirty="0" smtClean="0"/>
          </a:p>
          <a:p>
            <a:pPr algn="r" rtl="1">
              <a:lnSpc>
                <a:spcPct val="170000"/>
              </a:lnSpc>
            </a:pPr>
            <a:r>
              <a:rPr lang="ar-SA" b="1" dirty="0" smtClean="0"/>
              <a:t> إني لم أبعث نبيا فأكملت أيامه ، وانقضت نبوته إلا جعلت له وصيا</a:t>
            </a:r>
            <a:r>
              <a:rPr lang="en-GB" b="1" dirty="0" smtClean="0"/>
              <a:t> </a:t>
            </a:r>
            <a:r>
              <a:rPr lang="ar-SA" dirty="0" smtClean="0"/>
              <a:t>....</a:t>
            </a:r>
            <a:r>
              <a:rPr lang="ar-SA" b="1" dirty="0" smtClean="0"/>
              <a:t> </a:t>
            </a:r>
            <a:endParaRPr lang="en-GB" b="1" dirty="0" smtClean="0"/>
          </a:p>
          <a:p>
            <a:pPr algn="r" rtl="1">
              <a:lnSpc>
                <a:spcPct val="170000"/>
              </a:lnSpc>
            </a:pPr>
            <a:r>
              <a:rPr lang="ar-SA" b="1" dirty="0" smtClean="0"/>
              <a:t>أخرج منه الداعي إلى سبيلي</a:t>
            </a:r>
            <a:r>
              <a:rPr lang="ar-SA" dirty="0" smtClean="0"/>
              <a:t> </a:t>
            </a:r>
            <a:r>
              <a:rPr lang="ar-SA" b="1" dirty="0" smtClean="0"/>
              <a:t>والخازن لعلمي الحسن العسكري عليه السلام، ثم اكمل ديني بابنه محمد رحمة للعالمين، عليه كمال موسى، وبهاء عيسى، وصبر ايوب، سيد اوليائي، سيذل اوليائي في زمانه، </a:t>
            </a:r>
            <a:r>
              <a:rPr lang="en-GB" b="1" dirty="0" smtClean="0"/>
              <a:t>…</a:t>
            </a:r>
            <a:r>
              <a:rPr lang="ar-SA" b="1" dirty="0" smtClean="0"/>
              <a:t>فيقتلون ويحرقون ويكونون خائفين مرعوبين وجلين، </a:t>
            </a:r>
            <a:r>
              <a:rPr lang="en-GB" b="1" dirty="0" smtClean="0"/>
              <a:t>…</a:t>
            </a:r>
            <a:r>
              <a:rPr lang="ar-SA" b="1" dirty="0" smtClean="0"/>
              <a:t>اولئك اوليائي حقاً، </a:t>
            </a:r>
            <a:r>
              <a:rPr lang="en-GB" b="1" dirty="0" smtClean="0"/>
              <a:t>….</a:t>
            </a:r>
            <a:r>
              <a:rPr lang="ar-SA" b="1" dirty="0" smtClean="0"/>
              <a:t>اولئك عليهم صلوات من ربهم ورحمة واولئك هم المهتدون.</a:t>
            </a:r>
            <a:endParaRPr lang="en-GB" b="1" dirty="0" smtClean="0"/>
          </a:p>
          <a:p>
            <a:pPr algn="r" rtl="1">
              <a:lnSpc>
                <a:spcPct val="170000"/>
              </a:lnSpc>
            </a:pPr>
            <a:r>
              <a:rPr lang="ar-SA" b="1" dirty="0" smtClean="0"/>
              <a:t>(ابو منصور احمد بن علي الطبرسي، الاحتجاج 1: 166. اصول الكافي: 1/527، كمال الدين ص308 ب 28 ح1، عيون الاخبار ص34 ب6 ح2، الغيبة للنعماني ص62 ب4 ح5، الاختصاص للمفيد ص210، الطوسي في الغيبة ص 53، البحار:36/ 195 ـ 197).</a:t>
            </a:r>
            <a:endParaRPr lang="en-GB"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False </a:t>
            </a:r>
            <a:r>
              <a:rPr lang="en-GB" dirty="0" err="1" smtClean="0"/>
              <a:t>Mahdis</a:t>
            </a:r>
            <a:endParaRPr lang="en-GB" dirty="0"/>
          </a:p>
        </p:txBody>
      </p:sp>
      <p:sp>
        <p:nvSpPr>
          <p:cNvPr id="3" name="Content Placeholder 2"/>
          <p:cNvSpPr>
            <a:spLocks noGrp="1"/>
          </p:cNvSpPr>
          <p:nvPr>
            <p:ph idx="1"/>
          </p:nvPr>
        </p:nvSpPr>
        <p:spPr>
          <a:xfrm>
            <a:off x="457200" y="1775191"/>
            <a:ext cx="8229600" cy="5082809"/>
          </a:xfrm>
        </p:spPr>
        <p:txBody>
          <a:bodyPr>
            <a:normAutofit fontScale="70000" lnSpcReduction="20000"/>
          </a:bodyPr>
          <a:lstStyle/>
          <a:p>
            <a:pPr>
              <a:lnSpc>
                <a:spcPct val="120000"/>
              </a:lnSpc>
            </a:pPr>
            <a:r>
              <a:rPr lang="en-GB" dirty="0" smtClean="0"/>
              <a:t>It is estimated that during the past fourteen centuries over 50 people either claimed to be Mahdi or such position was attributed to them. </a:t>
            </a:r>
          </a:p>
          <a:p>
            <a:pPr>
              <a:lnSpc>
                <a:spcPct val="120000"/>
              </a:lnSpc>
            </a:pPr>
            <a:endParaRPr lang="en-GB" dirty="0" smtClean="0"/>
          </a:p>
          <a:p>
            <a:pPr>
              <a:lnSpc>
                <a:spcPct val="120000"/>
              </a:lnSpc>
            </a:pPr>
            <a:r>
              <a:rPr lang="en-GB" dirty="0" smtClean="0"/>
              <a:t>1- The first person to whom such position was attributed was </a:t>
            </a:r>
            <a:r>
              <a:rPr lang="en-GB" dirty="0" smtClean="0">
                <a:solidFill>
                  <a:srgbClr val="FF0000"/>
                </a:solidFill>
              </a:rPr>
              <a:t>Muhammad b. </a:t>
            </a:r>
            <a:r>
              <a:rPr lang="en-GB" dirty="0" err="1" smtClean="0">
                <a:solidFill>
                  <a:srgbClr val="FF0000"/>
                </a:solidFill>
              </a:rPr>
              <a:t>Hanafiyya</a:t>
            </a:r>
            <a:r>
              <a:rPr lang="en-GB" dirty="0" smtClean="0">
                <a:solidFill>
                  <a:srgbClr val="FF0000"/>
                </a:solidFill>
              </a:rPr>
              <a:t> </a:t>
            </a:r>
            <a:r>
              <a:rPr lang="en-GB" dirty="0" smtClean="0"/>
              <a:t>(</a:t>
            </a:r>
            <a:r>
              <a:rPr lang="ar-SA" sz="2900" dirty="0" smtClean="0"/>
              <a:t>محمد بن حنفيه</a:t>
            </a:r>
            <a:r>
              <a:rPr lang="en-GB" dirty="0" smtClean="0"/>
              <a:t>). He died in 80 or 81 A.H. in Medina and was buried in </a:t>
            </a:r>
            <a:r>
              <a:rPr lang="en-GB" dirty="0" err="1" smtClean="0"/>
              <a:t>Baqi</a:t>
            </a:r>
            <a:r>
              <a:rPr lang="en-GB" dirty="0" smtClean="0"/>
              <a:t>’ cemetery.</a:t>
            </a:r>
          </a:p>
          <a:p>
            <a:pPr>
              <a:lnSpc>
                <a:spcPct val="120000"/>
              </a:lnSpc>
            </a:pPr>
            <a:r>
              <a:rPr lang="en-GB" dirty="0" smtClean="0"/>
              <a:t>The </a:t>
            </a:r>
            <a:r>
              <a:rPr lang="en-GB" dirty="0" err="1" smtClean="0"/>
              <a:t>Kaysanis</a:t>
            </a:r>
            <a:r>
              <a:rPr lang="en-GB" dirty="0" smtClean="0"/>
              <a:t> claimed that he was Mahdi and that he did not die and was dwelling in mount </a:t>
            </a:r>
            <a:r>
              <a:rPr lang="en-GB" dirty="0" err="1" smtClean="0"/>
              <a:t>Radwa</a:t>
            </a:r>
            <a:r>
              <a:rPr lang="en-GB" dirty="0" smtClean="0"/>
              <a:t> (</a:t>
            </a:r>
            <a:r>
              <a:rPr lang="ar-SA" sz="2900" dirty="0" smtClean="0"/>
              <a:t>رضوی</a:t>
            </a:r>
            <a:r>
              <a:rPr lang="en-GB" dirty="0" smtClean="0"/>
              <a:t>) close to Medina, where two lions were protecting him. </a:t>
            </a:r>
          </a:p>
          <a:p>
            <a:pPr>
              <a:lnSpc>
                <a:spcPct val="120000"/>
              </a:lnSpc>
            </a:pPr>
            <a:endParaRPr lang="en-GB" dirty="0" smtClean="0"/>
          </a:p>
          <a:p>
            <a:pPr>
              <a:lnSpc>
                <a:spcPct val="120000"/>
              </a:lnSpc>
            </a:pPr>
            <a:r>
              <a:rPr lang="en-GB" dirty="0" smtClean="0"/>
              <a:t>2- </a:t>
            </a:r>
            <a:r>
              <a:rPr lang="en-GB" dirty="0" err="1" smtClean="0">
                <a:solidFill>
                  <a:srgbClr val="FF0000"/>
                </a:solidFill>
              </a:rPr>
              <a:t>Zaid</a:t>
            </a:r>
            <a:r>
              <a:rPr lang="en-GB" dirty="0" smtClean="0">
                <a:solidFill>
                  <a:srgbClr val="FF0000"/>
                </a:solidFill>
              </a:rPr>
              <a:t> b. Ali b. al-Husain </a:t>
            </a:r>
            <a:r>
              <a:rPr lang="en-GB" dirty="0" smtClean="0"/>
              <a:t>(</a:t>
            </a:r>
            <a:r>
              <a:rPr lang="ar-SA" sz="2900" dirty="0" smtClean="0"/>
              <a:t>زيد بن علي بن الحسين</a:t>
            </a:r>
            <a:r>
              <a:rPr lang="en-GB" dirty="0" smtClean="0"/>
              <a:t>) (d. 121). He was Imam </a:t>
            </a:r>
            <a:r>
              <a:rPr lang="en-GB" dirty="0" err="1" smtClean="0"/>
              <a:t>Baqir’s</a:t>
            </a:r>
            <a:r>
              <a:rPr lang="en-GB" dirty="0" smtClean="0"/>
              <a:t> brother and since he revolted against </a:t>
            </a:r>
            <a:r>
              <a:rPr lang="en-GB" dirty="0" err="1" smtClean="0"/>
              <a:t>Banu</a:t>
            </a:r>
            <a:r>
              <a:rPr lang="en-GB" dirty="0" smtClean="0"/>
              <a:t> </a:t>
            </a:r>
            <a:r>
              <a:rPr lang="en-GB" dirty="0" err="1" smtClean="0"/>
              <a:t>Umayyah</a:t>
            </a:r>
            <a:r>
              <a:rPr lang="en-GB" dirty="0" smtClean="0"/>
              <a:t> some of his followers regarded him to be Mahdi.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False </a:t>
            </a:r>
            <a:r>
              <a:rPr lang="en-GB" dirty="0" err="1" smtClean="0"/>
              <a:t>Mahdis</a:t>
            </a:r>
            <a:endParaRPr lang="en-GB" dirty="0"/>
          </a:p>
        </p:txBody>
      </p:sp>
      <p:sp>
        <p:nvSpPr>
          <p:cNvPr id="3" name="Content Placeholder 2"/>
          <p:cNvSpPr>
            <a:spLocks noGrp="1"/>
          </p:cNvSpPr>
          <p:nvPr>
            <p:ph idx="1"/>
          </p:nvPr>
        </p:nvSpPr>
        <p:spPr>
          <a:xfrm>
            <a:off x="457200" y="1775191"/>
            <a:ext cx="8229600" cy="4778009"/>
          </a:xfrm>
        </p:spPr>
        <p:txBody>
          <a:bodyPr>
            <a:normAutofit fontScale="55000" lnSpcReduction="20000"/>
          </a:bodyPr>
          <a:lstStyle/>
          <a:p>
            <a:pPr algn="l"/>
            <a:r>
              <a:rPr lang="en-GB" dirty="0" smtClean="0"/>
              <a:t>They reported from the Prophet:</a:t>
            </a:r>
          </a:p>
          <a:p>
            <a:pPr algn="l"/>
            <a:endParaRPr lang="en-GB" dirty="0" smtClean="0"/>
          </a:p>
          <a:p>
            <a:pPr algn="r" rtl="1">
              <a:buNone/>
            </a:pPr>
            <a:r>
              <a:rPr lang="ar-SA" dirty="0" smtClean="0"/>
              <a:t>أنّ المهدي من ولد الحسين ، وأنّه يخرج بالسيف ، وأنّه ابن سبيّة – اي مسبية</a:t>
            </a:r>
            <a:endParaRPr lang="en-GB" dirty="0" smtClean="0"/>
          </a:p>
          <a:p>
            <a:pPr algn="r" rtl="1">
              <a:buNone/>
            </a:pPr>
            <a:endParaRPr lang="en-GB" dirty="0" smtClean="0"/>
          </a:p>
          <a:p>
            <a:pPr>
              <a:buNone/>
            </a:pPr>
            <a:r>
              <a:rPr lang="en-GB" dirty="0" smtClean="0"/>
              <a:t> “Mahdi is a descendant of Husain who revolts with sword and is born of a slave mother.” They said these qualities match </a:t>
            </a:r>
            <a:r>
              <a:rPr lang="en-GB" dirty="0" err="1" smtClean="0"/>
              <a:t>Zaid</a:t>
            </a:r>
            <a:r>
              <a:rPr lang="en-GB" dirty="0" smtClean="0"/>
              <a:t> perfectly, ignoring the hadith:</a:t>
            </a:r>
          </a:p>
          <a:p>
            <a:pPr>
              <a:buNone/>
            </a:pPr>
            <a:endParaRPr lang="en-GB" dirty="0" smtClean="0"/>
          </a:p>
          <a:p>
            <a:pPr algn="r" rtl="1">
              <a:buNone/>
            </a:pPr>
            <a:r>
              <a:rPr lang="ar-SA" dirty="0" smtClean="0"/>
              <a:t>الأئمة بعدي إثنا عشر ، تسعة من صلب الحسين ، وتاسعهم قائمهم</a:t>
            </a:r>
          </a:p>
          <a:p>
            <a:pPr algn="r" rtl="1">
              <a:buNone/>
            </a:pPr>
            <a:endParaRPr lang="ar-SA" dirty="0" smtClean="0"/>
          </a:p>
          <a:p>
            <a:pPr algn="l">
              <a:buNone/>
            </a:pPr>
            <a:r>
              <a:rPr lang="en-GB" dirty="0" smtClean="0"/>
              <a:t>“The Imams after me are twelve; nine form descendents of Husain, the ninth of whom will be the </a:t>
            </a:r>
            <a:r>
              <a:rPr lang="en-GB" dirty="0" err="1" smtClean="0"/>
              <a:t>Qa’im</a:t>
            </a:r>
            <a:r>
              <a:rPr lang="en-GB" dirty="0" smtClean="0"/>
              <a:t>.”</a:t>
            </a:r>
          </a:p>
          <a:p>
            <a:pPr algn="l">
              <a:buNone/>
            </a:pPr>
            <a:endParaRPr lang="en-GB" dirty="0" smtClean="0"/>
          </a:p>
          <a:p>
            <a:pPr>
              <a:buNone/>
            </a:pPr>
            <a:r>
              <a:rPr lang="en-GB" dirty="0" smtClean="0"/>
              <a:t>The </a:t>
            </a:r>
            <a:r>
              <a:rPr lang="en-GB" dirty="0" err="1" smtClean="0"/>
              <a:t>Umawi</a:t>
            </a:r>
            <a:r>
              <a:rPr lang="en-GB" dirty="0" smtClean="0"/>
              <a:t> poet, </a:t>
            </a:r>
            <a:r>
              <a:rPr lang="en-GB" dirty="0" err="1" smtClean="0"/>
              <a:t>Hakam</a:t>
            </a:r>
            <a:r>
              <a:rPr lang="en-GB" dirty="0" smtClean="0"/>
              <a:t> b. ‘</a:t>
            </a:r>
            <a:r>
              <a:rPr lang="en-GB" dirty="0" err="1" smtClean="0"/>
              <a:t>Ayyash</a:t>
            </a:r>
            <a:r>
              <a:rPr lang="en-GB" dirty="0" smtClean="0"/>
              <a:t>, composed after his martyrdom:  </a:t>
            </a:r>
          </a:p>
          <a:p>
            <a:endParaRPr lang="en-GB" dirty="0" smtClean="0"/>
          </a:p>
          <a:p>
            <a:pPr algn="r" rtl="1">
              <a:buNone/>
            </a:pPr>
            <a:r>
              <a:rPr lang="ar-SA" dirty="0" smtClean="0"/>
              <a:t>صلبنا لكم زيدا على جذع نخلة</a:t>
            </a:r>
            <a:r>
              <a:rPr lang="en-GB" dirty="0" smtClean="0"/>
              <a:t>        </a:t>
            </a:r>
            <a:r>
              <a:rPr lang="ar-SA" dirty="0" smtClean="0"/>
              <a:t> </a:t>
            </a:r>
            <a:r>
              <a:rPr lang="en-GB" dirty="0" smtClean="0"/>
              <a:t>    </a:t>
            </a:r>
            <a:r>
              <a:rPr lang="ar-SA" dirty="0" smtClean="0"/>
              <a:t>ولم نر </a:t>
            </a:r>
            <a:r>
              <a:rPr lang="ar-SA" i="1" dirty="0" smtClean="0"/>
              <a:t>مهديا</a:t>
            </a:r>
            <a:r>
              <a:rPr lang="ar-SA" dirty="0" smtClean="0"/>
              <a:t> على الجذع </a:t>
            </a:r>
            <a:r>
              <a:rPr lang="ar-SA" i="1" dirty="0" smtClean="0"/>
              <a:t>يصلب</a:t>
            </a:r>
            <a:endParaRPr lang="en-GB" i="1" dirty="0" smtClean="0"/>
          </a:p>
          <a:p>
            <a:pPr algn="r" rtl="1"/>
            <a:endParaRPr lang="en-GB" dirty="0" smtClean="0"/>
          </a:p>
          <a:p>
            <a:pPr algn="r" rtl="1"/>
            <a:endParaRPr lang="en-GB" i="1" dirty="0" smtClean="0"/>
          </a:p>
          <a:p>
            <a:pPr>
              <a:buNone/>
            </a:pPr>
            <a:r>
              <a:rPr lang="en-GB" dirty="0" smtClean="0"/>
              <a:t>We crucified </a:t>
            </a:r>
            <a:r>
              <a:rPr lang="en-GB" dirty="0" err="1" smtClean="0"/>
              <a:t>Zaid</a:t>
            </a:r>
            <a:r>
              <a:rPr lang="en-GB" dirty="0" smtClean="0"/>
              <a:t> for you on the trunk of a palm</a:t>
            </a:r>
          </a:p>
          <a:p>
            <a:pPr>
              <a:buNone/>
            </a:pPr>
            <a:r>
              <a:rPr lang="en-GB" dirty="0" smtClean="0"/>
              <a:t>Never we had seen a Mahdi crucified on a trunk</a:t>
            </a:r>
          </a:p>
          <a:p>
            <a:pPr algn="l">
              <a:buNone/>
            </a:pPr>
            <a:endParaRPr lang="en-GB" dirty="0" smtClean="0"/>
          </a:p>
          <a:p>
            <a:pPr>
              <a:buNone/>
            </a:pPr>
            <a:endParaRPr lang="en-GB" dirty="0" smtClean="0"/>
          </a:p>
          <a:p>
            <a:pPr>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2"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10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2"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1000" fill="hold"/>
                                        <p:tgtEl>
                                          <p:spTgt spid="3">
                                            <p:txEl>
                                              <p:pRg st="10" end="10"/>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12" fill="hold" nodeType="click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anim calcmode="lin" valueType="num">
                                      <p:cBhvr additive="base">
                                        <p:cTn id="43" dur="1000" fill="hold"/>
                                        <p:tgtEl>
                                          <p:spTgt spid="3">
                                            <p:txEl>
                                              <p:pRg st="12" end="12"/>
                                            </p:txEl>
                                          </p:spTgt>
                                        </p:tgtEl>
                                        <p:attrNameLst>
                                          <p:attrName>ppt_x</p:attrName>
                                        </p:attrNameLst>
                                      </p:cBhvr>
                                      <p:tavLst>
                                        <p:tav tm="0">
                                          <p:val>
                                            <p:strVal val="0-#ppt_w/2"/>
                                          </p:val>
                                        </p:tav>
                                        <p:tav tm="100000">
                                          <p:val>
                                            <p:strVal val="#ppt_x"/>
                                          </p:val>
                                        </p:tav>
                                      </p:tavLst>
                                    </p:anim>
                                    <p:anim calcmode="lin" valueType="num">
                                      <p:cBhvr additive="base">
                                        <p:cTn id="44" dur="10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12" fill="hold" nodeType="clickEffect">
                                  <p:stCondLst>
                                    <p:cond delay="0"/>
                                  </p:stCondLst>
                                  <p:childTnLst>
                                    <p:set>
                                      <p:cBhvr>
                                        <p:cTn id="48" dur="1" fill="hold">
                                          <p:stCondLst>
                                            <p:cond delay="0"/>
                                          </p:stCondLst>
                                        </p:cTn>
                                        <p:tgtEl>
                                          <p:spTgt spid="3">
                                            <p:txEl>
                                              <p:pRg st="15" end="15"/>
                                            </p:txEl>
                                          </p:spTgt>
                                        </p:tgtEl>
                                        <p:attrNameLst>
                                          <p:attrName>style.visibility</p:attrName>
                                        </p:attrNameLst>
                                      </p:cBhvr>
                                      <p:to>
                                        <p:strVal val="visible"/>
                                      </p:to>
                                    </p:set>
                                    <p:anim calcmode="lin" valueType="num">
                                      <p:cBhvr additive="base">
                                        <p:cTn id="49" dur="1000" fill="hold"/>
                                        <p:tgtEl>
                                          <p:spTgt spid="3">
                                            <p:txEl>
                                              <p:pRg st="15" end="15"/>
                                            </p:txEl>
                                          </p:spTgt>
                                        </p:tgtEl>
                                        <p:attrNameLst>
                                          <p:attrName>ppt_x</p:attrName>
                                        </p:attrNameLst>
                                      </p:cBhvr>
                                      <p:tavLst>
                                        <p:tav tm="0">
                                          <p:val>
                                            <p:strVal val="0-#ppt_w/2"/>
                                          </p:val>
                                        </p:tav>
                                        <p:tav tm="100000">
                                          <p:val>
                                            <p:strVal val="#ppt_x"/>
                                          </p:val>
                                        </p:tav>
                                      </p:tavLst>
                                    </p:anim>
                                    <p:anim calcmode="lin" valueType="num">
                                      <p:cBhvr additive="base">
                                        <p:cTn id="50" dur="10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12" fill="hold" nodeType="clickEffect">
                                  <p:stCondLst>
                                    <p:cond delay="0"/>
                                  </p:stCondLst>
                                  <p:childTnLst>
                                    <p:set>
                                      <p:cBhvr>
                                        <p:cTn id="54" dur="1" fill="hold">
                                          <p:stCondLst>
                                            <p:cond delay="0"/>
                                          </p:stCondLst>
                                        </p:cTn>
                                        <p:tgtEl>
                                          <p:spTgt spid="3">
                                            <p:txEl>
                                              <p:pRg st="16" end="16"/>
                                            </p:txEl>
                                          </p:spTgt>
                                        </p:tgtEl>
                                        <p:attrNameLst>
                                          <p:attrName>style.visibility</p:attrName>
                                        </p:attrNameLst>
                                      </p:cBhvr>
                                      <p:to>
                                        <p:strVal val="visible"/>
                                      </p:to>
                                    </p:set>
                                    <p:anim calcmode="lin" valueType="num">
                                      <p:cBhvr additive="base">
                                        <p:cTn id="55" dur="1000" fill="hold"/>
                                        <p:tgtEl>
                                          <p:spTgt spid="3">
                                            <p:txEl>
                                              <p:pRg st="16" end="16"/>
                                            </p:txEl>
                                          </p:spTgt>
                                        </p:tgtEl>
                                        <p:attrNameLst>
                                          <p:attrName>ppt_x</p:attrName>
                                        </p:attrNameLst>
                                      </p:cBhvr>
                                      <p:tavLst>
                                        <p:tav tm="0">
                                          <p:val>
                                            <p:strVal val="0-#ppt_w/2"/>
                                          </p:val>
                                        </p:tav>
                                        <p:tav tm="100000">
                                          <p:val>
                                            <p:strVal val="#ppt_x"/>
                                          </p:val>
                                        </p:tav>
                                      </p:tavLst>
                                    </p:anim>
                                    <p:anim calcmode="lin" valueType="num">
                                      <p:cBhvr additive="base">
                                        <p:cTn id="56" dur="1000" fill="hold"/>
                                        <p:tgtEl>
                                          <p:spTgt spid="3">
                                            <p:txEl>
                                              <p:pRg st="16" end="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False </a:t>
            </a:r>
            <a:r>
              <a:rPr lang="en-GB" dirty="0" err="1" smtClean="0"/>
              <a:t>Mahdis</a:t>
            </a:r>
            <a:endParaRPr lang="en-GB" dirty="0"/>
          </a:p>
        </p:txBody>
      </p:sp>
      <p:sp>
        <p:nvSpPr>
          <p:cNvPr id="3" name="Content Placeholder 2"/>
          <p:cNvSpPr>
            <a:spLocks noGrp="1"/>
          </p:cNvSpPr>
          <p:nvPr>
            <p:ph idx="1"/>
          </p:nvPr>
        </p:nvSpPr>
        <p:spPr>
          <a:xfrm>
            <a:off x="457200" y="1524001"/>
            <a:ext cx="8229600" cy="5334000"/>
          </a:xfrm>
        </p:spPr>
        <p:txBody>
          <a:bodyPr>
            <a:normAutofit fontScale="62500" lnSpcReduction="20000"/>
          </a:bodyPr>
          <a:lstStyle/>
          <a:p>
            <a:pPr>
              <a:lnSpc>
                <a:spcPct val="120000"/>
              </a:lnSpc>
            </a:pPr>
            <a:r>
              <a:rPr lang="en-GB" dirty="0" smtClean="0"/>
              <a:t>3- Muhammad b. Abdullah b. al-Hassan al-</a:t>
            </a:r>
            <a:r>
              <a:rPr lang="en-GB" dirty="0" err="1" smtClean="0"/>
              <a:t>Muthanna</a:t>
            </a:r>
            <a:r>
              <a:rPr lang="en-GB" dirty="0" smtClean="0"/>
              <a:t> , </a:t>
            </a:r>
            <a:r>
              <a:rPr lang="en-GB" dirty="0" smtClean="0">
                <a:solidFill>
                  <a:srgbClr val="FF0000"/>
                </a:solidFill>
              </a:rPr>
              <a:t>al-</a:t>
            </a:r>
            <a:r>
              <a:rPr lang="en-GB" dirty="0" err="1" smtClean="0">
                <a:solidFill>
                  <a:srgbClr val="FF0000"/>
                </a:solidFill>
              </a:rPr>
              <a:t>Nafs</a:t>
            </a:r>
            <a:r>
              <a:rPr lang="en-GB" dirty="0" smtClean="0">
                <a:solidFill>
                  <a:srgbClr val="FF0000"/>
                </a:solidFill>
              </a:rPr>
              <a:t> al-</a:t>
            </a:r>
            <a:r>
              <a:rPr lang="en-GB" dirty="0" err="1" smtClean="0">
                <a:solidFill>
                  <a:srgbClr val="FF0000"/>
                </a:solidFill>
              </a:rPr>
              <a:t>Zakiyyah</a:t>
            </a:r>
            <a:r>
              <a:rPr lang="en-GB" dirty="0" smtClean="0">
                <a:solidFill>
                  <a:srgbClr val="FF0000"/>
                </a:solidFill>
              </a:rPr>
              <a:t> </a:t>
            </a:r>
            <a:r>
              <a:rPr lang="en-GB" dirty="0" smtClean="0"/>
              <a:t>who rose against the second Abbasid Caliph, al-Mansur. The following hadith was used for his cause:</a:t>
            </a:r>
          </a:p>
          <a:p>
            <a:pPr>
              <a:lnSpc>
                <a:spcPct val="120000"/>
              </a:lnSpc>
            </a:pPr>
            <a:endParaRPr lang="en-GB" dirty="0" smtClean="0"/>
          </a:p>
          <a:p>
            <a:pPr algn="r" rtl="1">
              <a:lnSpc>
                <a:spcPct val="120000"/>
              </a:lnSpc>
              <a:buNone/>
            </a:pPr>
            <a:r>
              <a:rPr lang="ar-SA" sz="2800" dirty="0" smtClean="0"/>
              <a:t>المهدى من ولدى اسمه اسمى و اسم ابيه اسم ابى.</a:t>
            </a:r>
            <a:endParaRPr lang="en-GB" sz="2800" dirty="0" smtClean="0"/>
          </a:p>
          <a:p>
            <a:pPr>
              <a:lnSpc>
                <a:spcPct val="120000"/>
              </a:lnSpc>
            </a:pPr>
            <a:r>
              <a:rPr lang="en-GB" dirty="0" smtClean="0"/>
              <a:t>Mahdi is from my progeny, his name is my name and his father’s name is my father’s name.  </a:t>
            </a:r>
          </a:p>
          <a:p>
            <a:pPr>
              <a:lnSpc>
                <a:spcPct val="120000"/>
              </a:lnSpc>
            </a:pPr>
            <a:endParaRPr lang="en-GB" dirty="0" smtClean="0"/>
          </a:p>
          <a:p>
            <a:pPr>
              <a:lnSpc>
                <a:spcPct val="120000"/>
              </a:lnSpc>
            </a:pPr>
            <a:r>
              <a:rPr lang="en-GB" dirty="0" smtClean="0"/>
              <a:t>Before the victory over </a:t>
            </a:r>
            <a:r>
              <a:rPr lang="en-GB" dirty="0" err="1" smtClean="0"/>
              <a:t>Banu</a:t>
            </a:r>
            <a:r>
              <a:rPr lang="en-GB" dirty="0" smtClean="0"/>
              <a:t> </a:t>
            </a:r>
            <a:r>
              <a:rPr lang="en-GB" dirty="0" err="1" smtClean="0"/>
              <a:t>Umayya</a:t>
            </a:r>
            <a:r>
              <a:rPr lang="en-GB" dirty="0" smtClean="0"/>
              <a:t> al-Mansur used to say that Muhammad b. Abdullah b. al-Hassan is the Mahdi of us Ahl al-</a:t>
            </a:r>
            <a:r>
              <a:rPr lang="en-GB" dirty="0" err="1" smtClean="0"/>
              <a:t>Bayt</a:t>
            </a:r>
            <a:r>
              <a:rPr lang="en-GB" dirty="0" smtClean="0"/>
              <a:t>. </a:t>
            </a:r>
          </a:p>
          <a:p>
            <a:pPr>
              <a:lnSpc>
                <a:spcPct val="120000"/>
              </a:lnSpc>
            </a:pPr>
            <a:endParaRPr lang="en-GB" dirty="0" smtClean="0"/>
          </a:p>
          <a:p>
            <a:pPr>
              <a:lnSpc>
                <a:spcPct val="120000"/>
              </a:lnSpc>
            </a:pPr>
            <a:r>
              <a:rPr lang="en-GB" dirty="0" smtClean="0"/>
              <a:t>Imam </a:t>
            </a:r>
            <a:r>
              <a:rPr lang="en-GB" dirty="0" err="1" smtClean="0"/>
              <a:t>Malik</a:t>
            </a:r>
            <a:r>
              <a:rPr lang="en-GB" dirty="0" smtClean="0"/>
              <a:t> b. </a:t>
            </a:r>
            <a:r>
              <a:rPr lang="en-GB" dirty="0" err="1" smtClean="0"/>
              <a:t>Anas</a:t>
            </a:r>
            <a:r>
              <a:rPr lang="en-GB" dirty="0" smtClean="0"/>
              <a:t> supported his cause against al-Mansur and </a:t>
            </a:r>
            <a:r>
              <a:rPr lang="en-GB" dirty="0" err="1" smtClean="0"/>
              <a:t>Wasil</a:t>
            </a:r>
            <a:r>
              <a:rPr lang="en-GB" dirty="0" smtClean="0"/>
              <a:t> b. ‘Ata and ‘</a:t>
            </a:r>
            <a:r>
              <a:rPr lang="en-GB" dirty="0" err="1" smtClean="0"/>
              <a:t>Amr</a:t>
            </a:r>
            <a:r>
              <a:rPr lang="en-GB" dirty="0" smtClean="0"/>
              <a:t> b. ‘</a:t>
            </a:r>
            <a:r>
              <a:rPr lang="en-GB" dirty="0" err="1" smtClean="0"/>
              <a:t>Ubayd</a:t>
            </a:r>
            <a:r>
              <a:rPr lang="en-GB" dirty="0" smtClean="0"/>
              <a:t> regarded him to be the best person to become an Imam. He was one of the most pious of his time. That is why he was called al-</a:t>
            </a:r>
            <a:r>
              <a:rPr lang="en-GB" dirty="0" err="1" smtClean="0"/>
              <a:t>nafs</a:t>
            </a:r>
            <a:r>
              <a:rPr lang="en-GB" dirty="0" smtClean="0"/>
              <a:t> al-</a:t>
            </a:r>
            <a:r>
              <a:rPr lang="en-GB" dirty="0" err="1" smtClean="0"/>
              <a:t>zakiyyah</a:t>
            </a:r>
            <a:r>
              <a:rPr lang="en-GB" dirty="0" smtClean="0"/>
              <a:t>. </a:t>
            </a:r>
          </a:p>
          <a:p>
            <a:pPr>
              <a:lnSpc>
                <a:spcPct val="120000"/>
              </a:lnSpc>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2"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1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False </a:t>
            </a:r>
            <a:r>
              <a:rPr lang="en-GB" dirty="0" err="1" smtClean="0"/>
              <a:t>Mahdis</a:t>
            </a:r>
            <a:endParaRPr lang="en-GB" dirty="0"/>
          </a:p>
        </p:txBody>
      </p:sp>
      <p:sp>
        <p:nvSpPr>
          <p:cNvPr id="3" name="Content Placeholder 2"/>
          <p:cNvSpPr>
            <a:spLocks noGrp="1"/>
          </p:cNvSpPr>
          <p:nvPr>
            <p:ph idx="1"/>
          </p:nvPr>
        </p:nvSpPr>
        <p:spPr>
          <a:xfrm>
            <a:off x="457200" y="1524001"/>
            <a:ext cx="8229600" cy="5334000"/>
          </a:xfrm>
        </p:spPr>
        <p:txBody>
          <a:bodyPr>
            <a:normAutofit fontScale="85000" lnSpcReduction="20000"/>
          </a:bodyPr>
          <a:lstStyle/>
          <a:p>
            <a:pPr>
              <a:lnSpc>
                <a:spcPct val="120000"/>
              </a:lnSpc>
            </a:pPr>
            <a:r>
              <a:rPr lang="en-GB" dirty="0" smtClean="0"/>
              <a:t>He was given allegiance as Mahdi in 126 A.H. in </a:t>
            </a:r>
            <a:r>
              <a:rPr lang="en-GB" dirty="0" err="1" smtClean="0"/>
              <a:t>Abwaa</a:t>
            </a:r>
            <a:r>
              <a:rPr lang="en-GB" dirty="0" smtClean="0"/>
              <a:t>’ 6 years before the downfall of the </a:t>
            </a:r>
            <a:r>
              <a:rPr lang="en-GB" dirty="0" err="1" smtClean="0"/>
              <a:t>Umawids</a:t>
            </a:r>
            <a:r>
              <a:rPr lang="en-GB" dirty="0" smtClean="0"/>
              <a:t>. After al-Mansur assumed caliphate in 136 A.H. he refused to pay him allegiance. Eventually he revolted in 145 A.H. and took over Medina for two months before he was killed by the Abbasid troops. </a:t>
            </a:r>
          </a:p>
          <a:p>
            <a:pPr>
              <a:lnSpc>
                <a:spcPct val="120000"/>
              </a:lnSpc>
            </a:pPr>
            <a:endParaRPr lang="en-GB" dirty="0" smtClean="0"/>
          </a:p>
          <a:p>
            <a:pPr>
              <a:lnSpc>
                <a:spcPct val="120000"/>
              </a:lnSpc>
            </a:pPr>
            <a:r>
              <a:rPr lang="en-GB" dirty="0" smtClean="0"/>
              <a:t>4- </a:t>
            </a:r>
            <a:r>
              <a:rPr lang="en-GB" dirty="0" smtClean="0">
                <a:solidFill>
                  <a:srgbClr val="FF0000"/>
                </a:solidFill>
              </a:rPr>
              <a:t>Muhammad al-Mahdi </a:t>
            </a:r>
            <a:r>
              <a:rPr lang="en-GB" dirty="0" smtClean="0"/>
              <a:t>(d. 169), the third Abbasid caliph. He was the most pious of </a:t>
            </a:r>
            <a:r>
              <a:rPr lang="en-GB" dirty="0" err="1" smtClean="0"/>
              <a:t>Banu</a:t>
            </a:r>
            <a:r>
              <a:rPr lang="en-GB" dirty="0" smtClean="0"/>
              <a:t> </a:t>
            </a:r>
            <a:r>
              <a:rPr lang="en-GB" dirty="0" err="1" smtClean="0"/>
              <a:t>Abbas</a:t>
            </a:r>
            <a:r>
              <a:rPr lang="en-GB" dirty="0" smtClean="0"/>
              <a:t>. Al-Mansur called him Mahdi to take allegiance for him against his own cousin, ‘Isa b. Musa, who was his heir apparent.  </a:t>
            </a:r>
          </a:p>
          <a:p>
            <a:pPr>
              <a:lnSpc>
                <a:spcPct val="120000"/>
              </a:lnSpc>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False </a:t>
            </a:r>
            <a:r>
              <a:rPr lang="en-GB" dirty="0" err="1" smtClean="0"/>
              <a:t>Mahdis</a:t>
            </a:r>
            <a:endParaRPr lang="en-GB" dirty="0"/>
          </a:p>
        </p:txBody>
      </p:sp>
      <p:sp>
        <p:nvSpPr>
          <p:cNvPr id="3" name="Content Placeholder 2"/>
          <p:cNvSpPr>
            <a:spLocks noGrp="1"/>
          </p:cNvSpPr>
          <p:nvPr>
            <p:ph idx="1"/>
          </p:nvPr>
        </p:nvSpPr>
        <p:spPr>
          <a:xfrm>
            <a:off x="457200" y="1775191"/>
            <a:ext cx="8229600" cy="5082809"/>
          </a:xfrm>
        </p:spPr>
        <p:txBody>
          <a:bodyPr>
            <a:normAutofit fontScale="55000" lnSpcReduction="20000"/>
          </a:bodyPr>
          <a:lstStyle/>
          <a:p>
            <a:pPr>
              <a:lnSpc>
                <a:spcPct val="120000"/>
              </a:lnSpc>
            </a:pPr>
            <a:r>
              <a:rPr lang="en-GB" dirty="0" smtClean="0">
                <a:solidFill>
                  <a:srgbClr val="C00000"/>
                </a:solidFill>
              </a:rPr>
              <a:t>Muhammad </a:t>
            </a:r>
            <a:r>
              <a:rPr lang="en-GB" dirty="0" err="1" smtClean="0">
                <a:solidFill>
                  <a:srgbClr val="C00000"/>
                </a:solidFill>
              </a:rPr>
              <a:t>Jaunpuri</a:t>
            </a:r>
            <a:r>
              <a:rPr lang="en-GB" dirty="0" smtClean="0">
                <a:solidFill>
                  <a:srgbClr val="C00000"/>
                </a:solidFill>
              </a:rPr>
              <a:t> </a:t>
            </a:r>
            <a:r>
              <a:rPr lang="en-GB" dirty="0" smtClean="0"/>
              <a:t>(d. 910/1505), he was an Indian Sunni religious figure seen as the Promised [Mahdi] by the community of </a:t>
            </a:r>
            <a:r>
              <a:rPr lang="en-GB" dirty="0" err="1" smtClean="0"/>
              <a:t>Mahdavia</a:t>
            </a:r>
            <a:r>
              <a:rPr lang="en-GB" dirty="0" smtClean="0"/>
              <a:t>. He was a </a:t>
            </a:r>
            <a:r>
              <a:rPr lang="en-GB" dirty="0" err="1" smtClean="0"/>
              <a:t>Kazimi</a:t>
            </a:r>
            <a:r>
              <a:rPr lang="en-GB" dirty="0" smtClean="0"/>
              <a:t> </a:t>
            </a:r>
            <a:r>
              <a:rPr lang="en-GB" dirty="0" err="1" smtClean="0"/>
              <a:t>Sayyed</a:t>
            </a:r>
            <a:r>
              <a:rPr lang="en-GB" dirty="0" smtClean="0"/>
              <a:t>. He had memorized the Qur'an at the age of seven.</a:t>
            </a:r>
          </a:p>
          <a:p>
            <a:pPr>
              <a:lnSpc>
                <a:spcPct val="120000"/>
              </a:lnSpc>
            </a:pPr>
            <a:r>
              <a:rPr lang="en-GB" dirty="0" smtClean="0"/>
              <a:t>He was initiated to </a:t>
            </a:r>
            <a:r>
              <a:rPr lang="en-GB" dirty="0" err="1" smtClean="0"/>
              <a:t>Chishti</a:t>
            </a:r>
            <a:r>
              <a:rPr lang="en-GB" dirty="0" smtClean="0"/>
              <a:t> </a:t>
            </a:r>
            <a:r>
              <a:rPr lang="en-GB" dirty="0" err="1" smtClean="0"/>
              <a:t>Tariqa</a:t>
            </a:r>
            <a:r>
              <a:rPr lang="en-GB" dirty="0" smtClean="0"/>
              <a:t> in an early age and was called </a:t>
            </a:r>
            <a:r>
              <a:rPr lang="en-GB" dirty="0" err="1" smtClean="0"/>
              <a:t>Sayyed</a:t>
            </a:r>
            <a:r>
              <a:rPr lang="en-GB" dirty="0" smtClean="0"/>
              <a:t> al-</a:t>
            </a:r>
            <a:r>
              <a:rPr lang="en-GB" dirty="0" err="1" smtClean="0"/>
              <a:t>awliya</a:t>
            </a:r>
            <a:r>
              <a:rPr lang="en-GB" dirty="0" smtClean="0"/>
              <a:t>’ by the age of 21. </a:t>
            </a:r>
          </a:p>
          <a:p>
            <a:pPr>
              <a:lnSpc>
                <a:spcPct val="120000"/>
              </a:lnSpc>
            </a:pPr>
            <a:r>
              <a:rPr lang="en-GB" dirty="0" smtClean="0"/>
              <a:t>At the age of 40 he claimed to have been informed by God that he was the Promised </a:t>
            </a:r>
            <a:r>
              <a:rPr lang="en-GB" dirty="0" err="1" smtClean="0"/>
              <a:t>Mehdi</a:t>
            </a:r>
            <a:r>
              <a:rPr lang="en-GB" dirty="0" smtClean="0"/>
              <a:t> and started his travels throughout India. After his death his son became his caliph. </a:t>
            </a:r>
          </a:p>
          <a:p>
            <a:pPr>
              <a:lnSpc>
                <a:spcPct val="120000"/>
              </a:lnSpc>
            </a:pPr>
            <a:endParaRPr lang="en-GB" dirty="0" smtClean="0"/>
          </a:p>
          <a:p>
            <a:pPr>
              <a:lnSpc>
                <a:spcPct val="120000"/>
              </a:lnSpc>
            </a:pPr>
            <a:r>
              <a:rPr lang="en-GB" dirty="0" err="1" smtClean="0">
                <a:solidFill>
                  <a:srgbClr val="C00000"/>
                </a:solidFill>
              </a:rPr>
              <a:t>Sayyed</a:t>
            </a:r>
            <a:r>
              <a:rPr lang="en-GB" dirty="0" smtClean="0">
                <a:solidFill>
                  <a:srgbClr val="C00000"/>
                </a:solidFill>
              </a:rPr>
              <a:t> Ali Muhammad </a:t>
            </a:r>
            <a:r>
              <a:rPr lang="en-GB" dirty="0" err="1" smtClean="0">
                <a:solidFill>
                  <a:srgbClr val="C00000"/>
                </a:solidFill>
              </a:rPr>
              <a:t>Shirazi</a:t>
            </a:r>
            <a:r>
              <a:rPr lang="en-GB" dirty="0" smtClean="0">
                <a:solidFill>
                  <a:srgbClr val="C00000"/>
                </a:solidFill>
              </a:rPr>
              <a:t>, </a:t>
            </a:r>
            <a:r>
              <a:rPr lang="en-GB" dirty="0" err="1" smtClean="0">
                <a:solidFill>
                  <a:srgbClr val="C00000"/>
                </a:solidFill>
              </a:rPr>
              <a:t>Bab</a:t>
            </a:r>
            <a:r>
              <a:rPr lang="en-GB" dirty="0" smtClean="0">
                <a:solidFill>
                  <a:srgbClr val="C00000"/>
                </a:solidFill>
              </a:rPr>
              <a:t> </a:t>
            </a:r>
            <a:r>
              <a:rPr lang="en-GB" dirty="0" smtClean="0"/>
              <a:t>(1819-1850), the founder of </a:t>
            </a:r>
            <a:r>
              <a:rPr lang="en-GB" dirty="0" err="1" smtClean="0"/>
              <a:t>Babism</a:t>
            </a:r>
            <a:r>
              <a:rPr lang="en-GB" dirty="0" smtClean="0"/>
              <a:t> and one of three central figures of the </a:t>
            </a:r>
            <a:r>
              <a:rPr lang="en-GB" dirty="0" err="1" smtClean="0"/>
              <a:t>Bahai</a:t>
            </a:r>
            <a:r>
              <a:rPr lang="en-GB" dirty="0" smtClean="0"/>
              <a:t> faith.  He declared himself to be the promised Mahdi in Shiraz  in 1844. </a:t>
            </a:r>
          </a:p>
          <a:p>
            <a:pPr>
              <a:lnSpc>
                <a:spcPct val="120000"/>
              </a:lnSpc>
            </a:pPr>
            <a:endParaRPr lang="en-GB" dirty="0" smtClean="0"/>
          </a:p>
          <a:p>
            <a:pPr>
              <a:lnSpc>
                <a:spcPct val="120000"/>
              </a:lnSpc>
            </a:pPr>
            <a:r>
              <a:rPr lang="en-GB" dirty="0" smtClean="0">
                <a:solidFill>
                  <a:srgbClr val="C00000"/>
                </a:solidFill>
              </a:rPr>
              <a:t>Muhammad Ahmad </a:t>
            </a:r>
            <a:r>
              <a:rPr lang="en-GB" dirty="0" smtClean="0"/>
              <a:t>(1844-1885). He was a religious leader in Sudan who proclaimed himself the Mahdi in 1881, and declared  jihad against Egyptian authority and the British army in Sudan. He raised an army and led a successful war to topple the Ottoman Egyptian authority, and founded a short-lived empire in Sudan. </a:t>
            </a:r>
          </a:p>
          <a:p>
            <a:pPr>
              <a:lnSpc>
                <a:spcPct val="120000"/>
              </a:lnSpc>
            </a:pPr>
            <a:endParaRPr lang="en-GB" dirty="0" smtClean="0"/>
          </a:p>
          <a:p>
            <a:pPr rtl="1"/>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2"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False </a:t>
            </a:r>
            <a:r>
              <a:rPr lang="en-GB" dirty="0" err="1" smtClean="0"/>
              <a:t>Mahdis</a:t>
            </a:r>
            <a:endParaRPr lang="en-GB" dirty="0"/>
          </a:p>
        </p:txBody>
      </p:sp>
      <p:sp>
        <p:nvSpPr>
          <p:cNvPr id="3" name="Content Placeholder 2"/>
          <p:cNvSpPr>
            <a:spLocks noGrp="1"/>
          </p:cNvSpPr>
          <p:nvPr>
            <p:ph idx="1"/>
          </p:nvPr>
        </p:nvSpPr>
        <p:spPr>
          <a:xfrm>
            <a:off x="457200" y="1775191"/>
            <a:ext cx="8229600" cy="4778009"/>
          </a:xfrm>
        </p:spPr>
        <p:txBody>
          <a:bodyPr>
            <a:normAutofit fontScale="55000" lnSpcReduction="20000"/>
          </a:bodyPr>
          <a:lstStyle/>
          <a:p>
            <a:pPr>
              <a:lnSpc>
                <a:spcPct val="120000"/>
              </a:lnSpc>
            </a:pPr>
            <a:r>
              <a:rPr lang="en-GB" dirty="0" err="1" smtClean="0">
                <a:solidFill>
                  <a:srgbClr val="C00000"/>
                </a:solidFill>
              </a:rPr>
              <a:t>Mirza</a:t>
            </a:r>
            <a:r>
              <a:rPr lang="en-GB" dirty="0" smtClean="0">
                <a:solidFill>
                  <a:srgbClr val="C00000"/>
                </a:solidFill>
              </a:rPr>
              <a:t> </a:t>
            </a:r>
            <a:r>
              <a:rPr lang="en-GB" dirty="0" err="1" smtClean="0">
                <a:solidFill>
                  <a:srgbClr val="C00000"/>
                </a:solidFill>
              </a:rPr>
              <a:t>Ghulam</a:t>
            </a:r>
            <a:r>
              <a:rPr lang="en-GB" dirty="0" smtClean="0">
                <a:solidFill>
                  <a:srgbClr val="C00000"/>
                </a:solidFill>
              </a:rPr>
              <a:t> Ahmad </a:t>
            </a:r>
            <a:r>
              <a:rPr lang="en-GB" dirty="0" smtClean="0"/>
              <a:t>(1835-1908) of </a:t>
            </a:r>
            <a:r>
              <a:rPr lang="en-GB" dirty="0" err="1" smtClean="0"/>
              <a:t>Qadian</a:t>
            </a:r>
            <a:r>
              <a:rPr lang="en-GB" dirty="0" smtClean="0"/>
              <a:t>, founder of the Ahmadiyya  movement. </a:t>
            </a:r>
            <a:r>
              <a:rPr lang="en-GB" dirty="0" err="1" smtClean="0"/>
              <a:t>Peaple</a:t>
            </a:r>
            <a:r>
              <a:rPr lang="en-GB" dirty="0" smtClean="0"/>
              <a:t> say that he claimed to be both Jesus as well as the 'Mahdi'. However, his followers say that he preached that Jesus Christ had survived crucifixion and died a natural death and he had appeared in the same manner and style as Jesus and had spiritual likeness and affinity to him</a:t>
            </a:r>
          </a:p>
          <a:p>
            <a:pPr>
              <a:lnSpc>
                <a:spcPct val="120000"/>
              </a:lnSpc>
            </a:pPr>
            <a:endParaRPr lang="en-GB" dirty="0" smtClean="0"/>
          </a:p>
          <a:p>
            <a:pPr>
              <a:lnSpc>
                <a:spcPct val="120000"/>
              </a:lnSpc>
            </a:pPr>
            <a:r>
              <a:rPr lang="en-GB" dirty="0" err="1" smtClean="0">
                <a:solidFill>
                  <a:srgbClr val="C00000"/>
                </a:solidFill>
              </a:rPr>
              <a:t>Sayyed</a:t>
            </a:r>
            <a:r>
              <a:rPr lang="en-GB" dirty="0" smtClean="0">
                <a:solidFill>
                  <a:srgbClr val="C00000"/>
                </a:solidFill>
              </a:rPr>
              <a:t> Mohammed Abdullah </a:t>
            </a:r>
            <a:r>
              <a:rPr lang="en-GB" dirty="0" err="1" smtClean="0">
                <a:solidFill>
                  <a:srgbClr val="C00000"/>
                </a:solidFill>
              </a:rPr>
              <a:t>Hassaan</a:t>
            </a:r>
            <a:r>
              <a:rPr lang="en-GB" dirty="0" smtClean="0">
                <a:solidFill>
                  <a:srgbClr val="C00000"/>
                </a:solidFill>
              </a:rPr>
              <a:t> </a:t>
            </a:r>
            <a:r>
              <a:rPr lang="en-GB" dirty="0" smtClean="0"/>
              <a:t>(1864-1920) of Somaliland, who engaged in military conflicts from 1900 to 1920. He was a Somali religious and nationalist leader. Who was referred to as the Mad Mullah  0r Mad Mahdi by the British. He led an armed resistance in Somalia for a period of over 20 years against British, Italian, and Ethiopian forces</a:t>
            </a:r>
          </a:p>
          <a:p>
            <a:pPr>
              <a:lnSpc>
                <a:spcPct val="120000"/>
              </a:lnSpc>
            </a:pPr>
            <a:endParaRPr lang="en-GB" dirty="0" smtClean="0"/>
          </a:p>
          <a:p>
            <a:pPr>
              <a:lnSpc>
                <a:spcPct val="120000"/>
              </a:lnSpc>
            </a:pPr>
            <a:r>
              <a:rPr lang="en-GB" dirty="0" smtClean="0">
                <a:solidFill>
                  <a:srgbClr val="C00000"/>
                </a:solidFill>
              </a:rPr>
              <a:t>Rashad </a:t>
            </a:r>
            <a:r>
              <a:rPr lang="en-GB" dirty="0" err="1" smtClean="0">
                <a:solidFill>
                  <a:srgbClr val="C00000"/>
                </a:solidFill>
              </a:rPr>
              <a:t>Khalifa</a:t>
            </a:r>
            <a:r>
              <a:rPr lang="en-GB" dirty="0" smtClean="0">
                <a:solidFill>
                  <a:srgbClr val="C00000"/>
                </a:solidFill>
              </a:rPr>
              <a:t> </a:t>
            </a:r>
            <a:r>
              <a:rPr lang="en-GB" dirty="0" smtClean="0"/>
              <a:t>(1935-1990), an Egyptian-American biochemist who analyzed the </a:t>
            </a:r>
            <a:r>
              <a:rPr lang="en-GB" dirty="0" err="1" smtClean="0"/>
              <a:t>Qu'ran</a:t>
            </a:r>
            <a:r>
              <a:rPr lang="en-GB" dirty="0" smtClean="0"/>
              <a:t> from a numerological </a:t>
            </a:r>
            <a:r>
              <a:rPr lang="en-GB" dirty="0" err="1" smtClean="0"/>
              <a:t>anngle</a:t>
            </a:r>
            <a:r>
              <a:rPr lang="en-GB" dirty="0" smtClean="0"/>
              <a:t>. He claimed to be the "Messenger of the Covenant" and founded the "Submitters International" movement before being murdered. </a:t>
            </a:r>
          </a:p>
          <a:p>
            <a:pPr>
              <a:lnSpc>
                <a:spcPct val="120000"/>
              </a:lnSpc>
            </a:pPr>
            <a:endParaRPr lang="en-GB" dirty="0" smtClean="0"/>
          </a:p>
          <a:p>
            <a:pPr rtl="1"/>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987552"/>
          </a:xfrm>
        </p:spPr>
        <p:txBody>
          <a:bodyPr/>
          <a:lstStyle/>
          <a:p>
            <a:r>
              <a:rPr lang="en-GB" dirty="0" smtClean="0"/>
              <a:t>False </a:t>
            </a:r>
            <a:r>
              <a:rPr lang="en-GB" dirty="0" err="1" smtClean="0"/>
              <a:t>Mahdis</a:t>
            </a:r>
            <a:endParaRPr lang="en-GB" dirty="0"/>
          </a:p>
        </p:txBody>
      </p:sp>
      <p:sp>
        <p:nvSpPr>
          <p:cNvPr id="3" name="Content Placeholder 2"/>
          <p:cNvSpPr>
            <a:spLocks noGrp="1"/>
          </p:cNvSpPr>
          <p:nvPr>
            <p:ph idx="1"/>
          </p:nvPr>
        </p:nvSpPr>
        <p:spPr>
          <a:xfrm>
            <a:off x="457200" y="1524000"/>
            <a:ext cx="8229600" cy="5486400"/>
          </a:xfrm>
        </p:spPr>
        <p:txBody>
          <a:bodyPr>
            <a:normAutofit fontScale="55000" lnSpcReduction="20000"/>
          </a:bodyPr>
          <a:lstStyle/>
          <a:p>
            <a:pPr rtl="1">
              <a:lnSpc>
                <a:spcPct val="120000"/>
              </a:lnSpc>
            </a:pPr>
            <a:r>
              <a:rPr lang="en-GB" dirty="0" err="1" smtClean="0">
                <a:solidFill>
                  <a:srgbClr val="C00000"/>
                </a:solidFill>
              </a:rPr>
              <a:t>Juhaymaan</a:t>
            </a:r>
            <a:r>
              <a:rPr lang="en-GB" dirty="0" smtClean="0">
                <a:solidFill>
                  <a:srgbClr val="C00000"/>
                </a:solidFill>
              </a:rPr>
              <a:t> al-’</a:t>
            </a:r>
            <a:r>
              <a:rPr lang="en-GB" dirty="0" err="1" smtClean="0">
                <a:solidFill>
                  <a:srgbClr val="C00000"/>
                </a:solidFill>
              </a:rPr>
              <a:t>Utaibi</a:t>
            </a:r>
            <a:r>
              <a:rPr lang="en-GB" dirty="0" smtClean="0">
                <a:solidFill>
                  <a:srgbClr val="C00000"/>
                </a:solidFill>
              </a:rPr>
              <a:t> </a:t>
            </a:r>
            <a:r>
              <a:rPr lang="en-GB" dirty="0" smtClean="0"/>
              <a:t>(1936-1980), a student of Bin </a:t>
            </a:r>
            <a:r>
              <a:rPr lang="en-GB" dirty="0" err="1" smtClean="0"/>
              <a:t>Baz</a:t>
            </a:r>
            <a:r>
              <a:rPr lang="en-GB" dirty="0" smtClean="0"/>
              <a:t> in the  University of Medina. He seized the </a:t>
            </a:r>
          </a:p>
          <a:p>
            <a:pPr>
              <a:lnSpc>
                <a:spcPct val="120000"/>
              </a:lnSpc>
              <a:buNone/>
            </a:pPr>
            <a:r>
              <a:rPr lang="en-GB" dirty="0" err="1" smtClean="0"/>
              <a:t>Masjid</a:t>
            </a:r>
            <a:r>
              <a:rPr lang="en-GB" dirty="0" smtClean="0"/>
              <a:t> al-</a:t>
            </a:r>
            <a:r>
              <a:rPr lang="en-GB" dirty="0" err="1" smtClean="0"/>
              <a:t>Haram</a:t>
            </a:r>
            <a:r>
              <a:rPr lang="en-GB" dirty="0" smtClean="0"/>
              <a:t> in Mecca in November 1979 and declared his son-in-law the Mahdi.</a:t>
            </a:r>
          </a:p>
          <a:p>
            <a:pPr>
              <a:lnSpc>
                <a:spcPct val="120000"/>
              </a:lnSpc>
              <a:buNone/>
            </a:pPr>
            <a:endParaRPr lang="en-GB" dirty="0" smtClean="0"/>
          </a:p>
          <a:p>
            <a:pPr>
              <a:lnSpc>
                <a:spcPct val="120000"/>
              </a:lnSpc>
              <a:buNone/>
            </a:pPr>
            <a:r>
              <a:rPr lang="en-GB" dirty="0" err="1" smtClean="0"/>
              <a:t>Juhaymaan</a:t>
            </a:r>
            <a:r>
              <a:rPr lang="en-GB" dirty="0" smtClean="0"/>
              <a:t>  expounded the main </a:t>
            </a:r>
            <a:r>
              <a:rPr lang="en-GB" dirty="0" err="1" smtClean="0"/>
              <a:t>tenetes</a:t>
            </a:r>
            <a:r>
              <a:rPr lang="en-GB" dirty="0" smtClean="0"/>
              <a:t> of his movement in his </a:t>
            </a:r>
            <a:r>
              <a:rPr lang="en-GB" i="1" dirty="0" err="1" smtClean="0"/>
              <a:t>Saba</a:t>
            </a:r>
            <a:r>
              <a:rPr lang="en-GB" i="1" dirty="0" smtClean="0"/>
              <a:t> </a:t>
            </a:r>
            <a:r>
              <a:rPr lang="en-GB" i="1" dirty="0" err="1" smtClean="0"/>
              <a:t>Rasail</a:t>
            </a:r>
            <a:r>
              <a:rPr lang="en-GB" dirty="0" smtClean="0"/>
              <a:t> ('Seven Articles') as follows:</a:t>
            </a:r>
          </a:p>
          <a:p>
            <a:pPr rtl="1">
              <a:lnSpc>
                <a:spcPct val="120000"/>
              </a:lnSpc>
            </a:pPr>
            <a:endParaRPr lang="en-GB" dirty="0" smtClean="0"/>
          </a:p>
          <a:p>
            <a:pPr marL="633222" indent="-514350">
              <a:lnSpc>
                <a:spcPct val="120000"/>
              </a:lnSpc>
              <a:buFont typeface="+mj-lt"/>
              <a:buAutoNum type="arabicPeriod"/>
            </a:pPr>
            <a:r>
              <a:rPr lang="en-GB" dirty="0" smtClean="0"/>
              <a:t>The imperative to emulate the Prophet's example—revelation, propagation, and military takeover. </a:t>
            </a:r>
          </a:p>
          <a:p>
            <a:pPr marL="633222" indent="-514350">
              <a:lnSpc>
                <a:spcPct val="120000"/>
              </a:lnSpc>
              <a:buFont typeface="+mj-lt"/>
              <a:buAutoNum type="arabicPeriod"/>
            </a:pPr>
            <a:endParaRPr lang="en-GB" dirty="0" smtClean="0"/>
          </a:p>
          <a:p>
            <a:pPr marL="633222" indent="-514350">
              <a:lnSpc>
                <a:spcPct val="120000"/>
              </a:lnSpc>
              <a:buFont typeface="+mj-lt"/>
              <a:buAutoNum type="arabicPeriod"/>
            </a:pPr>
            <a:r>
              <a:rPr lang="en-GB" dirty="0" smtClean="0"/>
              <a:t>The necessity for the Muslims to overthrow their present corrupt rulers since the Quran recognizes no king. </a:t>
            </a:r>
          </a:p>
          <a:p>
            <a:pPr marL="633222" indent="-514350">
              <a:lnSpc>
                <a:spcPct val="120000"/>
              </a:lnSpc>
              <a:buFont typeface="+mj-lt"/>
              <a:buAutoNum type="arabicPeriod"/>
            </a:pPr>
            <a:endParaRPr lang="en-GB" dirty="0" smtClean="0"/>
          </a:p>
          <a:p>
            <a:pPr marL="633222" indent="-514350">
              <a:lnSpc>
                <a:spcPct val="120000"/>
              </a:lnSpc>
              <a:buFont typeface="+mj-lt"/>
              <a:buAutoNum type="arabicPeriod"/>
            </a:pPr>
            <a:r>
              <a:rPr lang="en-GB" dirty="0" smtClean="0"/>
              <a:t>The legitimate rulers must have devotion to Islam and its practice, ruler by the Holy Book and not by repression, have Qurashi tribal roots, and elected through </a:t>
            </a:r>
            <a:r>
              <a:rPr lang="en-GB" i="1" dirty="0" err="1" smtClean="0"/>
              <a:t>bay’ah</a:t>
            </a:r>
            <a:r>
              <a:rPr lang="en-GB" dirty="0" smtClean="0"/>
              <a:t>. </a:t>
            </a:r>
          </a:p>
          <a:p>
            <a:pPr marL="633222" indent="-514350">
              <a:lnSpc>
                <a:spcPct val="120000"/>
              </a:lnSpc>
              <a:buFont typeface="+mj-lt"/>
              <a:buAutoNum type="arabicPeriod"/>
            </a:pPr>
            <a:endParaRPr lang="en-GB" dirty="0" smtClean="0"/>
          </a:p>
          <a:p>
            <a:pPr marL="633222" indent="-514350">
              <a:lnSpc>
                <a:spcPct val="120000"/>
              </a:lnSpc>
              <a:buFont typeface="+mj-lt"/>
              <a:buAutoNum type="arabicPeriod"/>
            </a:pPr>
            <a:r>
              <a:rPr lang="en-GB" dirty="0" smtClean="0"/>
              <a:t>The duty to base the Islamic faith on the Quran and the Sunna and not on the equivocal interpretations (</a:t>
            </a:r>
            <a:r>
              <a:rPr lang="en-GB" i="1" dirty="0" smtClean="0"/>
              <a:t>taqlid</a:t>
            </a:r>
            <a:r>
              <a:rPr lang="en-GB" dirty="0" smtClean="0"/>
              <a:t>) of the ulama .</a:t>
            </a:r>
          </a:p>
          <a:p>
            <a:pPr rtl="1"/>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2"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1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2"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 calcmode="lin" valueType="num">
                                      <p:cBhvr additive="base">
                                        <p:cTn id="37" dur="10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12" fill="hold" nodeType="click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anim calcmode="lin" valueType="num">
                                      <p:cBhvr additive="base">
                                        <p:cTn id="43" dur="1000" fill="hold"/>
                                        <p:tgtEl>
                                          <p:spTgt spid="3">
                                            <p:txEl>
                                              <p:pRg st="11" end="11"/>
                                            </p:txEl>
                                          </p:spTgt>
                                        </p:tgtEl>
                                        <p:attrNameLst>
                                          <p:attrName>ppt_x</p:attrName>
                                        </p:attrNameLst>
                                      </p:cBhvr>
                                      <p:tavLst>
                                        <p:tav tm="0">
                                          <p:val>
                                            <p:strVal val="0-#ppt_w/2"/>
                                          </p:val>
                                        </p:tav>
                                        <p:tav tm="100000">
                                          <p:val>
                                            <p:strVal val="#ppt_x"/>
                                          </p:val>
                                        </p:tav>
                                      </p:tavLst>
                                    </p:anim>
                                    <p:anim calcmode="lin" valueType="num">
                                      <p:cBhvr additive="base">
                                        <p:cTn id="44" dur="10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False </a:t>
            </a:r>
            <a:r>
              <a:rPr lang="en-GB" dirty="0" err="1" smtClean="0"/>
              <a:t>Mahdis</a:t>
            </a:r>
            <a:endParaRPr lang="en-GB" dirty="0"/>
          </a:p>
        </p:txBody>
      </p:sp>
      <p:sp>
        <p:nvSpPr>
          <p:cNvPr id="3" name="Content Placeholder 2"/>
          <p:cNvSpPr>
            <a:spLocks noGrp="1"/>
          </p:cNvSpPr>
          <p:nvPr>
            <p:ph idx="1"/>
          </p:nvPr>
        </p:nvSpPr>
        <p:spPr>
          <a:xfrm>
            <a:off x="457200" y="1775191"/>
            <a:ext cx="8229600" cy="4778009"/>
          </a:xfrm>
        </p:spPr>
        <p:txBody>
          <a:bodyPr>
            <a:normAutofit fontScale="70000" lnSpcReduction="20000"/>
          </a:bodyPr>
          <a:lstStyle/>
          <a:p>
            <a:pPr marL="633222" indent="-514350">
              <a:lnSpc>
                <a:spcPct val="120000"/>
              </a:lnSpc>
              <a:buNone/>
            </a:pPr>
            <a:r>
              <a:rPr lang="en-GB" dirty="0" smtClean="0"/>
              <a:t>5-      The advent of the Mahdi from the lineage of the Prophet through Husain </a:t>
            </a:r>
            <a:r>
              <a:rPr lang="en-GB" dirty="0" err="1" smtClean="0"/>
              <a:t>ibn</a:t>
            </a:r>
            <a:r>
              <a:rPr lang="en-GB" dirty="0" smtClean="0"/>
              <a:t> Ali to remove the existing injustices and bring equity and peace to the faithful. </a:t>
            </a:r>
          </a:p>
          <a:p>
            <a:pPr marL="633222" indent="-514350">
              <a:lnSpc>
                <a:spcPct val="120000"/>
              </a:lnSpc>
              <a:buNone/>
            </a:pPr>
            <a:endParaRPr lang="en-GB" dirty="0" smtClean="0"/>
          </a:p>
          <a:p>
            <a:pPr marL="633222" indent="-514350">
              <a:lnSpc>
                <a:spcPct val="120000"/>
              </a:lnSpc>
              <a:buNone/>
            </a:pPr>
            <a:r>
              <a:rPr lang="en-GB" dirty="0" smtClean="0"/>
              <a:t>6-     The duty to reject all worshipers of the partners of God (</a:t>
            </a:r>
            <a:r>
              <a:rPr lang="en-GB" i="1" dirty="0" smtClean="0"/>
              <a:t>shirk) </a:t>
            </a:r>
            <a:r>
              <a:rPr lang="en-GB" dirty="0" smtClean="0"/>
              <a:t>including worshipers of Ali, Fatimah and Muhammad. </a:t>
            </a:r>
          </a:p>
          <a:p>
            <a:pPr marL="633222" indent="-514350">
              <a:lnSpc>
                <a:spcPct val="120000"/>
              </a:lnSpc>
              <a:buNone/>
            </a:pPr>
            <a:endParaRPr lang="en-GB" dirty="0" smtClean="0"/>
          </a:p>
          <a:p>
            <a:pPr marL="633222" indent="-514350">
              <a:lnSpc>
                <a:spcPct val="120000"/>
              </a:lnSpc>
              <a:buNone/>
            </a:pPr>
            <a:r>
              <a:rPr lang="en-GB" dirty="0" smtClean="0"/>
              <a:t>7-      The duty to establish a puritanical Islamic community which protects Islam from unbelievers and does not court foreigners.</a:t>
            </a:r>
            <a:r>
              <a:rPr lang="en-GB" baseline="30000" dirty="0" smtClean="0">
                <a:hlinkClick r:id="rId3" tooltip="http://en.wikipedia.org/wiki/Juhayman_al-Otaibi#endnote_sabarasail"/>
              </a:rPr>
              <a:t>[</a:t>
            </a:r>
            <a:endParaRPr lang="en-GB" dirty="0" smtClean="0"/>
          </a:p>
          <a:p>
            <a:pPr>
              <a:buNone/>
            </a:pPr>
            <a:endParaRPr lang="en-GB" dirty="0" smtClean="0"/>
          </a:p>
          <a:p>
            <a:endParaRPr lang="en-GB" dirty="0" smtClean="0"/>
          </a:p>
          <a:p>
            <a:r>
              <a:rPr lang="en-GB" dirty="0" smtClean="0"/>
              <a:t>As we can see in retrospect, none of the above could established justice on the earth. They either created  new divisions among Muslims, added a new sect to already existing plethora of sects, or led a political movement in a small area for a short period.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additive="base">
                                        <p:cTn id="7" dur="1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1_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Module">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443</TotalTime>
  <Words>2123</Words>
  <Application>Microsoft Office PowerPoint</Application>
  <PresentationFormat>On-screen Show (4:3)</PresentationFormat>
  <Paragraphs>104</Paragraphs>
  <Slides>14</Slides>
  <Notes>8</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1_Equity</vt:lpstr>
      <vt:lpstr>Module</vt:lpstr>
      <vt:lpstr> 'The Concept and the Person of Imam Mahdi (a.s.) in Islam'   </vt:lpstr>
      <vt:lpstr>False Mahdis</vt:lpstr>
      <vt:lpstr>False Mahdis</vt:lpstr>
      <vt:lpstr>False Mahdis</vt:lpstr>
      <vt:lpstr>False Mahdis</vt:lpstr>
      <vt:lpstr>False Mahdis</vt:lpstr>
      <vt:lpstr>False Mahdis</vt:lpstr>
      <vt:lpstr>False Mahdis</vt:lpstr>
      <vt:lpstr>False Mahdis</vt:lpstr>
      <vt:lpstr>Ibn al-Hasan al-Askari (a.s.)</vt:lpstr>
      <vt:lpstr>Ibn al-Hasan al-Askari (a.s.)</vt:lpstr>
      <vt:lpstr>Ibn al-Hasan al-Askari (a.s.)</vt:lpstr>
      <vt:lpstr>Ibn al-Hasan al-Askari (a.s.)</vt:lpstr>
      <vt:lpstr>Ibn al-Hasan al-Askari (a.s.)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'The Concept and the Person of Imam Mahdi (a.s.) in Islam'   </dc:title>
  <dc:creator>saeed</dc:creator>
  <cp:lastModifiedBy>saeed</cp:lastModifiedBy>
  <cp:revision>9</cp:revision>
  <dcterms:created xsi:type="dcterms:W3CDTF">2006-08-16T00:00:00Z</dcterms:created>
  <dcterms:modified xsi:type="dcterms:W3CDTF">2009-05-07T20:23:13Z</dcterms:modified>
</cp:coreProperties>
</file>