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6" r:id="rId10"/>
    <p:sldId id="267" r:id="rId11"/>
    <p:sldId id="264" r:id="rId12"/>
    <p:sldId id="265"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5/13/2013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Impact of </a:t>
            </a:r>
            <a:r>
              <a:rPr lang="en-US" dirty="0" err="1" smtClean="0"/>
              <a:t>Akhlaq</a:t>
            </a:r>
            <a:r>
              <a:rPr lang="en-US" dirty="0" smtClean="0"/>
              <a:t> on Faith"</a:t>
            </a:r>
            <a:br>
              <a:rPr lang="en-US" dirty="0" smtClean="0"/>
            </a:br>
            <a:endParaRPr lang="fa-IR" dirty="0"/>
          </a:p>
        </p:txBody>
      </p:sp>
      <p:sp>
        <p:nvSpPr>
          <p:cNvPr id="3" name="Subtitle 2"/>
          <p:cNvSpPr>
            <a:spLocks noGrp="1"/>
          </p:cNvSpPr>
          <p:nvPr>
            <p:ph type="subTitle" idx="1"/>
          </p:nvPr>
        </p:nvSpPr>
        <p:spPr/>
        <p:txBody>
          <a:bodyPr/>
          <a:lstStyle/>
          <a:p>
            <a:endParaRPr lang="ar-SA" dirty="0" smtClean="0"/>
          </a:p>
          <a:p>
            <a:r>
              <a:rPr lang="en-US" dirty="0" smtClean="0"/>
              <a:t>Stanmore </a:t>
            </a:r>
          </a:p>
          <a:p>
            <a:r>
              <a:rPr lang="en-US" dirty="0" smtClean="0"/>
              <a:t>May – June 2013</a:t>
            </a:r>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On faith</a:t>
            </a:r>
            <a:endParaRPr lang="fa-IR" i="1" dirty="0"/>
          </a:p>
        </p:txBody>
      </p:sp>
      <p:sp>
        <p:nvSpPr>
          <p:cNvPr id="3" name="Content Placeholder 2"/>
          <p:cNvSpPr>
            <a:spLocks noGrp="1"/>
          </p:cNvSpPr>
          <p:nvPr>
            <p:ph idx="1"/>
          </p:nvPr>
        </p:nvSpPr>
        <p:spPr/>
        <p:txBody>
          <a:bodyPr>
            <a:normAutofit fontScale="70000" lnSpcReduction="20000"/>
          </a:bodyPr>
          <a:lstStyle/>
          <a:p>
            <a:pPr>
              <a:buNone/>
            </a:pPr>
            <a:r>
              <a:rPr lang="fa-IR" dirty="0" smtClean="0"/>
              <a:t>ذَلِكَ بِأَنَّهُمُ اسْتَحَبُّواْ الْحَيَوةَ الدُّنْيَا عَلىَ الاَخِرَةِ وَ أَنَّ اللَّهَ لَا يَهْدِى الْقَوْمَ الْكَفِرِينَ</a:t>
            </a:r>
          </a:p>
          <a:p>
            <a:pPr>
              <a:buNone/>
            </a:pPr>
            <a:endParaRPr lang="en-US" dirty="0" smtClean="0"/>
          </a:p>
          <a:p>
            <a:pPr algn="l" rtl="0">
              <a:buNone/>
            </a:pPr>
            <a:r>
              <a:rPr lang="en-US" dirty="0" smtClean="0"/>
              <a:t>That, because they preferred the life of the world to the Hereafter and that Allah does not guide the faithless lot (16:107)</a:t>
            </a:r>
          </a:p>
          <a:p>
            <a:pPr>
              <a:buNone/>
            </a:pPr>
            <a:endParaRPr lang="fa-IR" dirty="0" smtClean="0"/>
          </a:p>
          <a:p>
            <a:pPr>
              <a:buNone/>
            </a:pPr>
            <a:r>
              <a:rPr lang="fa-IR" dirty="0" smtClean="0"/>
              <a:t>أُوْلَئكَ الَّذِينَ طَبَعَ اللَّهُ عَلىَ‏ قُلُوبِهِمْ وَ سَمْعِهِمْ وَ أَبْصَارِهِمْ  وَ أُوْلَئكَ هُمُ الْغَفِلُونَ</a:t>
            </a:r>
          </a:p>
          <a:p>
            <a:pPr>
              <a:buNone/>
            </a:pPr>
            <a:endParaRPr lang="fa-IR" dirty="0" smtClean="0"/>
          </a:p>
          <a:p>
            <a:pPr algn="l" rtl="0">
              <a:buNone/>
            </a:pPr>
            <a:r>
              <a:rPr lang="en-US" dirty="0" smtClean="0"/>
              <a:t>They are the ones on whose hearts Allah has set a seal, and on their hearing and </a:t>
            </a:r>
            <a:r>
              <a:rPr lang="en-US" smtClean="0"/>
              <a:t>their sight [as well], </a:t>
            </a:r>
            <a:r>
              <a:rPr lang="en-US" dirty="0" smtClean="0"/>
              <a:t>and it is they who are the heedless (16: 108)</a:t>
            </a:r>
          </a:p>
          <a:p>
            <a:pPr algn="r">
              <a:buNone/>
            </a:pPr>
            <a:r>
              <a:rPr lang="fa-IR" dirty="0" smtClean="0"/>
              <a:t>لَا جَرَمَ أَنَّهُمْ فىِ الاَخِرَةِ هُمُ الْخَسِرُون</a:t>
            </a:r>
          </a:p>
          <a:p>
            <a:pPr algn="l" rtl="0">
              <a:buNone/>
            </a:pPr>
            <a:endParaRPr lang="en-US" dirty="0" smtClean="0"/>
          </a:p>
          <a:p>
            <a:pPr algn="l" rtl="0">
              <a:buNone/>
            </a:pPr>
            <a:r>
              <a:rPr lang="en-US" dirty="0" smtClean="0"/>
              <a:t>Undoubtedly, they are the ones who will be the losers in the Hereafter (16: 109)</a:t>
            </a:r>
            <a:endParaRPr lang="fa-IR" dirty="0" smtClean="0"/>
          </a:p>
          <a:p>
            <a:pPr>
              <a:buNone/>
            </a:pPr>
            <a:endParaRPr lang="fa-IR" dirty="0" smtClean="0"/>
          </a:p>
          <a:p>
            <a:pPr algn="l" rtl="0">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On levels of faith</a:t>
            </a:r>
            <a:endParaRPr lang="fa-IR" i="1" dirty="0"/>
          </a:p>
        </p:txBody>
      </p:sp>
      <p:sp>
        <p:nvSpPr>
          <p:cNvPr id="3" name="Content Placeholder 2"/>
          <p:cNvSpPr>
            <a:spLocks noGrp="1"/>
          </p:cNvSpPr>
          <p:nvPr>
            <p:ph idx="1"/>
          </p:nvPr>
        </p:nvSpPr>
        <p:spPr>
          <a:xfrm>
            <a:off x="1435608" y="1219200"/>
            <a:ext cx="7498080" cy="5638800"/>
          </a:xfrm>
        </p:spPr>
        <p:txBody>
          <a:bodyPr>
            <a:normAutofit fontScale="62500" lnSpcReduction="20000"/>
          </a:bodyPr>
          <a:lstStyle/>
          <a:p>
            <a:pPr algn="r">
              <a:lnSpc>
                <a:spcPct val="120000"/>
              </a:lnSpc>
              <a:buNone/>
            </a:pPr>
            <a:r>
              <a:rPr lang="fa-IR" dirty="0" smtClean="0"/>
              <a:t>الکلینی ... عن عبدالعزيز القراطيسي قال:</a:t>
            </a:r>
          </a:p>
          <a:p>
            <a:pPr algn="r">
              <a:lnSpc>
                <a:spcPct val="120000"/>
              </a:lnSpc>
              <a:buNone/>
            </a:pPr>
            <a:r>
              <a:rPr lang="fa-IR" dirty="0" smtClean="0"/>
              <a:t> قال لي أبوعبدالله (عليه السلام): يا عبدالعزيز إن الايمان عشر درجات بمنزلة السلم يصعد منه مرقاة بعد مرقاة فلا يقولن صاحب الاثنين لصاحب الواحد لست علي شئ حتى ينتهي إلى العاشر، فلا تسقط من هو دونك فيسقطك من هو فوقك، وإذا رأيت من هو أسفل منك بدرجة فارفعه إليك برفق ولا تحملن عليه مالا يطيق فتكسره، فإن من كسر مؤمنا فعليه جبره.</a:t>
            </a:r>
          </a:p>
          <a:p>
            <a:pPr algn="r">
              <a:lnSpc>
                <a:spcPct val="120000"/>
              </a:lnSpc>
              <a:buNone/>
            </a:pPr>
            <a:endParaRPr lang="fa-IR" dirty="0" smtClean="0"/>
          </a:p>
          <a:p>
            <a:pPr algn="l" rtl="0">
              <a:lnSpc>
                <a:spcPct val="120000"/>
              </a:lnSpc>
              <a:buNone/>
            </a:pPr>
            <a:r>
              <a:rPr lang="en-US" dirty="0" smtClean="0"/>
              <a:t>‘</a:t>
            </a:r>
            <a:r>
              <a:rPr lang="en-US" dirty="0" err="1" smtClean="0"/>
              <a:t>Abd</a:t>
            </a:r>
            <a:r>
              <a:rPr lang="en-US" dirty="0" smtClean="0"/>
              <a:t> al-’Aziz al-</a:t>
            </a:r>
            <a:r>
              <a:rPr lang="en-US" dirty="0" err="1" smtClean="0"/>
              <a:t>Qratisi</a:t>
            </a:r>
            <a:r>
              <a:rPr lang="en-US" dirty="0" smtClean="0"/>
              <a:t> says, Imam al-</a:t>
            </a:r>
            <a:r>
              <a:rPr lang="en-US" dirty="0" err="1" smtClean="0"/>
              <a:t>Sadiq</a:t>
            </a:r>
            <a:r>
              <a:rPr lang="en-US" dirty="0" smtClean="0"/>
              <a:t> told me, </a:t>
            </a:r>
          </a:p>
          <a:p>
            <a:pPr algn="l" rtl="0">
              <a:lnSpc>
                <a:spcPct val="120000"/>
              </a:lnSpc>
              <a:buNone/>
            </a:pPr>
            <a:r>
              <a:rPr lang="en-US" dirty="0" smtClean="0"/>
              <a:t>“O ‘</a:t>
            </a:r>
            <a:r>
              <a:rPr lang="en-US" dirty="0" err="1" smtClean="0"/>
              <a:t>Abd</a:t>
            </a:r>
            <a:r>
              <a:rPr lang="en-US" dirty="0" smtClean="0"/>
              <a:t> al-’Aziz, faith is of ten levels like a ladder. It is climbed step after step; so the one who has climbed two steps should not say to the one who has climbed one step that you possess nothing.  Do not disregard the one who is below you for you could be disregarded by the one who is above you.  And when you see someone below yourself try to uplift them to yourself with tolerance; do not impose on them what they cannot bear for you break them. Indeed whoever breaks a believer upon them is their recovery. </a:t>
            </a:r>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Faith as manifested in </a:t>
            </a:r>
            <a:r>
              <a:rPr lang="en-US" i="1" dirty="0" err="1" smtClean="0"/>
              <a:t>akhlaq</a:t>
            </a:r>
            <a:endParaRPr lang="fa-IR" i="1" dirty="0"/>
          </a:p>
        </p:txBody>
      </p:sp>
      <p:sp>
        <p:nvSpPr>
          <p:cNvPr id="3" name="Content Placeholder 2"/>
          <p:cNvSpPr>
            <a:spLocks noGrp="1"/>
          </p:cNvSpPr>
          <p:nvPr>
            <p:ph idx="1"/>
          </p:nvPr>
        </p:nvSpPr>
        <p:spPr>
          <a:xfrm>
            <a:off x="1435608" y="1219200"/>
            <a:ext cx="7498080" cy="5257800"/>
          </a:xfrm>
        </p:spPr>
        <p:txBody>
          <a:bodyPr>
            <a:normAutofit fontScale="62500" lnSpcReduction="20000"/>
          </a:bodyPr>
          <a:lstStyle/>
          <a:p>
            <a:pPr>
              <a:lnSpc>
                <a:spcPct val="120000"/>
              </a:lnSpc>
              <a:buNone/>
            </a:pPr>
            <a:r>
              <a:rPr lang="fa-IR" dirty="0" smtClean="0"/>
              <a:t>باب </a:t>
            </a:r>
            <a:r>
              <a:rPr lang="fa-IR" b="1" dirty="0" smtClean="0"/>
              <a:t>درجات الايمان </a:t>
            </a:r>
            <a:r>
              <a:rPr lang="fa-IR" dirty="0" smtClean="0"/>
              <a:t>من الکافی</a:t>
            </a:r>
            <a:endParaRPr lang="en-US" dirty="0" smtClean="0"/>
          </a:p>
          <a:p>
            <a:pPr>
              <a:lnSpc>
                <a:spcPct val="120000"/>
              </a:lnSpc>
              <a:buNone/>
            </a:pPr>
            <a:r>
              <a:rPr lang="fa-IR" dirty="0" smtClean="0"/>
              <a:t> عدة، من أصحابنا ... عن أبي عبدالله (عليه السلام) قال: إن الله عزوجل وضع الايمان على سبعة أسهم على البر والصدق واليقين والرضا والوفاء والعلم والحلم، ثم قسم ذلك بين الناس، فمن جعل فيه هذه السبعة الاسهم فهو كامل، محتمل ; وقسم لبعض الناس السهم ولبعض السهمين ولبعض الثلاثة حتى انتهوا إلى [ال] سبعة، </a:t>
            </a:r>
            <a:endParaRPr lang="fa-IR" dirty="0" smtClean="0"/>
          </a:p>
          <a:p>
            <a:pPr>
              <a:lnSpc>
                <a:spcPct val="120000"/>
              </a:lnSpc>
              <a:buNone/>
            </a:pPr>
            <a:endParaRPr lang="fa-IR" dirty="0" smtClean="0"/>
          </a:p>
          <a:p>
            <a:pPr algn="l" rtl="0">
              <a:lnSpc>
                <a:spcPct val="120000"/>
              </a:lnSpc>
              <a:buNone/>
            </a:pPr>
            <a:r>
              <a:rPr lang="en-US" dirty="0" smtClean="0"/>
              <a:t>Imam al-</a:t>
            </a:r>
            <a:r>
              <a:rPr lang="en-US" dirty="0" err="1" smtClean="0"/>
              <a:t>Sadiq</a:t>
            </a:r>
            <a:r>
              <a:rPr lang="en-US" dirty="0" smtClean="0"/>
              <a:t> (a) said,</a:t>
            </a:r>
          </a:p>
          <a:p>
            <a:pPr algn="l" rtl="0">
              <a:lnSpc>
                <a:spcPct val="120000"/>
              </a:lnSpc>
              <a:buNone/>
            </a:pPr>
            <a:r>
              <a:rPr lang="en-US" dirty="0" smtClean="0"/>
              <a:t>God Almighty has divided faith into seven portions:  beneficence,  truthfulness,  certainty,  contentment,  loyalty,  knowledge and forbearance.  Then He dispensed it among people;  anyone endowed with these seven portions is the perfect the strong.  However,  He has dispensed some with only one portion and some with two and some with three up to the all seven.</a:t>
            </a:r>
          </a:p>
          <a:p>
            <a:pPr algn="l" rtl="0">
              <a:lnSpc>
                <a:spcPct val="120000"/>
              </a:lnSpc>
              <a:buNone/>
            </a:pPr>
            <a:endParaRPr lang="en-US" dirty="0" smtClean="0"/>
          </a:p>
          <a:p>
            <a:pPr algn="l" rtl="0">
              <a:lnSpc>
                <a:spcPct val="120000"/>
              </a:lnSpc>
              <a:buNone/>
            </a:pPr>
            <a:r>
              <a:rPr lang="en-US" dirty="0" smtClean="0"/>
              <a:t>In this hadith faith is defined by the </a:t>
            </a:r>
            <a:r>
              <a:rPr lang="en-US" dirty="0" err="1" smtClean="0"/>
              <a:t>akhlaq</a:t>
            </a:r>
            <a:r>
              <a:rPr lang="en-US" dirty="0" smtClean="0"/>
              <a:t> which accompanies it. </a:t>
            </a:r>
            <a:endParaRPr lang="fa-IR" dirty="0" smtClean="0"/>
          </a:p>
          <a:p>
            <a:pPr>
              <a:lnSpc>
                <a:spcPct val="120000"/>
              </a:lnSpc>
              <a:buNone/>
            </a:pPr>
            <a:endParaRPr lang="fa-IR" dirty="0" smtClean="0"/>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Faith as manifested in </a:t>
            </a:r>
            <a:r>
              <a:rPr lang="en-US" i="1" dirty="0" err="1" smtClean="0"/>
              <a:t>akhlaq</a:t>
            </a:r>
            <a:endParaRPr lang="fa-IR" i="1" dirty="0"/>
          </a:p>
        </p:txBody>
      </p:sp>
      <p:sp>
        <p:nvSpPr>
          <p:cNvPr id="3" name="Content Placeholder 2"/>
          <p:cNvSpPr>
            <a:spLocks noGrp="1"/>
          </p:cNvSpPr>
          <p:nvPr>
            <p:ph idx="1"/>
          </p:nvPr>
        </p:nvSpPr>
        <p:spPr>
          <a:xfrm>
            <a:off x="1435608" y="1219200"/>
            <a:ext cx="7498080" cy="5257800"/>
          </a:xfrm>
        </p:spPr>
        <p:txBody>
          <a:bodyPr>
            <a:normAutofit fontScale="77500" lnSpcReduction="20000"/>
          </a:bodyPr>
          <a:lstStyle/>
          <a:p>
            <a:pPr algn="l" rtl="0">
              <a:lnSpc>
                <a:spcPct val="120000"/>
              </a:lnSpc>
              <a:buNone/>
            </a:pPr>
            <a:r>
              <a:rPr lang="en-US" dirty="0" smtClean="0"/>
              <a:t>It is as if faith is nothing but these </a:t>
            </a:r>
            <a:r>
              <a:rPr lang="en-US" i="1" dirty="0" err="1" smtClean="0"/>
              <a:t>malakaat</a:t>
            </a:r>
            <a:r>
              <a:rPr lang="en-US" dirty="0" smtClean="0"/>
              <a:t>.</a:t>
            </a:r>
            <a:endParaRPr lang="en-US" dirty="0" smtClean="0"/>
          </a:p>
          <a:p>
            <a:pPr algn="l" rtl="0">
              <a:lnSpc>
                <a:spcPct val="120000"/>
              </a:lnSpc>
              <a:buNone/>
            </a:pPr>
            <a:endParaRPr lang="fa-IR" dirty="0" smtClean="0"/>
          </a:p>
          <a:p>
            <a:pPr>
              <a:lnSpc>
                <a:spcPct val="120000"/>
              </a:lnSpc>
              <a:buNone/>
            </a:pPr>
            <a:r>
              <a:rPr lang="fa-IR" dirty="0" smtClean="0"/>
              <a:t>ثم </a:t>
            </a:r>
            <a:r>
              <a:rPr lang="fa-IR" dirty="0" smtClean="0"/>
              <a:t>قال: </a:t>
            </a:r>
            <a:endParaRPr lang="en-US" dirty="0" smtClean="0"/>
          </a:p>
          <a:p>
            <a:pPr>
              <a:lnSpc>
                <a:spcPct val="120000"/>
              </a:lnSpc>
              <a:buNone/>
            </a:pPr>
            <a:r>
              <a:rPr lang="fa-IR" dirty="0" smtClean="0"/>
              <a:t>لا </a:t>
            </a:r>
            <a:r>
              <a:rPr lang="fa-IR" dirty="0" smtClean="0"/>
              <a:t>تُحَمّلوا </a:t>
            </a:r>
            <a:r>
              <a:rPr lang="fa-IR" dirty="0" smtClean="0"/>
              <a:t>على صاحب السهم سهمين ولا على صاحب السهمين ثلاثة </a:t>
            </a:r>
            <a:r>
              <a:rPr lang="fa-IR" dirty="0" smtClean="0"/>
              <a:t>فتبهضوهم </a:t>
            </a:r>
            <a:r>
              <a:rPr lang="fa-IR" dirty="0" smtClean="0"/>
              <a:t>ثم قال: كذلك حتى ينتهي إلى [ال] </a:t>
            </a:r>
            <a:r>
              <a:rPr lang="fa-IR" dirty="0" smtClean="0"/>
              <a:t>سبعة</a:t>
            </a:r>
          </a:p>
          <a:p>
            <a:pPr>
              <a:lnSpc>
                <a:spcPct val="120000"/>
              </a:lnSpc>
              <a:buNone/>
            </a:pPr>
            <a:endParaRPr lang="fa-IR" dirty="0" smtClean="0"/>
          </a:p>
          <a:p>
            <a:pPr algn="l" rtl="0">
              <a:lnSpc>
                <a:spcPct val="120000"/>
              </a:lnSpc>
              <a:buNone/>
            </a:pPr>
            <a:r>
              <a:rPr lang="en-US" dirty="0" smtClean="0"/>
              <a:t>Then he said,</a:t>
            </a:r>
          </a:p>
          <a:p>
            <a:pPr algn="l" rtl="0">
              <a:lnSpc>
                <a:spcPct val="120000"/>
              </a:lnSpc>
              <a:buNone/>
            </a:pPr>
            <a:r>
              <a:rPr lang="en-US" dirty="0" smtClean="0"/>
              <a:t>Do not burden with two portions the one who has one portion; and do not burden with three portions the one who has two portions, for you overload them.  And the same would apply up to the end of </a:t>
            </a:r>
            <a:r>
              <a:rPr lang="en-US" smtClean="0"/>
              <a:t>the seven. </a:t>
            </a:r>
            <a:endParaRPr lang="en-US" dirty="0" smtClean="0"/>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fa-IR" dirty="0"/>
          </a:p>
        </p:txBody>
      </p:sp>
      <p:sp>
        <p:nvSpPr>
          <p:cNvPr id="3" name="Content Placeholder 2"/>
          <p:cNvSpPr>
            <a:spLocks noGrp="1"/>
          </p:cNvSpPr>
          <p:nvPr>
            <p:ph idx="1"/>
          </p:nvPr>
        </p:nvSpPr>
        <p:spPr/>
        <p:txBody>
          <a:bodyPr>
            <a:normAutofit fontScale="85000" lnSpcReduction="20000"/>
          </a:bodyPr>
          <a:lstStyle/>
          <a:p>
            <a:pPr algn="l" rtl="0">
              <a:buNone/>
            </a:pPr>
            <a:r>
              <a:rPr lang="en-US" dirty="0" smtClean="0"/>
              <a:t>Faith is not a monolithic entity and would intensify or weaken due to certain factors.</a:t>
            </a:r>
          </a:p>
          <a:p>
            <a:pPr algn="l" rtl="0">
              <a:buNone/>
            </a:pPr>
            <a:endParaRPr lang="en-US" dirty="0" smtClean="0"/>
          </a:p>
          <a:p>
            <a:pPr algn="l" rtl="0">
              <a:buNone/>
            </a:pPr>
            <a:r>
              <a:rPr lang="en-US" dirty="0" smtClean="0"/>
              <a:t>One of the most influential factors which has a direct bearing on faith is </a:t>
            </a:r>
            <a:r>
              <a:rPr lang="en-US" i="1" dirty="0" err="1" smtClean="0"/>
              <a:t>akhlaq</a:t>
            </a:r>
            <a:r>
              <a:rPr lang="en-US" dirty="0" smtClean="0"/>
              <a:t>. It immensely impacts the faith and is hugely impacted by it.</a:t>
            </a:r>
          </a:p>
          <a:p>
            <a:pPr algn="l" rtl="0">
              <a:buNone/>
            </a:pPr>
            <a:endParaRPr lang="en-US" dirty="0" smtClean="0"/>
          </a:p>
          <a:p>
            <a:pPr algn="l" rtl="0">
              <a:buNone/>
            </a:pPr>
            <a:r>
              <a:rPr lang="en-US" dirty="0" smtClean="0"/>
              <a:t>In other words:</a:t>
            </a:r>
          </a:p>
          <a:p>
            <a:pPr algn="l" rtl="0">
              <a:buNone/>
            </a:pPr>
            <a:r>
              <a:rPr lang="en-US" dirty="0" smtClean="0"/>
              <a:t>Faith has different levels</a:t>
            </a:r>
          </a:p>
          <a:p>
            <a:pPr algn="l" rtl="0">
              <a:buNone/>
            </a:pPr>
            <a:r>
              <a:rPr lang="en-US" dirty="0" smtClean="0"/>
              <a:t>Each level requires its own </a:t>
            </a:r>
            <a:r>
              <a:rPr lang="en-US" i="1" dirty="0" err="1" smtClean="0"/>
              <a:t>akhlaq</a:t>
            </a:r>
            <a:endParaRPr lang="en-US" i="1" dirty="0" smtClean="0"/>
          </a:p>
          <a:p>
            <a:pPr algn="l" rtl="0">
              <a:buNone/>
            </a:pPr>
            <a:r>
              <a:rPr lang="en-US" dirty="0" smtClean="0"/>
              <a:t>Or if you like</a:t>
            </a:r>
          </a:p>
          <a:p>
            <a:pPr algn="l" rtl="0">
              <a:buNone/>
            </a:pPr>
            <a:r>
              <a:rPr lang="en-US" i="1" dirty="0" err="1" smtClean="0"/>
              <a:t>Akhlaq</a:t>
            </a:r>
            <a:r>
              <a:rPr lang="en-US" dirty="0" smtClean="0"/>
              <a:t> manifests itself based on the level of faith</a:t>
            </a:r>
          </a:p>
          <a:p>
            <a:pPr algn="l" rtl="0">
              <a:buNone/>
            </a:pPr>
            <a:endParaRPr lang="en-US" dirty="0" smtClean="0"/>
          </a:p>
          <a:p>
            <a:pPr algn="l" rtl="0">
              <a:buNone/>
            </a:pPr>
            <a:endParaRPr lang="fa-I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slide(fromBottom)">
                                      <p:cBhvr>
                                        <p:cTn id="3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a:t>
            </a:r>
            <a:r>
              <a:rPr lang="en-US" i="1" dirty="0" err="1" smtClean="0"/>
              <a:t>akhlaq</a:t>
            </a:r>
            <a:r>
              <a:rPr lang="en-US" dirty="0" smtClean="0"/>
              <a:t>?</a:t>
            </a:r>
            <a:endParaRPr lang="fa-IR" dirty="0"/>
          </a:p>
        </p:txBody>
      </p:sp>
      <p:sp>
        <p:nvSpPr>
          <p:cNvPr id="3" name="Content Placeholder 2"/>
          <p:cNvSpPr>
            <a:spLocks noGrp="1"/>
          </p:cNvSpPr>
          <p:nvPr>
            <p:ph idx="1"/>
          </p:nvPr>
        </p:nvSpPr>
        <p:spPr/>
        <p:txBody>
          <a:bodyPr>
            <a:normAutofit fontScale="77500" lnSpcReduction="20000"/>
          </a:bodyPr>
          <a:lstStyle/>
          <a:p>
            <a:pPr algn="l" rtl="0">
              <a:buNone/>
            </a:pPr>
            <a:r>
              <a:rPr lang="en-US" i="1" dirty="0" err="1" smtClean="0"/>
              <a:t>Akhlaq</a:t>
            </a:r>
            <a:r>
              <a:rPr lang="en-US" dirty="0" smtClean="0"/>
              <a:t> is the plural of </a:t>
            </a:r>
            <a:r>
              <a:rPr lang="en-US" i="1" dirty="0" err="1" smtClean="0"/>
              <a:t>khulq</a:t>
            </a:r>
            <a:r>
              <a:rPr lang="en-US" i="1" dirty="0" smtClean="0"/>
              <a:t> </a:t>
            </a:r>
            <a:r>
              <a:rPr lang="en-US" dirty="0" smtClean="0"/>
              <a:t>or</a:t>
            </a:r>
            <a:r>
              <a:rPr lang="en-US" i="1" dirty="0" smtClean="0"/>
              <a:t> </a:t>
            </a:r>
            <a:r>
              <a:rPr lang="en-US" i="1" dirty="0" err="1" smtClean="0"/>
              <a:t>khuluq</a:t>
            </a:r>
            <a:r>
              <a:rPr lang="en-US" i="1" dirty="0" smtClean="0"/>
              <a:t> </a:t>
            </a:r>
            <a:r>
              <a:rPr lang="en-US" dirty="0" smtClean="0"/>
              <a:t>meaning character</a:t>
            </a:r>
          </a:p>
          <a:p>
            <a:pPr algn="l" rtl="0">
              <a:buNone/>
            </a:pPr>
            <a:endParaRPr lang="en-US" dirty="0" smtClean="0"/>
          </a:p>
          <a:p>
            <a:pPr algn="l" rtl="0">
              <a:buNone/>
            </a:pPr>
            <a:r>
              <a:rPr lang="en-US" dirty="0" smtClean="0"/>
              <a:t>The Quran says about the Prophet (s)</a:t>
            </a:r>
          </a:p>
          <a:p>
            <a:pPr algn="l" rtl="0">
              <a:buNone/>
            </a:pPr>
            <a:endParaRPr lang="en-US" i="1" dirty="0" smtClean="0"/>
          </a:p>
          <a:p>
            <a:pPr algn="r">
              <a:buNone/>
            </a:pPr>
            <a:r>
              <a:rPr lang="fa-IR" i="1" dirty="0" smtClean="0"/>
              <a:t> إِنَّكَ لَعَلىَ‏ خُلُقٍ عَظِيم</a:t>
            </a:r>
          </a:p>
          <a:p>
            <a:pPr algn="l" rtl="0">
              <a:buNone/>
            </a:pPr>
            <a:r>
              <a:rPr lang="en-US" i="1" dirty="0" smtClean="0"/>
              <a:t> indeed you possess a great character (68:4)</a:t>
            </a:r>
          </a:p>
          <a:p>
            <a:pPr algn="l" rtl="0">
              <a:buNone/>
            </a:pPr>
            <a:endParaRPr lang="en-US" i="1" dirty="0" smtClean="0"/>
          </a:p>
          <a:p>
            <a:pPr algn="l" rtl="0">
              <a:buNone/>
            </a:pPr>
            <a:r>
              <a:rPr lang="en-US" dirty="0" smtClean="0"/>
              <a:t>The reason the character is called </a:t>
            </a:r>
            <a:r>
              <a:rPr lang="en-US" i="1" dirty="0" err="1" smtClean="0"/>
              <a:t>khulq</a:t>
            </a:r>
            <a:r>
              <a:rPr lang="en-US" dirty="0" smtClean="0"/>
              <a:t> is because it establishes in the soul like </a:t>
            </a:r>
            <a:r>
              <a:rPr lang="en-US" i="1" dirty="0" err="1" smtClean="0"/>
              <a:t>khalq</a:t>
            </a:r>
            <a:r>
              <a:rPr lang="en-US" dirty="0" smtClean="0"/>
              <a:t> or </a:t>
            </a:r>
            <a:r>
              <a:rPr lang="en-US" i="1" dirty="0" err="1" smtClean="0"/>
              <a:t>khilqah</a:t>
            </a:r>
            <a:r>
              <a:rPr lang="en-US" dirty="0" smtClean="0"/>
              <a:t> (creation) </a:t>
            </a:r>
          </a:p>
          <a:p>
            <a:pPr algn="l" rtl="0">
              <a:buNone/>
            </a:pPr>
            <a:r>
              <a:rPr lang="en-US" dirty="0" smtClean="0"/>
              <a:t>It becomes the second creation of the person</a:t>
            </a:r>
          </a:p>
          <a:p>
            <a:pPr algn="l" rtl="0">
              <a:buNone/>
            </a:pPr>
            <a:endParaRPr lang="en-US" dirty="0" smtClean="0"/>
          </a:p>
          <a:p>
            <a:pPr algn="l" rtl="0">
              <a:buNone/>
            </a:pPr>
            <a:r>
              <a:rPr lang="en-US" dirty="0" smtClean="0"/>
              <a:t>Therefore:  fleeting traits are not </a:t>
            </a:r>
            <a:r>
              <a:rPr lang="en-US" i="1" dirty="0" err="1" smtClean="0"/>
              <a:t>akhlaq</a:t>
            </a:r>
            <a:endParaRPr lang="fa-IR"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10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Khulq</a:t>
            </a:r>
            <a:r>
              <a:rPr lang="en-US" dirty="0" smtClean="0"/>
              <a:t> and </a:t>
            </a:r>
            <a:r>
              <a:rPr lang="en-US" i="1" dirty="0" err="1" smtClean="0"/>
              <a:t>khalq</a:t>
            </a:r>
            <a:endParaRPr lang="fa-IR" i="1" dirty="0"/>
          </a:p>
        </p:txBody>
      </p:sp>
      <p:sp>
        <p:nvSpPr>
          <p:cNvPr id="3" name="Content Placeholder 2"/>
          <p:cNvSpPr>
            <a:spLocks noGrp="1"/>
          </p:cNvSpPr>
          <p:nvPr>
            <p:ph idx="1"/>
          </p:nvPr>
        </p:nvSpPr>
        <p:spPr/>
        <p:txBody>
          <a:bodyPr>
            <a:normAutofit fontScale="92500" lnSpcReduction="20000"/>
          </a:bodyPr>
          <a:lstStyle/>
          <a:p>
            <a:pPr algn="l" rtl="0">
              <a:buNone/>
            </a:pPr>
            <a:r>
              <a:rPr lang="en-US" dirty="0" smtClean="0"/>
              <a:t>According to al-</a:t>
            </a:r>
            <a:r>
              <a:rPr lang="en-US" dirty="0" err="1" smtClean="0"/>
              <a:t>Raghib</a:t>
            </a:r>
            <a:r>
              <a:rPr lang="en-US" dirty="0" smtClean="0"/>
              <a:t>, </a:t>
            </a:r>
            <a:r>
              <a:rPr lang="en-US" i="1" dirty="0" err="1" smtClean="0"/>
              <a:t>khalq</a:t>
            </a:r>
            <a:r>
              <a:rPr lang="en-US" dirty="0" smtClean="0"/>
              <a:t> and </a:t>
            </a:r>
            <a:r>
              <a:rPr lang="en-US" i="1" dirty="0" err="1" smtClean="0"/>
              <a:t>khulq</a:t>
            </a:r>
            <a:r>
              <a:rPr lang="en-US" dirty="0" smtClean="0"/>
              <a:t> principally mean the same thing, however</a:t>
            </a:r>
          </a:p>
          <a:p>
            <a:pPr algn="l" rtl="0">
              <a:buNone/>
            </a:pPr>
            <a:endParaRPr lang="en-US" dirty="0" smtClean="0"/>
          </a:p>
          <a:p>
            <a:pPr algn="l" rtl="0">
              <a:buNone/>
            </a:pPr>
            <a:r>
              <a:rPr lang="en-US" i="1" dirty="0" err="1" smtClean="0"/>
              <a:t>Khalq</a:t>
            </a:r>
            <a:r>
              <a:rPr lang="en-US" dirty="0" smtClean="0"/>
              <a:t> is used for the forms and creations that could be seen by the sight</a:t>
            </a:r>
          </a:p>
          <a:p>
            <a:pPr algn="l" rtl="0">
              <a:buNone/>
            </a:pPr>
            <a:endParaRPr lang="en-US" dirty="0" smtClean="0"/>
          </a:p>
          <a:p>
            <a:pPr algn="l" rtl="0">
              <a:buNone/>
            </a:pPr>
            <a:r>
              <a:rPr lang="en-US" i="1" dirty="0" err="1" smtClean="0"/>
              <a:t>Khulq</a:t>
            </a:r>
            <a:r>
              <a:rPr lang="en-US" dirty="0" smtClean="0"/>
              <a:t> is used for the traits that could be perceived by insight</a:t>
            </a:r>
          </a:p>
          <a:p>
            <a:pPr algn="l" rtl="0">
              <a:buNone/>
            </a:pPr>
            <a:endParaRPr lang="en-US" dirty="0" smtClean="0"/>
          </a:p>
          <a:p>
            <a:pPr algn="l" rtl="0">
              <a:buNone/>
            </a:pPr>
            <a:r>
              <a:rPr lang="en-US" dirty="0" smtClean="0"/>
              <a:t>Therefore </a:t>
            </a:r>
            <a:r>
              <a:rPr lang="en-US" i="1" dirty="0" err="1" smtClean="0"/>
              <a:t>khulq</a:t>
            </a:r>
            <a:r>
              <a:rPr lang="en-US" dirty="0" smtClean="0"/>
              <a:t> is like the second creation from which the good or bad traits emanate </a:t>
            </a:r>
          </a:p>
          <a:p>
            <a:pPr algn="l" rtl="0">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Malakah</a:t>
            </a:r>
            <a:r>
              <a:rPr lang="en-US" i="1" dirty="0" smtClean="0"/>
              <a:t> </a:t>
            </a:r>
            <a:endParaRPr lang="fa-IR" i="1" dirty="0"/>
          </a:p>
        </p:txBody>
      </p:sp>
      <p:sp>
        <p:nvSpPr>
          <p:cNvPr id="3" name="Content Placeholder 2"/>
          <p:cNvSpPr>
            <a:spLocks noGrp="1"/>
          </p:cNvSpPr>
          <p:nvPr>
            <p:ph idx="1"/>
          </p:nvPr>
        </p:nvSpPr>
        <p:spPr/>
        <p:txBody>
          <a:bodyPr>
            <a:normAutofit fontScale="70000" lnSpcReduction="20000"/>
          </a:bodyPr>
          <a:lstStyle/>
          <a:p>
            <a:pPr algn="l" rtl="0">
              <a:buNone/>
            </a:pPr>
            <a:r>
              <a:rPr lang="en-US" dirty="0" smtClean="0"/>
              <a:t>A </a:t>
            </a:r>
            <a:r>
              <a:rPr lang="en-US" i="1" dirty="0" err="1" smtClean="0"/>
              <a:t>khulq</a:t>
            </a:r>
            <a:r>
              <a:rPr lang="en-US" dirty="0" smtClean="0"/>
              <a:t> which has turned into the second nature is called </a:t>
            </a:r>
            <a:r>
              <a:rPr lang="en-US" i="1" dirty="0" err="1" smtClean="0"/>
              <a:t>malakah</a:t>
            </a:r>
            <a:r>
              <a:rPr lang="en-US" i="1" dirty="0" smtClean="0"/>
              <a:t> </a:t>
            </a:r>
            <a:r>
              <a:rPr lang="en-US" dirty="0" smtClean="0"/>
              <a:t>(that which is in your possession)</a:t>
            </a:r>
          </a:p>
          <a:p>
            <a:pPr algn="l" rtl="0">
              <a:buNone/>
            </a:pPr>
            <a:endParaRPr lang="en-US" dirty="0" smtClean="0"/>
          </a:p>
          <a:p>
            <a:pPr algn="l" rtl="0">
              <a:buNone/>
            </a:pPr>
            <a:r>
              <a:rPr lang="en-US" dirty="0" smtClean="0"/>
              <a:t>Among human qualities those which are fleeting and accidental are called </a:t>
            </a:r>
            <a:r>
              <a:rPr lang="en-US" i="1" dirty="0" err="1" smtClean="0"/>
              <a:t>haal</a:t>
            </a:r>
            <a:endParaRPr lang="en-US" i="1" dirty="0" smtClean="0"/>
          </a:p>
          <a:p>
            <a:pPr algn="l" rtl="0">
              <a:buNone/>
            </a:pPr>
            <a:endParaRPr lang="en-US" i="1" dirty="0" smtClean="0"/>
          </a:p>
          <a:p>
            <a:pPr algn="l" rtl="0">
              <a:buNone/>
            </a:pPr>
            <a:r>
              <a:rPr lang="en-US" dirty="0" smtClean="0"/>
              <a:t>Those which are long lasting and continuous are called </a:t>
            </a:r>
            <a:r>
              <a:rPr lang="en-US" i="1" dirty="0" err="1" smtClean="0"/>
              <a:t>malakah</a:t>
            </a:r>
            <a:r>
              <a:rPr lang="en-US" i="1" dirty="0" smtClean="0"/>
              <a:t>. </a:t>
            </a:r>
          </a:p>
          <a:p>
            <a:pPr algn="l" rtl="0">
              <a:buNone/>
            </a:pPr>
            <a:endParaRPr lang="en-US" i="1" dirty="0" smtClean="0"/>
          </a:p>
          <a:p>
            <a:pPr algn="l" rtl="0">
              <a:buNone/>
            </a:pPr>
            <a:r>
              <a:rPr lang="en-US" i="1" dirty="0" err="1" smtClean="0"/>
              <a:t>Malakah</a:t>
            </a:r>
            <a:r>
              <a:rPr lang="en-US" i="1" dirty="0" smtClean="0"/>
              <a:t> </a:t>
            </a:r>
            <a:r>
              <a:rPr lang="en-US" dirty="0" smtClean="0"/>
              <a:t>is an established trait while </a:t>
            </a:r>
            <a:r>
              <a:rPr lang="en-US" i="1" dirty="0" err="1" smtClean="0"/>
              <a:t>haal</a:t>
            </a:r>
            <a:r>
              <a:rPr lang="en-US" dirty="0" smtClean="0"/>
              <a:t> is an emotional reaction.</a:t>
            </a:r>
          </a:p>
          <a:p>
            <a:pPr algn="l" rtl="0">
              <a:buNone/>
            </a:pPr>
            <a:endParaRPr lang="en-US" i="1" dirty="0" smtClean="0"/>
          </a:p>
          <a:p>
            <a:pPr algn="l" rtl="0">
              <a:buNone/>
            </a:pPr>
            <a:r>
              <a:rPr lang="en-US" dirty="0" smtClean="0"/>
              <a:t>If you smile occasionally or shout occasionally you are not regarded a good or bad tempered person,  but if you usually smile or usually shout you have the </a:t>
            </a:r>
            <a:r>
              <a:rPr lang="en-US" i="1" dirty="0" err="1" smtClean="0"/>
              <a:t>malakah</a:t>
            </a:r>
            <a:r>
              <a:rPr lang="en-US" dirty="0" smtClean="0"/>
              <a:t> which shows your </a:t>
            </a:r>
            <a:r>
              <a:rPr lang="en-US" i="1" dirty="0" err="1" smtClean="0"/>
              <a:t>akhlaq</a:t>
            </a:r>
            <a:r>
              <a:rPr lang="en-US" dirty="0" smtClean="0"/>
              <a:t>. </a:t>
            </a:r>
            <a:endParaRPr lang="fa-IR"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slide(fromBottom)">
                                      <p:cBhvr>
                                        <p:cTn id="27"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Akhlaq</a:t>
            </a:r>
            <a:endParaRPr lang="fa-IR" i="1" dirty="0"/>
          </a:p>
        </p:txBody>
      </p:sp>
      <p:sp>
        <p:nvSpPr>
          <p:cNvPr id="3" name="Content Placeholder 2"/>
          <p:cNvSpPr>
            <a:spLocks noGrp="1"/>
          </p:cNvSpPr>
          <p:nvPr>
            <p:ph idx="1"/>
          </p:nvPr>
        </p:nvSpPr>
        <p:spPr/>
        <p:txBody>
          <a:bodyPr>
            <a:normAutofit fontScale="77500" lnSpcReduction="20000"/>
          </a:bodyPr>
          <a:lstStyle/>
          <a:p>
            <a:pPr algn="l" rtl="0">
              <a:buNone/>
            </a:pPr>
            <a:r>
              <a:rPr lang="en-US" dirty="0" smtClean="0"/>
              <a:t>If you have the </a:t>
            </a:r>
            <a:r>
              <a:rPr lang="en-US" i="1" dirty="0" err="1" smtClean="0"/>
              <a:t>malakah</a:t>
            </a:r>
            <a:r>
              <a:rPr lang="en-US" dirty="0" smtClean="0"/>
              <a:t> you don’t need to think to act upon it. It moves you in a spontaneous way for it is like your second nature. </a:t>
            </a:r>
          </a:p>
          <a:p>
            <a:pPr algn="l" rtl="0">
              <a:buNone/>
            </a:pPr>
            <a:endParaRPr lang="en-US" i="1" dirty="0" smtClean="0"/>
          </a:p>
          <a:p>
            <a:pPr algn="l" rtl="0">
              <a:buNone/>
            </a:pPr>
            <a:r>
              <a:rPr lang="en-US" dirty="0" smtClean="0"/>
              <a:t>The science of </a:t>
            </a:r>
            <a:r>
              <a:rPr lang="en-US" i="1" dirty="0" err="1" smtClean="0"/>
              <a:t>akhlaq</a:t>
            </a:r>
            <a:r>
              <a:rPr lang="en-US" dirty="0" smtClean="0"/>
              <a:t> </a:t>
            </a:r>
          </a:p>
          <a:p>
            <a:pPr algn="l" rtl="0">
              <a:buNone/>
            </a:pPr>
            <a:r>
              <a:rPr lang="en-US" dirty="0" smtClean="0"/>
              <a:t>The science of </a:t>
            </a:r>
            <a:r>
              <a:rPr lang="en-US" i="1" dirty="0" err="1" smtClean="0"/>
              <a:t>akhlaq</a:t>
            </a:r>
            <a:r>
              <a:rPr lang="en-US" dirty="0" smtClean="0"/>
              <a:t> is a discipline which studies the </a:t>
            </a:r>
            <a:r>
              <a:rPr lang="en-US" i="1" dirty="0" err="1" smtClean="0"/>
              <a:t>malakaat</a:t>
            </a:r>
            <a:r>
              <a:rPr lang="en-US" i="1" dirty="0" smtClean="0"/>
              <a:t> </a:t>
            </a:r>
            <a:r>
              <a:rPr lang="en-US" dirty="0" smtClean="0"/>
              <a:t>(plural of </a:t>
            </a:r>
            <a:r>
              <a:rPr lang="en-US" i="1" dirty="0" err="1" smtClean="0"/>
              <a:t>malakah</a:t>
            </a:r>
            <a:r>
              <a:rPr lang="en-US" dirty="0" smtClean="0"/>
              <a:t>) of human soul</a:t>
            </a:r>
          </a:p>
          <a:p>
            <a:pPr algn="l" rtl="0">
              <a:buNone/>
            </a:pPr>
            <a:endParaRPr lang="en-US" dirty="0" smtClean="0"/>
          </a:p>
          <a:p>
            <a:pPr algn="l" rtl="0">
              <a:buNone/>
            </a:pPr>
            <a:r>
              <a:rPr lang="en-US" dirty="0" smtClean="0"/>
              <a:t>A </a:t>
            </a:r>
            <a:r>
              <a:rPr lang="en-US" i="1" dirty="0" err="1" smtClean="0"/>
              <a:t>malakah</a:t>
            </a:r>
            <a:r>
              <a:rPr lang="en-US" dirty="0" smtClean="0"/>
              <a:t> could be a virtue or a vice</a:t>
            </a:r>
          </a:p>
          <a:p>
            <a:pPr algn="l" rtl="0">
              <a:buNone/>
            </a:pPr>
            <a:endParaRPr lang="en-US" dirty="0" smtClean="0"/>
          </a:p>
          <a:p>
            <a:pPr algn="l" rtl="0">
              <a:buNone/>
            </a:pPr>
            <a:r>
              <a:rPr lang="en-US" dirty="0" smtClean="0"/>
              <a:t>The science of </a:t>
            </a:r>
            <a:r>
              <a:rPr lang="en-US" i="1" dirty="0" err="1" smtClean="0"/>
              <a:t>akhlaq</a:t>
            </a:r>
            <a:r>
              <a:rPr lang="en-US" dirty="0" smtClean="0"/>
              <a:t> distinguishes between the two and help formation of good </a:t>
            </a:r>
            <a:r>
              <a:rPr lang="en-US" i="1" dirty="0" err="1" smtClean="0"/>
              <a:t>malakah</a:t>
            </a:r>
            <a:r>
              <a:rPr lang="en-US" dirty="0" smtClean="0"/>
              <a:t> and removal of evil </a:t>
            </a:r>
            <a:r>
              <a:rPr lang="en-US" i="1" dirty="0" err="1" smtClean="0"/>
              <a:t>malakah</a:t>
            </a:r>
            <a:endParaRPr lang="en-US" i="1" dirty="0" smtClean="0"/>
          </a:p>
          <a:p>
            <a:pPr algn="l" rtl="0">
              <a:buNone/>
            </a:pPr>
            <a:endParaRPr lang="en-US" dirty="0" smtClean="0"/>
          </a:p>
          <a:p>
            <a:pPr algn="l" rtl="0">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On faith</a:t>
            </a:r>
            <a:endParaRPr lang="fa-IR" i="1" dirty="0"/>
          </a:p>
        </p:txBody>
      </p:sp>
      <p:sp>
        <p:nvSpPr>
          <p:cNvPr id="3" name="Content Placeholder 2"/>
          <p:cNvSpPr>
            <a:spLocks noGrp="1"/>
          </p:cNvSpPr>
          <p:nvPr>
            <p:ph idx="1"/>
          </p:nvPr>
        </p:nvSpPr>
        <p:spPr/>
        <p:txBody>
          <a:bodyPr>
            <a:normAutofit fontScale="70000" lnSpcReduction="20000"/>
          </a:bodyPr>
          <a:lstStyle/>
          <a:p>
            <a:pPr algn="l" rtl="0">
              <a:buNone/>
            </a:pPr>
            <a:r>
              <a:rPr lang="en-US" dirty="0" smtClean="0"/>
              <a:t>Faith is a conviction which requires acknowledgement of the heart, confession of the tongue, and action of the body. </a:t>
            </a:r>
          </a:p>
          <a:p>
            <a:pPr algn="l" rtl="0">
              <a:buNone/>
            </a:pPr>
            <a:endParaRPr lang="en-US" dirty="0" smtClean="0"/>
          </a:p>
          <a:p>
            <a:pPr algn="r">
              <a:buNone/>
            </a:pPr>
            <a:r>
              <a:rPr lang="fa-IR" sz="2000" dirty="0" smtClean="0"/>
              <a:t>قال رسول اللَّه ‏صلى الله عليه وآله وسلم :</a:t>
            </a:r>
          </a:p>
          <a:p>
            <a:pPr algn="r">
              <a:buNone/>
            </a:pPr>
            <a:r>
              <a:rPr lang="fa-IR" sz="2800" dirty="0" smtClean="0"/>
              <a:t> </a:t>
            </a:r>
            <a:r>
              <a:rPr lang="fa-IR" sz="2800" b="1" dirty="0" smtClean="0"/>
              <a:t>الايمان عقد بالقلب</a:t>
            </a:r>
            <a:r>
              <a:rPr lang="fa-IR" sz="2800" dirty="0" smtClean="0"/>
              <a:t> </a:t>
            </a:r>
            <a:r>
              <a:rPr lang="fa-IR" sz="2800" b="1" dirty="0" smtClean="0"/>
              <a:t>و لفظ باللسان و عمل بالجوارح </a:t>
            </a:r>
            <a:r>
              <a:rPr lang="fa-IR" sz="2800" dirty="0" smtClean="0"/>
              <a:t>. </a:t>
            </a:r>
            <a:r>
              <a:rPr lang="fa-IR" sz="1800" dirty="0" smtClean="0"/>
              <a:t>(معانى الاخبار / 186)</a:t>
            </a:r>
          </a:p>
          <a:p>
            <a:pPr algn="r">
              <a:buNone/>
            </a:pPr>
            <a:endParaRPr lang="fa-IR" sz="1800" dirty="0" smtClean="0"/>
          </a:p>
          <a:p>
            <a:pPr algn="l" rtl="0">
              <a:buNone/>
            </a:pPr>
            <a:r>
              <a:rPr lang="en-US" dirty="0" smtClean="0"/>
              <a:t>Therefore faith is different from mere belief or knowledge. It is a confession and conviction of the heart which moves the tongue and the limbs</a:t>
            </a:r>
          </a:p>
          <a:p>
            <a:pPr algn="l" rtl="0">
              <a:buNone/>
            </a:pPr>
            <a:endParaRPr lang="en-US" dirty="0" smtClean="0"/>
          </a:p>
          <a:p>
            <a:pPr algn="l" rtl="0">
              <a:buNone/>
            </a:pPr>
            <a:r>
              <a:rPr lang="en-US" dirty="0" smtClean="0"/>
              <a:t>Mere knowledge may not lead to faith (like those who believe there is a creator but are indifferent towards him)</a:t>
            </a:r>
          </a:p>
          <a:p>
            <a:pPr algn="l" rtl="0">
              <a:buNone/>
            </a:pPr>
            <a:endParaRPr lang="en-US" dirty="0" smtClean="0"/>
          </a:p>
          <a:p>
            <a:pPr algn="l" rtl="0">
              <a:buNone/>
            </a:pPr>
            <a:r>
              <a:rPr lang="en-US" dirty="0" smtClean="0"/>
              <a:t>In the same way mere confession of the tongue or action of the limbs may not indicate the faith (like the hypocrites)</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slide(fromBottom)">
                                      <p:cBhvr>
                                        <p:cTn id="3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On faith</a:t>
            </a:r>
            <a:endParaRPr lang="fa-IR" i="1" dirty="0"/>
          </a:p>
        </p:txBody>
      </p:sp>
      <p:sp>
        <p:nvSpPr>
          <p:cNvPr id="3" name="Content Placeholder 2"/>
          <p:cNvSpPr>
            <a:spLocks noGrp="1"/>
          </p:cNvSpPr>
          <p:nvPr>
            <p:ph idx="1"/>
          </p:nvPr>
        </p:nvSpPr>
        <p:spPr/>
        <p:txBody>
          <a:bodyPr>
            <a:normAutofit fontScale="77500" lnSpcReduction="20000"/>
          </a:bodyPr>
          <a:lstStyle/>
          <a:p>
            <a:pPr algn="l" rtl="0">
              <a:buNone/>
            </a:pPr>
            <a:r>
              <a:rPr lang="en-US" dirty="0" smtClean="0"/>
              <a:t>It is the conviction which leads to action </a:t>
            </a:r>
          </a:p>
          <a:p>
            <a:pPr algn="l" rtl="0">
              <a:buNone/>
            </a:pPr>
            <a:r>
              <a:rPr lang="en-US" dirty="0" smtClean="0"/>
              <a:t>and</a:t>
            </a:r>
          </a:p>
          <a:p>
            <a:pPr algn="l" rtl="0">
              <a:buNone/>
            </a:pPr>
            <a:r>
              <a:rPr lang="en-US" dirty="0" smtClean="0"/>
              <a:t>It is the conviction which has different levels and degrees</a:t>
            </a:r>
          </a:p>
          <a:p>
            <a:pPr algn="l" rtl="0">
              <a:buNone/>
            </a:pPr>
            <a:endParaRPr lang="en-US" dirty="0" smtClean="0"/>
          </a:p>
          <a:p>
            <a:pPr algn="l" rtl="0">
              <a:buNone/>
            </a:pPr>
            <a:r>
              <a:rPr lang="en-US" dirty="0" smtClean="0"/>
              <a:t>The conviction is strengthened by meditation, by purification of the soul, by sincerity, by continuous remembrance of God, and by action, </a:t>
            </a:r>
          </a:p>
          <a:p>
            <a:pPr algn="l" rtl="0">
              <a:buNone/>
            </a:pPr>
            <a:endParaRPr lang="en-US" dirty="0" smtClean="0"/>
          </a:p>
          <a:p>
            <a:pPr algn="l" rtl="0">
              <a:buNone/>
            </a:pPr>
            <a:r>
              <a:rPr lang="en-US" dirty="0" smtClean="0"/>
              <a:t>Eventually it changes quality and turns into LOVE</a:t>
            </a:r>
          </a:p>
          <a:p>
            <a:pPr algn="l" rtl="0">
              <a:buNone/>
            </a:pPr>
            <a:endParaRPr lang="en-US" dirty="0" smtClean="0"/>
          </a:p>
          <a:p>
            <a:pPr algn="l" rtl="0">
              <a:buNone/>
            </a:pPr>
            <a:r>
              <a:rPr lang="en-US" dirty="0" smtClean="0"/>
              <a:t>At this stage the person enters the realm of </a:t>
            </a:r>
            <a:r>
              <a:rPr lang="en-US" i="1" dirty="0" err="1" smtClean="0"/>
              <a:t>muqarrabun</a:t>
            </a:r>
            <a:r>
              <a:rPr lang="en-US" dirty="0" smtClean="0"/>
              <a:t>. </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slide(fromBottom)">
                                      <p:cBhvr>
                                        <p:cTn id="3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On faith</a:t>
            </a:r>
            <a:endParaRPr lang="fa-IR" i="1" dirty="0"/>
          </a:p>
        </p:txBody>
      </p:sp>
      <p:sp>
        <p:nvSpPr>
          <p:cNvPr id="3" name="Content Placeholder 2"/>
          <p:cNvSpPr>
            <a:spLocks noGrp="1"/>
          </p:cNvSpPr>
          <p:nvPr>
            <p:ph idx="1"/>
          </p:nvPr>
        </p:nvSpPr>
        <p:spPr/>
        <p:txBody>
          <a:bodyPr>
            <a:normAutofit fontScale="77500" lnSpcReduction="20000"/>
          </a:bodyPr>
          <a:lstStyle/>
          <a:p>
            <a:pPr algn="l" rtl="0">
              <a:buNone/>
            </a:pPr>
            <a:r>
              <a:rPr lang="en-US" dirty="0" smtClean="0"/>
              <a:t>The importance of this conviction is explained by the verses related to the plight of </a:t>
            </a:r>
            <a:r>
              <a:rPr lang="en-US" dirty="0" err="1" smtClean="0"/>
              <a:t>Ammar</a:t>
            </a:r>
            <a:r>
              <a:rPr lang="en-US" dirty="0" smtClean="0"/>
              <a:t> </a:t>
            </a:r>
            <a:r>
              <a:rPr lang="en-US" dirty="0" err="1" smtClean="0"/>
              <a:t>ibn</a:t>
            </a:r>
            <a:r>
              <a:rPr lang="en-US" dirty="0" smtClean="0"/>
              <a:t> </a:t>
            </a:r>
            <a:r>
              <a:rPr lang="en-US" dirty="0" err="1" smtClean="0"/>
              <a:t>Yasir</a:t>
            </a:r>
            <a:r>
              <a:rPr lang="en-US" dirty="0" smtClean="0"/>
              <a:t>.</a:t>
            </a:r>
          </a:p>
          <a:p>
            <a:pPr algn="l" rtl="0">
              <a:buNone/>
            </a:pPr>
            <a:r>
              <a:rPr lang="en-US" dirty="0" smtClean="0"/>
              <a:t>The verse explain to some extent the nature of faith as well: </a:t>
            </a:r>
          </a:p>
          <a:p>
            <a:pPr algn="l" rtl="0">
              <a:buNone/>
            </a:pPr>
            <a:endParaRPr lang="en-US" dirty="0" smtClean="0"/>
          </a:p>
          <a:p>
            <a:pPr>
              <a:buNone/>
            </a:pPr>
            <a:r>
              <a:rPr lang="fa-IR" dirty="0" smtClean="0"/>
              <a:t>مَن كَفَرَ بِاللَّهِ مِن بَعْدِ إِيمَانِهِ إِلَّا مَنْ أُكْرِهَ وَ قَلْبُهُ مُطْمَئنِ‏ُّ  بِالْايمَانِ وَ لَاكِن مَّن شَرَحَ بِالْكُفْرِ صَدْرًا فَعَلَيْهِمْ غَضَبٌ مِّنَ اللَّهِ وَ لَهُمْ عَذَابٌ عَظِيمٌ</a:t>
            </a:r>
          </a:p>
          <a:p>
            <a:pPr>
              <a:buNone/>
            </a:pPr>
            <a:endParaRPr lang="fa-IR" dirty="0" smtClean="0"/>
          </a:p>
          <a:p>
            <a:pPr algn="l" rtl="0">
              <a:buNone/>
            </a:pPr>
            <a:r>
              <a:rPr lang="en-US" dirty="0" smtClean="0"/>
              <a:t>Whoever renounces faith in Allah after [affirming] his faith barring someone who is compelled while his heart is at rest in faith but those who open up their breasts to unfaith, upon such shall be Allah's wrath, and there is a great punishment for them (16:106)</a:t>
            </a:r>
          </a:p>
          <a:p>
            <a:pP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3094</TotalTime>
  <Words>1176</Words>
  <Application>Microsoft Office PowerPoint</Application>
  <PresentationFormat>On-screen Show (4:3)</PresentationFormat>
  <Paragraphs>114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The Impact of Akhlaq on Faith" </vt:lpstr>
      <vt:lpstr>Introduction</vt:lpstr>
      <vt:lpstr>On akhlaq?</vt:lpstr>
      <vt:lpstr>Khulq and khalq</vt:lpstr>
      <vt:lpstr>Malakah </vt:lpstr>
      <vt:lpstr>Akhlaq</vt:lpstr>
      <vt:lpstr>On faith</vt:lpstr>
      <vt:lpstr>On faith</vt:lpstr>
      <vt:lpstr>On faith</vt:lpstr>
      <vt:lpstr>On faith</vt:lpstr>
      <vt:lpstr>On levels of faith</vt:lpstr>
      <vt:lpstr>Faith as manifested in akhlaq</vt:lpstr>
      <vt:lpstr>Faith as manifested in akhlaq</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Akhlaq on Faith" </dc:title>
  <dc:creator>User</dc:creator>
  <cp:lastModifiedBy>User</cp:lastModifiedBy>
  <cp:revision>7</cp:revision>
  <dcterms:created xsi:type="dcterms:W3CDTF">2006-08-16T00:00:00Z</dcterms:created>
  <dcterms:modified xsi:type="dcterms:W3CDTF">2013-05-13T01:06:03Z</dcterms:modified>
</cp:coreProperties>
</file>