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44" r:id="rId2"/>
    <p:sldMasterId id="2147483756" r:id="rId3"/>
  </p:sldMasterIdLst>
  <p:sldIdLst>
    <p:sldId id="260" r:id="rId4"/>
    <p:sldId id="258" r:id="rId5"/>
    <p:sldId id="256" r:id="rId6"/>
    <p:sldId id="259" r:id="rId7"/>
    <p:sldId id="261" r:id="rId8"/>
    <p:sldId id="262" r:id="rId9"/>
    <p:sldId id="263" r:id="rId10"/>
    <p:sldId id="264" r:id="rId11"/>
    <p:sldId id="265" r:id="rId12"/>
    <p:sldId id="25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8" d="100"/>
          <a:sy n="88" d="100"/>
        </p:scale>
        <p:origin x="-50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3/26/2009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3/26/2009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3/26/2009</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D8BD707-D9CF-40AE-B4C6-C98DA3205C09}" type="datetimeFigureOut">
              <a:rPr lang="en-US" smtClean="0"/>
              <a:pPr/>
              <a:t>3/26/2009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3/26/2009</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B6F15528-21DE-4FAA-801E-634DDDAF4B2B}"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3/26/2009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B6F15528-21DE-4FAA-801E-634DDDAF4B2B}"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D8BD707-D9CF-40AE-B4C6-C98DA3205C09}" type="datetimeFigureOut">
              <a:rPr lang="en-US" smtClean="0"/>
              <a:pPr/>
              <a:t>3/26/2009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6F15528-21DE-4FAA-801E-634DDDAF4B2B}"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3/26/2009</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B6F15528-21DE-4FAA-801E-634DDDAF4B2B}"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D8BD707-D9CF-40AE-B4C6-C98DA3205C09}" type="datetimeFigureOut">
              <a:rPr lang="en-US" smtClean="0"/>
              <a:pPr/>
              <a:t>3/26/2009</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B6F15528-21DE-4FAA-801E-634DDDAF4B2B}"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3/26/2009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3/26/2009</a:t>
            </a:fld>
            <a:endParaRPr lang="en-US" sz="1400" kern="1200">
              <a:solidFill>
                <a:srgbClr val="696464"/>
              </a:solidFill>
              <a:latin typeface="Perpetua"/>
              <a:ea typeface="+mn-ea"/>
              <a:cs typeface="+mn-cs"/>
            </a:endParaRPr>
          </a:p>
        </p:txBody>
      </p:sp>
      <p:sp>
        <p:nvSpPr>
          <p:cNvPr id="17" name="Footer Placeholder 16"/>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pPr algn="ctr" rtl="0"/>
            <a:fld id="{B6F15528-21DE-4FAA-801E-634DDDAF4B2B}" type="slidenum">
              <a:rPr lang="en-US" kern="1200" smtClean="0">
                <a:latin typeface="Franklin Gothic Book"/>
                <a:ea typeface="+mj-ea"/>
                <a:cs typeface="+mj-cs"/>
              </a:rPr>
              <a:pPr algn="ctr" rtl="0"/>
              <a:t>‹#›</a:t>
            </a:fld>
            <a:endParaRPr lang="en-US" kern="1200">
              <a:latin typeface="Franklin Gothic Book"/>
              <a:ea typeface="+mj-ea"/>
              <a:cs typeface="+mj-cs"/>
            </a:endParaRP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3/26/2009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3/26/2009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a:xfrm>
            <a:off x="800100" y="6172200"/>
            <a:ext cx="4000500" cy="457200"/>
          </a:xfrm>
        </p:spPr>
        <p:txBody>
          <a:bodyPr/>
          <a:lstStyle/>
          <a:p>
            <a:pPr algn="l" rtl="0"/>
            <a:endParaRPr lang="en-US" sz="1400" kern="1200">
              <a:solidFill>
                <a:srgbClr val="696464"/>
              </a:solidFill>
              <a:latin typeface="Perpetua"/>
              <a:ea typeface="+mn-ea"/>
              <a:cs typeface="+mn-cs"/>
            </a:endParaRP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6" name="Slide Number Placeholder 5"/>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3/26/2009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3/26/2009</a:t>
            </a:fld>
            <a:endParaRPr lang="en-US" sz="1400" kern="1200">
              <a:solidFill>
                <a:srgbClr val="696464"/>
              </a:solidFill>
              <a:latin typeface="Perpetua"/>
              <a:ea typeface="+mn-ea"/>
              <a:cs typeface="+mn-cs"/>
            </a:endParaRPr>
          </a:p>
        </p:txBody>
      </p:sp>
      <p:sp>
        <p:nvSpPr>
          <p:cNvPr id="8" name="Footer Placeholder 7"/>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9" name="Slide Number Placeholder 8"/>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3/26/2009</a:t>
            </a:fld>
            <a:endParaRPr lang="en-US" sz="1400" kern="1200">
              <a:solidFill>
                <a:srgbClr val="696464"/>
              </a:solidFill>
              <a:latin typeface="Perpetua"/>
              <a:ea typeface="+mn-ea"/>
              <a:cs typeface="+mn-cs"/>
            </a:endParaRPr>
          </a:p>
        </p:txBody>
      </p:sp>
      <p:sp>
        <p:nvSpPr>
          <p:cNvPr id="4" name="Footer Placeholder 3"/>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5" name="Slide Number Placeholder 4"/>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3/26/2009</a:t>
            </a:fld>
            <a:endParaRPr lang="en-US" sz="1400" kern="1200">
              <a:solidFill>
                <a:srgbClr val="696464"/>
              </a:solidFill>
              <a:latin typeface="Perpetua"/>
              <a:ea typeface="+mn-ea"/>
              <a:cs typeface="+mn-cs"/>
            </a:endParaRPr>
          </a:p>
        </p:txBody>
      </p:sp>
      <p:sp>
        <p:nvSpPr>
          <p:cNvPr id="3" name="Footer Placeholder 2"/>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4" name="Slide Number Placeholder 3"/>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3/26/2009</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3/26/2009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3/26/2009</a:t>
            </a:fld>
            <a:endParaRPr lang="en-US" sz="1400" kern="1200">
              <a:solidFill>
                <a:srgbClr val="696464"/>
              </a:solidFill>
              <a:latin typeface="Perpetua"/>
              <a:ea typeface="+mn-ea"/>
              <a:cs typeface="+mn-cs"/>
            </a:endParaRPr>
          </a:p>
        </p:txBody>
      </p:sp>
      <p:sp>
        <p:nvSpPr>
          <p:cNvPr id="6" name="Footer Placeholder 5"/>
          <p:cNvSpPr>
            <a:spLocks noGrp="1"/>
          </p:cNvSpPr>
          <p:nvPr>
            <p:ph type="ftr" sz="quarter" idx="11"/>
          </p:nvPr>
        </p:nvSpPr>
        <p:spPr>
          <a:xfrm>
            <a:off x="914400" y="6172200"/>
            <a:ext cx="3886200" cy="457200"/>
          </a:xfrm>
        </p:spPr>
        <p:txBody>
          <a:bodyPr/>
          <a:lstStyle/>
          <a:p>
            <a:pPr algn="l" rtl="0"/>
            <a:endParaRPr lang="en-US" sz="1400" kern="1200">
              <a:solidFill>
                <a:srgbClr val="696464"/>
              </a:solidFill>
              <a:latin typeface="Perpetua"/>
              <a:ea typeface="+mn-ea"/>
              <a:cs typeface="+mn-cs"/>
            </a:endParaRPr>
          </a:p>
        </p:txBody>
      </p:sp>
      <p:sp>
        <p:nvSpPr>
          <p:cNvPr id="7" name="Slide Number Placeholder 6"/>
          <p:cNvSpPr>
            <a:spLocks noGrp="1"/>
          </p:cNvSpPr>
          <p:nvPr>
            <p:ph type="sldNum" sz="quarter" idx="12"/>
          </p:nvPr>
        </p:nvSpPr>
        <p:spPr>
          <a:xfrm>
            <a:off x="146304" y="6208776"/>
            <a:ext cx="457200" cy="457200"/>
          </a:xfrm>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3/26/2009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lgn="r" rtl="0"/>
            <a:fld id="{1D8BD707-D9CF-40AE-B4C6-C98DA3205C09}" type="datetimeFigureOut">
              <a:rPr lang="en-US" sz="1400" kern="1200">
                <a:solidFill>
                  <a:srgbClr val="696464"/>
                </a:solidFill>
                <a:latin typeface="Perpetua"/>
                <a:ea typeface="+mn-ea"/>
                <a:cs typeface="+mn-cs"/>
              </a:rPr>
              <a:pPr algn="r" rtl="0"/>
              <a:t>3/26/2009</a:t>
            </a:fld>
            <a:endParaRPr lang="en-US" sz="1400" kern="1200">
              <a:solidFill>
                <a:srgbClr val="696464"/>
              </a:solidFill>
              <a:latin typeface="Perpetua"/>
              <a:ea typeface="+mn-ea"/>
              <a:cs typeface="+mn-cs"/>
            </a:endParaRPr>
          </a:p>
        </p:txBody>
      </p:sp>
      <p:sp>
        <p:nvSpPr>
          <p:cNvPr id="5" name="Footer Placeholder 4"/>
          <p:cNvSpPr>
            <a:spLocks noGrp="1"/>
          </p:cNvSpPr>
          <p:nvPr>
            <p:ph type="ftr" sz="quarter" idx="11"/>
          </p:nvPr>
        </p:nvSpPr>
        <p:spPr/>
        <p:txBody>
          <a:bodyPr/>
          <a:lstStyle/>
          <a:p>
            <a:pPr algn="l" rtl="0"/>
            <a:endParaRPr lang="en-US" sz="1400" kern="1200">
              <a:solidFill>
                <a:srgbClr val="696464"/>
              </a:solidFill>
              <a:latin typeface="Perpetua"/>
              <a:ea typeface="+mn-ea"/>
              <a:cs typeface="+mn-cs"/>
            </a:endParaRPr>
          </a:p>
        </p:txBody>
      </p:sp>
      <p:sp>
        <p:nvSpPr>
          <p:cNvPr id="6" name="Slide Number Placeholder 5"/>
          <p:cNvSpPr>
            <a:spLocks noGrp="1"/>
          </p:cNvSpPr>
          <p:nvPr>
            <p:ph type="sldNum" sz="quarter" idx="12"/>
          </p:nvPr>
        </p:nvSpPr>
        <p:spPr/>
        <p:txBody>
          <a:bodyPr/>
          <a:lstStyle/>
          <a:p>
            <a:pPr algn="ctr" rtl="0"/>
            <a:fld id="{B6F15528-21DE-4FAA-801E-634DDDAF4B2B}" type="slidenum">
              <a:rPr lang="en-US" sz="1400" kern="1200">
                <a:solidFill>
                  <a:srgbClr val="FFFFFF"/>
                </a:solidFill>
                <a:latin typeface="Franklin Gothic Book"/>
                <a:ea typeface="+mj-ea"/>
                <a:cs typeface="+mj-cs"/>
              </a:rPr>
              <a:pPr algn="ctr" rtl="0"/>
              <a:t>‹#›</a:t>
            </a:fld>
            <a:endParaRPr lang="en-US" sz="1400" kern="1200">
              <a:solidFill>
                <a:srgbClr val="FFFFFF"/>
              </a:solidFill>
              <a:latin typeface="Franklin Gothic Book"/>
              <a:ea typeface="+mj-ea"/>
              <a:cs typeface="+mj-cs"/>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3/26/2009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3/26/2009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3/26/2009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3/26/2009</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3/26/2009</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D8BD707-D9CF-40AE-B4C6-C98DA3205C09}" type="datetimeFigureOut">
              <a:rPr lang="en-US" smtClean="0"/>
              <a:pPr/>
              <a:t>3/26/2009</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6F15528-21DE-4FAA-801E-634DDDAF4B2B}"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rtl="0"/>
            <a:endParaRPr lang="en-US" kern="1200">
              <a:solidFill>
                <a:prstClr val="white"/>
              </a:solidFill>
              <a:latin typeface="Perpetua"/>
              <a:ea typeface="+mn-ea"/>
              <a:cs typeface="+mn-cs"/>
            </a:endParaRPr>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rtl="0"/>
            <a:endParaRPr lang="en-US" kern="1200">
              <a:solidFill>
                <a:prstClr val="white"/>
              </a:solidFill>
              <a:latin typeface="Perpetua"/>
              <a:ea typeface="+mn-ea"/>
              <a:cs typeface="+mn-cs"/>
            </a:endParaRPr>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rtl="0"/>
            <a:fld id="{1D8BD707-D9CF-40AE-B4C6-C98DA3205C09}" type="datetimeFigureOut">
              <a:rPr lang="en-US" kern="1200" smtClean="0">
                <a:solidFill>
                  <a:srgbClr val="696464"/>
                </a:solidFill>
                <a:latin typeface="Perpetua"/>
                <a:ea typeface="+mn-ea"/>
                <a:cs typeface="+mn-cs"/>
              </a:rPr>
              <a:pPr rtl="0"/>
              <a:t>3/26/2009</a:t>
            </a:fld>
            <a:endParaRPr lang="en-US" kern="1200">
              <a:solidFill>
                <a:srgbClr val="696464"/>
              </a:solidFill>
              <a:latin typeface="Perpetua"/>
              <a:ea typeface="+mn-ea"/>
              <a:cs typeface="+mn-cs"/>
            </a:endParaRP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lgn="l" rtl="0"/>
            <a:endParaRPr lang="en-US" kern="1200">
              <a:solidFill>
                <a:srgbClr val="696464"/>
              </a:solidFill>
              <a:latin typeface="Perpetua"/>
              <a:ea typeface="+mn-ea"/>
              <a:cs typeface="+mn-cs"/>
            </a:endParaRPr>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rtl="0"/>
            <a:fld id="{B6F15528-21DE-4FAA-801E-634DDDAF4B2B}" type="slidenum">
              <a:rPr lang="en-US" kern="1200" smtClean="0">
                <a:latin typeface="Franklin Gothic Book"/>
              </a:rPr>
              <a:pPr rtl="0"/>
              <a:t>‹#›</a:t>
            </a:fld>
            <a:endParaRPr lang="en-US" kern="1200">
              <a:latin typeface="Franklin Gothic Book"/>
            </a:endParaRP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dirty="0" smtClean="0"/>
          </a:p>
        </p:txBody>
      </p:sp>
      <p:sp>
        <p:nvSpPr>
          <p:cNvPr id="2" name="Title 1"/>
          <p:cNvSpPr>
            <a:spLocks noGrp="1"/>
          </p:cNvSpPr>
          <p:nvPr>
            <p:ph type="ctrTitle"/>
          </p:nvPr>
        </p:nvSpPr>
        <p:spPr>
          <a:xfrm>
            <a:off x="685800" y="1600201"/>
            <a:ext cx="7772400" cy="2000250"/>
          </a:xfrm>
        </p:spPr>
        <p:txBody>
          <a:bodyPr>
            <a:normAutofit fontScale="90000"/>
          </a:bodyPr>
          <a:lstStyle/>
          <a:p>
            <a:r>
              <a:rPr lang="en-GB" dirty="0" smtClean="0"/>
              <a:t/>
            </a:r>
            <a:br>
              <a:rPr lang="en-GB" dirty="0" smtClean="0"/>
            </a:br>
            <a:r>
              <a:rPr lang="en-GB" dirty="0" smtClean="0"/>
              <a:t>'The Concept and the Person of Imam </a:t>
            </a:r>
            <a:r>
              <a:rPr lang="en-GB" dirty="0" err="1" smtClean="0"/>
              <a:t>Mahdi</a:t>
            </a:r>
            <a:r>
              <a:rPr lang="en-GB" dirty="0" smtClean="0"/>
              <a:t> (</a:t>
            </a:r>
            <a:r>
              <a:rPr lang="en-GB" dirty="0" err="1" smtClean="0"/>
              <a:t>a.s</a:t>
            </a:r>
            <a:r>
              <a:rPr lang="en-GB" dirty="0" smtClean="0"/>
              <a:t>.) in Islam'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Concept of </a:t>
            </a:r>
            <a:r>
              <a:rPr lang="en-GB" dirty="0" err="1" smtClean="0"/>
              <a:t>Mahdi</a:t>
            </a:r>
            <a:r>
              <a:rPr lang="en-GB" dirty="0" smtClean="0"/>
              <a:t> in the Quran </a:t>
            </a:r>
            <a:endParaRPr lang="en-GB" dirty="0"/>
          </a:p>
        </p:txBody>
      </p:sp>
      <p:sp>
        <p:nvSpPr>
          <p:cNvPr id="3" name="Content Placeholder 2"/>
          <p:cNvSpPr>
            <a:spLocks noGrp="1"/>
          </p:cNvSpPr>
          <p:nvPr>
            <p:ph sz="quarter" idx="1"/>
          </p:nvPr>
        </p:nvSpPr>
        <p:spPr/>
        <p:txBody>
          <a:bodyPr>
            <a:normAutofit fontScale="92500"/>
          </a:bodyPr>
          <a:lstStyle/>
          <a:p>
            <a:pPr algn="r" rtl="1">
              <a:buNone/>
            </a:pPr>
            <a:r>
              <a:rPr lang="ar-SA" b="1" dirty="0" smtClean="0"/>
              <a:t>سعد الدين التفتازاني</a:t>
            </a:r>
            <a:r>
              <a:rPr lang="en-GB" b="1" dirty="0" smtClean="0"/>
              <a:t> </a:t>
            </a:r>
            <a:r>
              <a:rPr lang="ar-SA" dirty="0" smtClean="0"/>
              <a:t> (م. 793)</a:t>
            </a:r>
            <a:endParaRPr lang="ar-SA" b="1" dirty="0" smtClean="0"/>
          </a:p>
          <a:p>
            <a:pPr algn="r" rtl="1">
              <a:buNone/>
            </a:pPr>
            <a:r>
              <a:rPr lang="ar-SA" b="1" dirty="0" smtClean="0"/>
              <a:t>قال في شرح المقاصد: خاتمة . مما يلحق بباب الإمامة خروج المهدي ونزول عيسى وهما من أشراط الساعة.... وعنه رضي الله عنه ، أي أبي سعيد الخدري ، قال: ذكر رسول الله صلى الله عليه وآله بلاء يصيب هذه الأمة حتى لايجد الرجل ملجأ يلجأ إليه من الظلم ، فيبعث الله رجلاً من عترتي فيملأ الأرض قسطاً وعدلاً كما ملئت ظلماً وجوراً . فذهب العلماء إلى أنه إمام عادل من ولد فاطمة رضي الله عنها يخلقه الله حين يشاء ويبعثه لنصرة دينه . وزعمت الشيعة الإمامية أنه محمد بن الحسن العسكري اختفى عن الناس خوفاً من الأعداء ولا استحالة في طول عمره كنوح ولقمان والخضر عليهم السلام ، وأنكر ذلك سائر الفرق لأنه ادعاء أمر يستبعد جداً ، إذ لم يعهد في هذه الأمة مثل هذه الأعمار من غير دليل ولا أمارة) .( المصدر:1/214) .</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Course topics</a:t>
            </a:r>
            <a:endParaRPr lang="en-GB" dirty="0"/>
          </a:p>
        </p:txBody>
      </p:sp>
      <p:sp>
        <p:nvSpPr>
          <p:cNvPr id="3" name="Content Placeholder 2"/>
          <p:cNvSpPr>
            <a:spLocks noGrp="1"/>
          </p:cNvSpPr>
          <p:nvPr>
            <p:ph sz="quarter" idx="1"/>
          </p:nvPr>
        </p:nvSpPr>
        <p:spPr/>
        <p:txBody>
          <a:bodyPr>
            <a:normAutofit fontScale="85000" lnSpcReduction="20000"/>
          </a:bodyPr>
          <a:lstStyle/>
          <a:p>
            <a:r>
              <a:rPr lang="en-GB" dirty="0" smtClean="0"/>
              <a:t>The concept of </a:t>
            </a:r>
            <a:r>
              <a:rPr lang="en-GB" dirty="0" err="1" smtClean="0"/>
              <a:t>Mahdi</a:t>
            </a:r>
            <a:endParaRPr lang="en-GB" dirty="0" smtClean="0"/>
          </a:p>
          <a:p>
            <a:r>
              <a:rPr lang="en-GB" dirty="0" smtClean="0"/>
              <a:t>Doubts in the concept of </a:t>
            </a:r>
            <a:r>
              <a:rPr lang="en-GB" dirty="0" err="1" smtClean="0"/>
              <a:t>Mahdi</a:t>
            </a:r>
            <a:endParaRPr lang="en-GB" dirty="0" smtClean="0"/>
          </a:p>
          <a:p>
            <a:r>
              <a:rPr lang="en-GB" dirty="0" smtClean="0"/>
              <a:t>The person of </a:t>
            </a:r>
            <a:r>
              <a:rPr lang="en-GB" dirty="0" err="1" smtClean="0"/>
              <a:t>Mahdi</a:t>
            </a:r>
            <a:r>
              <a:rPr lang="en-GB" dirty="0" smtClean="0"/>
              <a:t> </a:t>
            </a:r>
          </a:p>
          <a:p>
            <a:r>
              <a:rPr lang="en-GB" dirty="0" smtClean="0"/>
              <a:t>The false claimants </a:t>
            </a:r>
          </a:p>
          <a:p>
            <a:r>
              <a:rPr lang="en-GB" dirty="0" smtClean="0"/>
              <a:t>The concept of Occultation </a:t>
            </a:r>
          </a:p>
          <a:p>
            <a:r>
              <a:rPr lang="en-GB" dirty="0" err="1" smtClean="0"/>
              <a:t>Ibn</a:t>
            </a:r>
            <a:r>
              <a:rPr lang="en-GB" dirty="0" smtClean="0"/>
              <a:t> al-</a:t>
            </a:r>
            <a:r>
              <a:rPr lang="en-GB" dirty="0" err="1" smtClean="0"/>
              <a:t>Hasan</a:t>
            </a:r>
            <a:r>
              <a:rPr lang="en-GB" dirty="0" smtClean="0"/>
              <a:t> al-</a:t>
            </a:r>
            <a:r>
              <a:rPr lang="en-GB" dirty="0" err="1" smtClean="0"/>
              <a:t>Askari</a:t>
            </a:r>
            <a:r>
              <a:rPr lang="en-GB" dirty="0" smtClean="0"/>
              <a:t> (</a:t>
            </a:r>
            <a:r>
              <a:rPr lang="en-GB" dirty="0" err="1" smtClean="0"/>
              <a:t>a.s</a:t>
            </a:r>
            <a:r>
              <a:rPr lang="en-GB" dirty="0" smtClean="0"/>
              <a:t>.)</a:t>
            </a:r>
          </a:p>
          <a:p>
            <a:r>
              <a:rPr lang="en-GB" dirty="0" smtClean="0"/>
              <a:t>The era of the Deputies</a:t>
            </a:r>
          </a:p>
          <a:p>
            <a:r>
              <a:rPr lang="en-GB" dirty="0" smtClean="0"/>
              <a:t>The Major Occultation</a:t>
            </a:r>
          </a:p>
          <a:p>
            <a:r>
              <a:rPr lang="en-GB" dirty="0" smtClean="0"/>
              <a:t>The Portents of his Reappearance</a:t>
            </a:r>
          </a:p>
          <a:p>
            <a:r>
              <a:rPr lang="en-GB" dirty="0" smtClean="0"/>
              <a:t>The Reappearance </a:t>
            </a:r>
          </a:p>
          <a:p>
            <a:r>
              <a:rPr lang="en-GB" dirty="0" smtClean="0"/>
              <a:t>The Return (</a:t>
            </a:r>
            <a:r>
              <a:rPr lang="en-GB" i="1" dirty="0" smtClean="0"/>
              <a:t>al-</a:t>
            </a:r>
            <a:r>
              <a:rPr lang="en-GB" i="1" dirty="0" err="1" smtClean="0"/>
              <a:t>raj’ah</a:t>
            </a:r>
            <a:r>
              <a:rPr lang="en-GB" dirty="0" smtClean="0"/>
              <a:t>)</a:t>
            </a:r>
          </a:p>
          <a:p>
            <a:r>
              <a:rPr lang="en-GB" dirty="0" smtClean="0"/>
              <a:t>End of the world  </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0"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anim calcmode="lin" valueType="num">
                                      <p:cBhvr>
                                        <p:cTn id="8" dur="500" fill="hold"/>
                                        <p:tgtEl>
                                          <p:spTgt spid="3">
                                            <p:txEl>
                                              <p:pRg st="0" end="0"/>
                                            </p:txEl>
                                          </p:spTgt>
                                        </p:tgtEl>
                                        <p:attrNameLst>
                                          <p:attrName>ppt_x</p:attrName>
                                        </p:attrNameLst>
                                      </p:cBhvr>
                                      <p:tavLst>
                                        <p:tav tm="0">
                                          <p:val>
                                            <p:strVal val="#ppt_x-.1"/>
                                          </p:val>
                                        </p:tav>
                                        <p:tav tm="100000">
                                          <p:val>
                                            <p:strVal val="#ppt_x"/>
                                          </p:val>
                                        </p:tav>
                                      </p:tavLst>
                                    </p:anim>
                                    <p:anim calcmode="lin" valueType="num">
                                      <p:cBhvr>
                                        <p:cTn id="9"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0" presetClass="entr" presetSubtype="0" fill="hold" nodeType="clickEffect">
                                  <p:stCondLst>
                                    <p:cond delay="0"/>
                                  </p:stCondLst>
                                  <p:iterate type="lt">
                                    <p:tmPct val="10000"/>
                                  </p:iterate>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500"/>
                                        <p:tgtEl>
                                          <p:spTgt spid="3">
                                            <p:txEl>
                                              <p:pRg st="1" end="1"/>
                                            </p:txEl>
                                          </p:spTgt>
                                        </p:tgtEl>
                                      </p:cBhvr>
                                    </p:animEffect>
                                    <p:anim calcmode="lin" valueType="num">
                                      <p:cBhvr>
                                        <p:cTn id="15" dur="500" fill="hold"/>
                                        <p:tgtEl>
                                          <p:spTgt spid="3">
                                            <p:txEl>
                                              <p:pRg st="1" end="1"/>
                                            </p:txEl>
                                          </p:spTgt>
                                        </p:tgtEl>
                                        <p:attrNameLst>
                                          <p:attrName>ppt_x</p:attrName>
                                        </p:attrNameLst>
                                      </p:cBhvr>
                                      <p:tavLst>
                                        <p:tav tm="0">
                                          <p:val>
                                            <p:strVal val="#ppt_x-.1"/>
                                          </p:val>
                                        </p:tav>
                                        <p:tav tm="100000">
                                          <p:val>
                                            <p:strVal val="#ppt_x"/>
                                          </p:val>
                                        </p:tav>
                                      </p:tavLst>
                                    </p:anim>
                                    <p:anim calcmode="lin" valueType="num">
                                      <p:cBhvr>
                                        <p:cTn id="16"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0" presetClass="entr" presetSubtype="0" fill="hold" nodeType="clickEffect">
                                  <p:stCondLst>
                                    <p:cond delay="0"/>
                                  </p:stCondLst>
                                  <p:iterate type="lt">
                                    <p:tmPct val="10000"/>
                                  </p:iterate>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500"/>
                                        <p:tgtEl>
                                          <p:spTgt spid="3">
                                            <p:txEl>
                                              <p:pRg st="2" end="2"/>
                                            </p:txEl>
                                          </p:spTgt>
                                        </p:tgtEl>
                                      </p:cBhvr>
                                    </p:animEffect>
                                    <p:anim calcmode="lin" valueType="num">
                                      <p:cBhvr>
                                        <p:cTn id="22" dur="500" fill="hold"/>
                                        <p:tgtEl>
                                          <p:spTgt spid="3">
                                            <p:txEl>
                                              <p:pRg st="2" end="2"/>
                                            </p:txEl>
                                          </p:spTgt>
                                        </p:tgtEl>
                                        <p:attrNameLst>
                                          <p:attrName>ppt_x</p:attrName>
                                        </p:attrNameLst>
                                      </p:cBhvr>
                                      <p:tavLst>
                                        <p:tav tm="0">
                                          <p:val>
                                            <p:strVal val="#ppt_x-.1"/>
                                          </p:val>
                                        </p:tav>
                                        <p:tav tm="100000">
                                          <p:val>
                                            <p:strVal val="#ppt_x"/>
                                          </p:val>
                                        </p:tav>
                                      </p:tavLst>
                                    </p:anim>
                                    <p:anim calcmode="lin" valueType="num">
                                      <p:cBhvr>
                                        <p:cTn id="23"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0" presetClass="entr" presetSubtype="0" fill="hold" nodeType="clickEffect">
                                  <p:stCondLst>
                                    <p:cond delay="0"/>
                                  </p:stCondLst>
                                  <p:iterate type="lt">
                                    <p:tmPct val="10000"/>
                                  </p:iterate>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500"/>
                                        <p:tgtEl>
                                          <p:spTgt spid="3">
                                            <p:txEl>
                                              <p:pRg st="3" end="3"/>
                                            </p:txEl>
                                          </p:spTgt>
                                        </p:tgtEl>
                                      </p:cBhvr>
                                    </p:animEffect>
                                    <p:anim calcmode="lin" valueType="num">
                                      <p:cBhvr>
                                        <p:cTn id="29" dur="500" fill="hold"/>
                                        <p:tgtEl>
                                          <p:spTgt spid="3">
                                            <p:txEl>
                                              <p:pRg st="3" end="3"/>
                                            </p:txEl>
                                          </p:spTgt>
                                        </p:tgtEl>
                                        <p:attrNameLst>
                                          <p:attrName>ppt_x</p:attrName>
                                        </p:attrNameLst>
                                      </p:cBhvr>
                                      <p:tavLst>
                                        <p:tav tm="0">
                                          <p:val>
                                            <p:strVal val="#ppt_x-.1"/>
                                          </p:val>
                                        </p:tav>
                                        <p:tav tm="100000">
                                          <p:val>
                                            <p:strVal val="#ppt_x"/>
                                          </p:val>
                                        </p:tav>
                                      </p:tavLst>
                                    </p:anim>
                                    <p:anim calcmode="lin" valueType="num">
                                      <p:cBhvr>
                                        <p:cTn id="3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0" presetClass="entr" presetSubtype="0" fill="hold" nodeType="clickEffect">
                                  <p:stCondLst>
                                    <p:cond delay="0"/>
                                  </p:stCondLst>
                                  <p:iterate type="lt">
                                    <p:tmPct val="10000"/>
                                  </p:iterate>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500"/>
                                        <p:tgtEl>
                                          <p:spTgt spid="3">
                                            <p:txEl>
                                              <p:pRg st="4" end="4"/>
                                            </p:txEl>
                                          </p:spTgt>
                                        </p:tgtEl>
                                      </p:cBhvr>
                                    </p:animEffect>
                                    <p:anim calcmode="lin" valueType="num">
                                      <p:cBhvr>
                                        <p:cTn id="36" dur="500" fill="hold"/>
                                        <p:tgtEl>
                                          <p:spTgt spid="3">
                                            <p:txEl>
                                              <p:pRg st="4" end="4"/>
                                            </p:txEl>
                                          </p:spTgt>
                                        </p:tgtEl>
                                        <p:attrNameLst>
                                          <p:attrName>ppt_x</p:attrName>
                                        </p:attrNameLst>
                                      </p:cBhvr>
                                      <p:tavLst>
                                        <p:tav tm="0">
                                          <p:val>
                                            <p:strVal val="#ppt_x-.1"/>
                                          </p:val>
                                        </p:tav>
                                        <p:tav tm="100000">
                                          <p:val>
                                            <p:strVal val="#ppt_x"/>
                                          </p:val>
                                        </p:tav>
                                      </p:tavLst>
                                    </p:anim>
                                    <p:anim calcmode="lin" valueType="num">
                                      <p:cBhvr>
                                        <p:cTn id="37"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0" presetClass="entr" presetSubtype="0" fill="hold" nodeType="clickEffect">
                                  <p:stCondLst>
                                    <p:cond delay="0"/>
                                  </p:stCondLst>
                                  <p:iterate type="lt">
                                    <p:tmPct val="10000"/>
                                  </p:iterate>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500"/>
                                        <p:tgtEl>
                                          <p:spTgt spid="3">
                                            <p:txEl>
                                              <p:pRg st="5" end="5"/>
                                            </p:txEl>
                                          </p:spTgt>
                                        </p:tgtEl>
                                      </p:cBhvr>
                                    </p:animEffect>
                                    <p:anim calcmode="lin" valueType="num">
                                      <p:cBhvr>
                                        <p:cTn id="43" dur="500" fill="hold"/>
                                        <p:tgtEl>
                                          <p:spTgt spid="3">
                                            <p:txEl>
                                              <p:pRg st="5" end="5"/>
                                            </p:txEl>
                                          </p:spTgt>
                                        </p:tgtEl>
                                        <p:attrNameLst>
                                          <p:attrName>ppt_x</p:attrName>
                                        </p:attrNameLst>
                                      </p:cBhvr>
                                      <p:tavLst>
                                        <p:tav tm="0">
                                          <p:val>
                                            <p:strVal val="#ppt_x-.1"/>
                                          </p:val>
                                        </p:tav>
                                        <p:tav tm="100000">
                                          <p:val>
                                            <p:strVal val="#ppt_x"/>
                                          </p:val>
                                        </p:tav>
                                      </p:tavLst>
                                    </p:anim>
                                    <p:anim calcmode="lin" valueType="num">
                                      <p:cBhvr>
                                        <p:cTn id="44"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0" presetClass="entr" presetSubtype="0" fill="hold" nodeType="clickEffect">
                                  <p:stCondLst>
                                    <p:cond delay="0"/>
                                  </p:stCondLst>
                                  <p:iterate type="lt">
                                    <p:tmPct val="10000"/>
                                  </p:iterate>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500"/>
                                        <p:tgtEl>
                                          <p:spTgt spid="3">
                                            <p:txEl>
                                              <p:pRg st="6" end="6"/>
                                            </p:txEl>
                                          </p:spTgt>
                                        </p:tgtEl>
                                      </p:cBhvr>
                                    </p:animEffect>
                                    <p:anim calcmode="lin" valueType="num">
                                      <p:cBhvr>
                                        <p:cTn id="50" dur="500" fill="hold"/>
                                        <p:tgtEl>
                                          <p:spTgt spid="3">
                                            <p:txEl>
                                              <p:pRg st="6" end="6"/>
                                            </p:txEl>
                                          </p:spTgt>
                                        </p:tgtEl>
                                        <p:attrNameLst>
                                          <p:attrName>ppt_x</p:attrName>
                                        </p:attrNameLst>
                                      </p:cBhvr>
                                      <p:tavLst>
                                        <p:tav tm="0">
                                          <p:val>
                                            <p:strVal val="#ppt_x-.1"/>
                                          </p:val>
                                        </p:tav>
                                        <p:tav tm="100000">
                                          <p:val>
                                            <p:strVal val="#ppt_x"/>
                                          </p:val>
                                        </p:tav>
                                      </p:tavLst>
                                    </p:anim>
                                    <p:anim calcmode="lin" valueType="num">
                                      <p:cBhvr>
                                        <p:cTn id="51"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0" presetClass="entr" presetSubtype="0" fill="hold" nodeType="clickEffect">
                                  <p:stCondLst>
                                    <p:cond delay="0"/>
                                  </p:stCondLst>
                                  <p:iterate type="lt">
                                    <p:tmPct val="10000"/>
                                  </p:iterate>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500"/>
                                        <p:tgtEl>
                                          <p:spTgt spid="3">
                                            <p:txEl>
                                              <p:pRg st="7" end="7"/>
                                            </p:txEl>
                                          </p:spTgt>
                                        </p:tgtEl>
                                      </p:cBhvr>
                                    </p:animEffect>
                                    <p:anim calcmode="lin" valueType="num">
                                      <p:cBhvr>
                                        <p:cTn id="57" dur="500" fill="hold"/>
                                        <p:tgtEl>
                                          <p:spTgt spid="3">
                                            <p:txEl>
                                              <p:pRg st="7" end="7"/>
                                            </p:txEl>
                                          </p:spTgt>
                                        </p:tgtEl>
                                        <p:attrNameLst>
                                          <p:attrName>ppt_x</p:attrName>
                                        </p:attrNameLst>
                                      </p:cBhvr>
                                      <p:tavLst>
                                        <p:tav tm="0">
                                          <p:val>
                                            <p:strVal val="#ppt_x-.1"/>
                                          </p:val>
                                        </p:tav>
                                        <p:tav tm="100000">
                                          <p:val>
                                            <p:strVal val="#ppt_x"/>
                                          </p:val>
                                        </p:tav>
                                      </p:tavLst>
                                    </p:anim>
                                    <p:anim calcmode="lin" valueType="num">
                                      <p:cBhvr>
                                        <p:cTn id="58"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0" presetClass="entr" presetSubtype="0" fill="hold" nodeType="clickEffect">
                                  <p:stCondLst>
                                    <p:cond delay="0"/>
                                  </p:stCondLst>
                                  <p:iterate type="lt">
                                    <p:tmPct val="10000"/>
                                  </p:iterate>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500"/>
                                        <p:tgtEl>
                                          <p:spTgt spid="3">
                                            <p:txEl>
                                              <p:pRg st="8" end="8"/>
                                            </p:txEl>
                                          </p:spTgt>
                                        </p:tgtEl>
                                      </p:cBhvr>
                                    </p:animEffect>
                                    <p:anim calcmode="lin" valueType="num">
                                      <p:cBhvr>
                                        <p:cTn id="64" dur="500" fill="hold"/>
                                        <p:tgtEl>
                                          <p:spTgt spid="3">
                                            <p:txEl>
                                              <p:pRg st="8" end="8"/>
                                            </p:txEl>
                                          </p:spTgt>
                                        </p:tgtEl>
                                        <p:attrNameLst>
                                          <p:attrName>ppt_x</p:attrName>
                                        </p:attrNameLst>
                                      </p:cBhvr>
                                      <p:tavLst>
                                        <p:tav tm="0">
                                          <p:val>
                                            <p:strVal val="#ppt_x-.1"/>
                                          </p:val>
                                        </p:tav>
                                        <p:tav tm="100000">
                                          <p:val>
                                            <p:strVal val="#ppt_x"/>
                                          </p:val>
                                        </p:tav>
                                      </p:tavLst>
                                    </p:anim>
                                    <p:anim calcmode="lin" valueType="num">
                                      <p:cBhvr>
                                        <p:cTn id="65"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0" presetClass="entr" presetSubtype="0" fill="hold" nodeType="clickEffect">
                                  <p:stCondLst>
                                    <p:cond delay="0"/>
                                  </p:stCondLst>
                                  <p:iterate type="lt">
                                    <p:tmPct val="10000"/>
                                  </p:iterate>
                                  <p:childTnLst>
                                    <p:set>
                                      <p:cBhvr>
                                        <p:cTn id="69" dur="1" fill="hold">
                                          <p:stCondLst>
                                            <p:cond delay="0"/>
                                          </p:stCondLst>
                                        </p:cTn>
                                        <p:tgtEl>
                                          <p:spTgt spid="3">
                                            <p:txEl>
                                              <p:pRg st="9" end="9"/>
                                            </p:txEl>
                                          </p:spTgt>
                                        </p:tgtEl>
                                        <p:attrNameLst>
                                          <p:attrName>style.visibility</p:attrName>
                                        </p:attrNameLst>
                                      </p:cBhvr>
                                      <p:to>
                                        <p:strVal val="visible"/>
                                      </p:to>
                                    </p:set>
                                    <p:animEffect transition="in" filter="fade">
                                      <p:cBhvr>
                                        <p:cTn id="70" dur="500"/>
                                        <p:tgtEl>
                                          <p:spTgt spid="3">
                                            <p:txEl>
                                              <p:pRg st="9" end="9"/>
                                            </p:txEl>
                                          </p:spTgt>
                                        </p:tgtEl>
                                      </p:cBhvr>
                                    </p:animEffect>
                                    <p:anim calcmode="lin" valueType="num">
                                      <p:cBhvr>
                                        <p:cTn id="71" dur="500" fill="hold"/>
                                        <p:tgtEl>
                                          <p:spTgt spid="3">
                                            <p:txEl>
                                              <p:pRg st="9" end="9"/>
                                            </p:txEl>
                                          </p:spTgt>
                                        </p:tgtEl>
                                        <p:attrNameLst>
                                          <p:attrName>ppt_x</p:attrName>
                                        </p:attrNameLst>
                                      </p:cBhvr>
                                      <p:tavLst>
                                        <p:tav tm="0">
                                          <p:val>
                                            <p:strVal val="#ppt_x-.1"/>
                                          </p:val>
                                        </p:tav>
                                        <p:tav tm="100000">
                                          <p:val>
                                            <p:strVal val="#ppt_x"/>
                                          </p:val>
                                        </p:tav>
                                      </p:tavLst>
                                    </p:anim>
                                    <p:anim calcmode="lin" valueType="num">
                                      <p:cBhvr>
                                        <p:cTn id="72" dur="500" fill="hold"/>
                                        <p:tgtEl>
                                          <p:spTgt spid="3">
                                            <p:txEl>
                                              <p:pRg st="9" end="9"/>
                                            </p:txEl>
                                          </p:spTgt>
                                        </p:tgtEl>
                                        <p:attrNameLst>
                                          <p:attrName>ppt_y</p:attrName>
                                        </p:attrNameLst>
                                      </p:cBhvr>
                                      <p:tavLst>
                                        <p:tav tm="0">
                                          <p:val>
                                            <p:strVal val="#ppt_y"/>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0" presetClass="entr" presetSubtype="0" fill="hold" nodeType="clickEffect">
                                  <p:stCondLst>
                                    <p:cond delay="0"/>
                                  </p:stCondLst>
                                  <p:iterate type="lt">
                                    <p:tmPct val="10000"/>
                                  </p:iterate>
                                  <p:childTnLst>
                                    <p:set>
                                      <p:cBhvr>
                                        <p:cTn id="76" dur="1" fill="hold">
                                          <p:stCondLst>
                                            <p:cond delay="0"/>
                                          </p:stCondLst>
                                        </p:cTn>
                                        <p:tgtEl>
                                          <p:spTgt spid="3">
                                            <p:txEl>
                                              <p:pRg st="10" end="10"/>
                                            </p:txEl>
                                          </p:spTgt>
                                        </p:tgtEl>
                                        <p:attrNameLst>
                                          <p:attrName>style.visibility</p:attrName>
                                        </p:attrNameLst>
                                      </p:cBhvr>
                                      <p:to>
                                        <p:strVal val="visible"/>
                                      </p:to>
                                    </p:set>
                                    <p:animEffect transition="in" filter="fade">
                                      <p:cBhvr>
                                        <p:cTn id="77" dur="500"/>
                                        <p:tgtEl>
                                          <p:spTgt spid="3">
                                            <p:txEl>
                                              <p:pRg st="10" end="10"/>
                                            </p:txEl>
                                          </p:spTgt>
                                        </p:tgtEl>
                                      </p:cBhvr>
                                    </p:animEffect>
                                    <p:anim calcmode="lin" valueType="num">
                                      <p:cBhvr>
                                        <p:cTn id="78" dur="500" fill="hold"/>
                                        <p:tgtEl>
                                          <p:spTgt spid="3">
                                            <p:txEl>
                                              <p:pRg st="10" end="10"/>
                                            </p:txEl>
                                          </p:spTgt>
                                        </p:tgtEl>
                                        <p:attrNameLst>
                                          <p:attrName>ppt_x</p:attrName>
                                        </p:attrNameLst>
                                      </p:cBhvr>
                                      <p:tavLst>
                                        <p:tav tm="0">
                                          <p:val>
                                            <p:strVal val="#ppt_x-.1"/>
                                          </p:val>
                                        </p:tav>
                                        <p:tav tm="100000">
                                          <p:val>
                                            <p:strVal val="#ppt_x"/>
                                          </p:val>
                                        </p:tav>
                                      </p:tavLst>
                                    </p:anim>
                                    <p:anim calcmode="lin" valueType="num">
                                      <p:cBhvr>
                                        <p:cTn id="79" dur="5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0" presetClass="entr" presetSubtype="0" fill="hold" nodeType="clickEffect">
                                  <p:stCondLst>
                                    <p:cond delay="0"/>
                                  </p:stCondLst>
                                  <p:iterate type="lt">
                                    <p:tmPct val="10000"/>
                                  </p:iterate>
                                  <p:childTnLst>
                                    <p:set>
                                      <p:cBhvr>
                                        <p:cTn id="83" dur="1" fill="hold">
                                          <p:stCondLst>
                                            <p:cond delay="0"/>
                                          </p:stCondLst>
                                        </p:cTn>
                                        <p:tgtEl>
                                          <p:spTgt spid="3">
                                            <p:txEl>
                                              <p:pRg st="11" end="11"/>
                                            </p:txEl>
                                          </p:spTgt>
                                        </p:tgtEl>
                                        <p:attrNameLst>
                                          <p:attrName>style.visibility</p:attrName>
                                        </p:attrNameLst>
                                      </p:cBhvr>
                                      <p:to>
                                        <p:strVal val="visible"/>
                                      </p:to>
                                    </p:set>
                                    <p:animEffect transition="in" filter="fade">
                                      <p:cBhvr>
                                        <p:cTn id="84" dur="500"/>
                                        <p:tgtEl>
                                          <p:spTgt spid="3">
                                            <p:txEl>
                                              <p:pRg st="11" end="11"/>
                                            </p:txEl>
                                          </p:spTgt>
                                        </p:tgtEl>
                                      </p:cBhvr>
                                    </p:animEffect>
                                    <p:anim calcmode="lin" valueType="num">
                                      <p:cBhvr>
                                        <p:cTn id="85" dur="500" fill="hold"/>
                                        <p:tgtEl>
                                          <p:spTgt spid="3">
                                            <p:txEl>
                                              <p:pRg st="11" end="11"/>
                                            </p:txEl>
                                          </p:spTgt>
                                        </p:tgtEl>
                                        <p:attrNameLst>
                                          <p:attrName>ppt_x</p:attrName>
                                        </p:attrNameLst>
                                      </p:cBhvr>
                                      <p:tavLst>
                                        <p:tav tm="0">
                                          <p:val>
                                            <p:strVal val="#ppt_x-.1"/>
                                          </p:val>
                                        </p:tav>
                                        <p:tav tm="100000">
                                          <p:val>
                                            <p:strVal val="#ppt_x"/>
                                          </p:val>
                                        </p:tav>
                                      </p:tavLst>
                                    </p:anim>
                                    <p:anim calcmode="lin" valueType="num">
                                      <p:cBhvr>
                                        <p:cTn id="86" dur="500" fill="hold"/>
                                        <p:tgtEl>
                                          <p:spTgt spid="3">
                                            <p:txEl>
                                              <p:pRg st="11" end="1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GB" dirty="0" smtClean="0"/>
          </a:p>
          <a:p>
            <a:r>
              <a:rPr lang="en-GB" sz="3600" dirty="0" smtClean="0"/>
              <a:t>The concept of </a:t>
            </a:r>
            <a:r>
              <a:rPr lang="en-GB" sz="3600" dirty="0" err="1" smtClean="0"/>
              <a:t>Mahdi</a:t>
            </a:r>
            <a:endParaRPr lang="en-GB" sz="3600" dirty="0"/>
          </a:p>
        </p:txBody>
      </p:sp>
      <p:sp>
        <p:nvSpPr>
          <p:cNvPr id="2" name="Title 1"/>
          <p:cNvSpPr>
            <a:spLocks noGrp="1"/>
          </p:cNvSpPr>
          <p:nvPr>
            <p:ph type="ctrTitle"/>
          </p:nvPr>
        </p:nvSpPr>
        <p:spPr>
          <a:xfrm>
            <a:off x="685800" y="1600201"/>
            <a:ext cx="7772400" cy="2000250"/>
          </a:xfrm>
        </p:spPr>
        <p:txBody>
          <a:bodyPr>
            <a:normAutofit fontScale="90000"/>
          </a:bodyPr>
          <a:lstStyle/>
          <a:p>
            <a:r>
              <a:rPr lang="en-GB" dirty="0" smtClean="0"/>
              <a:t/>
            </a:r>
            <a:br>
              <a:rPr lang="en-GB" dirty="0" smtClean="0"/>
            </a:br>
            <a:r>
              <a:rPr lang="en-GB" dirty="0" smtClean="0"/>
              <a:t>'The Concept and the Person of Imam </a:t>
            </a:r>
            <a:r>
              <a:rPr lang="en-GB" dirty="0" err="1" smtClean="0"/>
              <a:t>Mahdi</a:t>
            </a:r>
            <a:r>
              <a:rPr lang="en-GB" dirty="0" smtClean="0"/>
              <a:t> A.S. in Islam' </a:t>
            </a:r>
            <a:br>
              <a:rPr lang="en-GB" dirty="0" smtClean="0"/>
            </a:br>
            <a:r>
              <a:rPr lang="en-GB" dirty="0" smtClean="0"/>
              <a:t/>
            </a:r>
            <a:br>
              <a:rPr lang="en-GB" dirty="0" smtClean="0"/>
            </a:b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The Concept of </a:t>
            </a:r>
            <a:r>
              <a:rPr lang="en-GB" dirty="0" err="1" smtClean="0"/>
              <a:t>Mahdi</a:t>
            </a:r>
            <a:endParaRPr lang="en-GB" dirty="0"/>
          </a:p>
        </p:txBody>
      </p:sp>
      <p:sp>
        <p:nvSpPr>
          <p:cNvPr id="3" name="Content Placeholder 2"/>
          <p:cNvSpPr>
            <a:spLocks noGrp="1"/>
          </p:cNvSpPr>
          <p:nvPr>
            <p:ph sz="quarter" idx="1"/>
          </p:nvPr>
        </p:nvSpPr>
        <p:spPr>
          <a:xfrm>
            <a:off x="301752" y="1527048"/>
            <a:ext cx="8503920" cy="5330952"/>
          </a:xfrm>
        </p:spPr>
        <p:txBody>
          <a:bodyPr>
            <a:normAutofit fontScale="70000" lnSpcReduction="20000"/>
          </a:bodyPr>
          <a:lstStyle/>
          <a:p>
            <a:pPr>
              <a:lnSpc>
                <a:spcPct val="120000"/>
              </a:lnSpc>
              <a:buNone/>
            </a:pPr>
            <a:r>
              <a:rPr lang="en-GB" dirty="0" smtClean="0"/>
              <a:t>There has been no dispute among Muslim scholars in the very concept of </a:t>
            </a:r>
            <a:r>
              <a:rPr lang="en-GB" dirty="0" err="1" smtClean="0"/>
              <a:t>Mahdi</a:t>
            </a:r>
            <a:endParaRPr lang="en-GB" dirty="0" smtClean="0"/>
          </a:p>
          <a:p>
            <a:pPr>
              <a:lnSpc>
                <a:spcPct val="120000"/>
              </a:lnSpc>
              <a:buNone/>
            </a:pPr>
            <a:endParaRPr lang="en-GB" dirty="0" smtClean="0"/>
          </a:p>
          <a:p>
            <a:pPr>
              <a:lnSpc>
                <a:spcPct val="120000"/>
              </a:lnSpc>
              <a:buNone/>
            </a:pPr>
            <a:r>
              <a:rPr lang="en-GB" dirty="0" smtClean="0"/>
              <a:t>Both </a:t>
            </a:r>
            <a:r>
              <a:rPr lang="en-GB" dirty="0" err="1" smtClean="0"/>
              <a:t>Shi’a</a:t>
            </a:r>
            <a:r>
              <a:rPr lang="en-GB" dirty="0" smtClean="0"/>
              <a:t> and Sunni scholars have authored books exclusively on traditions  regarding </a:t>
            </a:r>
            <a:r>
              <a:rPr lang="en-GB" dirty="0" err="1" smtClean="0"/>
              <a:t>Mahdi</a:t>
            </a:r>
            <a:r>
              <a:rPr lang="en-GB" dirty="0" smtClean="0"/>
              <a:t> since old age</a:t>
            </a:r>
          </a:p>
          <a:p>
            <a:pPr>
              <a:lnSpc>
                <a:spcPct val="120000"/>
              </a:lnSpc>
              <a:buNone/>
            </a:pPr>
            <a:endParaRPr lang="en-GB" dirty="0" smtClean="0"/>
          </a:p>
          <a:p>
            <a:pPr>
              <a:lnSpc>
                <a:spcPct val="120000"/>
              </a:lnSpc>
              <a:buNone/>
            </a:pPr>
            <a:r>
              <a:rPr lang="en-GB" dirty="0" smtClean="0"/>
              <a:t>The first such book that we know about in the Sunni world is</a:t>
            </a:r>
            <a:r>
              <a:rPr lang="ar-SA" i="1" dirty="0" smtClean="0"/>
              <a:t>الفتن و الملاحم  </a:t>
            </a:r>
            <a:r>
              <a:rPr lang="en-GB" i="1" dirty="0" smtClean="0"/>
              <a:t>  Trials and Tribulations</a:t>
            </a:r>
            <a:r>
              <a:rPr lang="ar-SA" i="1" dirty="0" smtClean="0"/>
              <a:t> </a:t>
            </a:r>
            <a:r>
              <a:rPr lang="en-GB" dirty="0" smtClean="0"/>
              <a:t>by the famous Hafiz </a:t>
            </a:r>
            <a:r>
              <a:rPr lang="en-GB" dirty="0" err="1" smtClean="0"/>
              <a:t>Nu’aym</a:t>
            </a:r>
            <a:r>
              <a:rPr lang="en-GB" dirty="0" smtClean="0"/>
              <a:t> b. </a:t>
            </a:r>
            <a:r>
              <a:rPr lang="en-GB" dirty="0" err="1" smtClean="0"/>
              <a:t>Hammad</a:t>
            </a:r>
            <a:r>
              <a:rPr lang="en-GB" dirty="0" smtClean="0"/>
              <a:t> </a:t>
            </a:r>
            <a:r>
              <a:rPr lang="en-GB" dirty="0" err="1" smtClean="0"/>
              <a:t>Marwazi</a:t>
            </a:r>
            <a:r>
              <a:rPr lang="en-GB" dirty="0" smtClean="0"/>
              <a:t> (d. 227)</a:t>
            </a:r>
            <a:r>
              <a:rPr lang="ar-SA" dirty="0" smtClean="0"/>
              <a:t> </a:t>
            </a:r>
            <a:r>
              <a:rPr lang="en-GB" dirty="0" smtClean="0"/>
              <a:t> </a:t>
            </a:r>
            <a:r>
              <a:rPr lang="ar-SA" dirty="0" smtClean="0"/>
              <a:t>الحافظ نعيم بن حماد مروزى</a:t>
            </a:r>
            <a:r>
              <a:rPr lang="en-GB" dirty="0" smtClean="0"/>
              <a:t> who was the first scholar who authored a </a:t>
            </a:r>
            <a:r>
              <a:rPr lang="en-GB" i="1" dirty="0" err="1" smtClean="0"/>
              <a:t>Musnad</a:t>
            </a:r>
            <a:r>
              <a:rPr lang="en-GB" dirty="0" smtClean="0"/>
              <a:t>  and was a reporter of </a:t>
            </a:r>
            <a:r>
              <a:rPr lang="en-GB" dirty="0" err="1" smtClean="0"/>
              <a:t>Bukhari</a:t>
            </a:r>
            <a:r>
              <a:rPr lang="en-GB" dirty="0" smtClean="0"/>
              <a:t> and other authors of </a:t>
            </a:r>
            <a:r>
              <a:rPr lang="en-GB" i="1" dirty="0" err="1" smtClean="0"/>
              <a:t>sahih</a:t>
            </a:r>
            <a:r>
              <a:rPr lang="en-GB" dirty="0" smtClean="0"/>
              <a:t> books. He died in prison over the dispute about the </a:t>
            </a:r>
            <a:r>
              <a:rPr lang="en-GB" dirty="0" err="1" smtClean="0"/>
              <a:t>Createdness</a:t>
            </a:r>
            <a:r>
              <a:rPr lang="en-GB" dirty="0" smtClean="0"/>
              <a:t> of the Quran. </a:t>
            </a:r>
          </a:p>
          <a:p>
            <a:pPr>
              <a:lnSpc>
                <a:spcPct val="120000"/>
              </a:lnSpc>
              <a:buNone/>
            </a:pPr>
            <a:endParaRPr lang="en-GB" dirty="0" smtClean="0"/>
          </a:p>
          <a:p>
            <a:pPr>
              <a:lnSpc>
                <a:spcPct val="120000"/>
              </a:lnSpc>
              <a:buNone/>
            </a:pPr>
            <a:r>
              <a:rPr lang="en-GB" dirty="0" smtClean="0"/>
              <a:t>According to </a:t>
            </a:r>
            <a:r>
              <a:rPr lang="en-GB" dirty="0" err="1" smtClean="0"/>
              <a:t>Kurani</a:t>
            </a:r>
            <a:r>
              <a:rPr lang="en-GB" dirty="0" smtClean="0"/>
              <a:t> (</a:t>
            </a:r>
            <a:r>
              <a:rPr lang="en-GB" i="1" dirty="0" err="1" smtClean="0"/>
              <a:t>Asr</a:t>
            </a:r>
            <a:r>
              <a:rPr lang="en-GB" i="1" dirty="0" smtClean="0"/>
              <a:t> al-</a:t>
            </a:r>
            <a:r>
              <a:rPr lang="en-GB" i="1" dirty="0" err="1" smtClean="0"/>
              <a:t>Zuhur</a:t>
            </a:r>
            <a:r>
              <a:rPr lang="en-GB" dirty="0" smtClean="0"/>
              <a:t>) manuscripts of this book are available in libraries in </a:t>
            </a:r>
            <a:r>
              <a:rPr lang="en-GB" dirty="0" err="1" smtClean="0"/>
              <a:t>Haidar</a:t>
            </a:r>
            <a:r>
              <a:rPr lang="en-GB" dirty="0" smtClean="0"/>
              <a:t> Abad and Damascus and since 1924 in the library of  British Museum.  </a:t>
            </a:r>
          </a:p>
          <a:p>
            <a:pPr algn="l">
              <a:lnSpc>
                <a:spcPct val="120000"/>
              </a:lnSpc>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The Concept of </a:t>
            </a:r>
            <a:r>
              <a:rPr lang="en-GB" dirty="0" err="1" smtClean="0"/>
              <a:t>Mahdi</a:t>
            </a:r>
            <a:endParaRPr lang="en-GB" dirty="0"/>
          </a:p>
        </p:txBody>
      </p:sp>
      <p:sp>
        <p:nvSpPr>
          <p:cNvPr id="3" name="Content Placeholder 2"/>
          <p:cNvSpPr>
            <a:spLocks noGrp="1"/>
          </p:cNvSpPr>
          <p:nvPr>
            <p:ph sz="quarter" idx="1"/>
          </p:nvPr>
        </p:nvSpPr>
        <p:spPr/>
        <p:txBody>
          <a:bodyPr>
            <a:normAutofit fontScale="62500" lnSpcReduction="20000"/>
          </a:bodyPr>
          <a:lstStyle/>
          <a:p>
            <a:r>
              <a:rPr lang="en-GB" dirty="0" smtClean="0"/>
              <a:t>The first such book that we know about in the </a:t>
            </a:r>
            <a:r>
              <a:rPr lang="en-GB" dirty="0" err="1" smtClean="0"/>
              <a:t>Shi’a</a:t>
            </a:r>
            <a:r>
              <a:rPr lang="en-GB" dirty="0" smtClean="0"/>
              <a:t> world is </a:t>
            </a:r>
            <a:r>
              <a:rPr lang="ar-SA" dirty="0" smtClean="0"/>
              <a:t>الغيبة  </a:t>
            </a:r>
            <a:r>
              <a:rPr lang="en-GB" dirty="0" smtClean="0"/>
              <a:t> </a:t>
            </a:r>
            <a:r>
              <a:rPr lang="en-GB" i="1" dirty="0" smtClean="0"/>
              <a:t>al-</a:t>
            </a:r>
            <a:r>
              <a:rPr lang="en-GB" i="1" dirty="0" err="1" smtClean="0"/>
              <a:t>ghaibah</a:t>
            </a:r>
            <a:r>
              <a:rPr lang="en-GB" dirty="0" smtClean="0"/>
              <a:t> or  </a:t>
            </a:r>
            <a:r>
              <a:rPr lang="ar-SA" dirty="0" smtClean="0"/>
              <a:t> القائم</a:t>
            </a:r>
            <a:r>
              <a:rPr lang="en-GB" dirty="0" smtClean="0"/>
              <a:t>by </a:t>
            </a:r>
            <a:r>
              <a:rPr lang="en-GB" dirty="0" err="1" smtClean="0"/>
              <a:t>Fadl</a:t>
            </a:r>
            <a:r>
              <a:rPr lang="en-GB" dirty="0" smtClean="0"/>
              <a:t> b. </a:t>
            </a:r>
            <a:r>
              <a:rPr lang="en-GB" dirty="0" err="1" smtClean="0"/>
              <a:t>Shadhan</a:t>
            </a:r>
            <a:r>
              <a:rPr lang="en-GB" dirty="0" smtClean="0"/>
              <a:t> al-</a:t>
            </a:r>
            <a:r>
              <a:rPr lang="en-GB" dirty="0" err="1" smtClean="0"/>
              <a:t>Naishaburi</a:t>
            </a:r>
            <a:r>
              <a:rPr lang="en-GB" dirty="0" smtClean="0"/>
              <a:t>  (d. 260) </a:t>
            </a:r>
            <a:r>
              <a:rPr lang="ar-SA" dirty="0" smtClean="0"/>
              <a:t>فضل بن شاذان نيشابورى</a:t>
            </a:r>
            <a:r>
              <a:rPr lang="en-GB" dirty="0" smtClean="0"/>
              <a:t>. This book is not extant anymore.</a:t>
            </a:r>
          </a:p>
          <a:p>
            <a:endParaRPr lang="en-GB" dirty="0" smtClean="0"/>
          </a:p>
          <a:p>
            <a:r>
              <a:rPr lang="en-GB" dirty="0" smtClean="0"/>
              <a:t>Thereafter books were written exclusively on </a:t>
            </a:r>
            <a:r>
              <a:rPr lang="en-GB" dirty="0" err="1" smtClean="0"/>
              <a:t>Mahdi</a:t>
            </a:r>
            <a:r>
              <a:rPr lang="en-GB" dirty="0" smtClean="0"/>
              <a:t> in every century by both </a:t>
            </a:r>
            <a:r>
              <a:rPr lang="en-GB" dirty="0" err="1" smtClean="0"/>
              <a:t>Shi’a</a:t>
            </a:r>
            <a:r>
              <a:rPr lang="en-GB" dirty="0" smtClean="0"/>
              <a:t> and Sunni scholars. </a:t>
            </a:r>
            <a:endParaRPr lang="ar-SA" dirty="0" smtClean="0"/>
          </a:p>
          <a:p>
            <a:endParaRPr lang="ar-SA" dirty="0" smtClean="0"/>
          </a:p>
          <a:p>
            <a:r>
              <a:rPr lang="en-GB" dirty="0" smtClean="0"/>
              <a:t>In his book </a:t>
            </a:r>
            <a:r>
              <a:rPr lang="en-GB" i="1" dirty="0" err="1" smtClean="0"/>
              <a:t>Mahdi</a:t>
            </a:r>
            <a:r>
              <a:rPr lang="en-GB" i="1" dirty="0" smtClean="0"/>
              <a:t> Ahl al-Bait </a:t>
            </a:r>
            <a:r>
              <a:rPr lang="en-GB" sz="1700" dirty="0" smtClean="0"/>
              <a:t>(pp. 18-21), </a:t>
            </a:r>
            <a:r>
              <a:rPr lang="en-GB" dirty="0" err="1" smtClean="0"/>
              <a:t>Dhabihullah</a:t>
            </a:r>
            <a:r>
              <a:rPr lang="en-GB" dirty="0" smtClean="0"/>
              <a:t> </a:t>
            </a:r>
            <a:r>
              <a:rPr lang="en-GB" dirty="0" err="1" smtClean="0"/>
              <a:t>Mahallati</a:t>
            </a:r>
            <a:r>
              <a:rPr lang="en-GB" dirty="0" smtClean="0"/>
              <a:t> lists 40 books by Sunni scholars and 110 books by </a:t>
            </a:r>
            <a:r>
              <a:rPr lang="en-GB" dirty="0" err="1" smtClean="0"/>
              <a:t>Shi’a</a:t>
            </a:r>
            <a:r>
              <a:rPr lang="en-GB" dirty="0" smtClean="0"/>
              <a:t> scholars written exclusively on Imam </a:t>
            </a:r>
            <a:r>
              <a:rPr lang="en-GB" dirty="0" err="1" smtClean="0"/>
              <a:t>Mahdi</a:t>
            </a:r>
            <a:r>
              <a:rPr lang="en-GB" dirty="0" smtClean="0"/>
              <a:t>. </a:t>
            </a:r>
          </a:p>
          <a:p>
            <a:endParaRPr lang="en-GB" dirty="0" smtClean="0"/>
          </a:p>
          <a:p>
            <a:r>
              <a:rPr lang="en-GB" dirty="0" smtClean="0"/>
              <a:t>Example of such books by Sunni scholars are: </a:t>
            </a:r>
          </a:p>
          <a:p>
            <a:endParaRPr lang="en-GB" dirty="0" smtClean="0"/>
          </a:p>
          <a:p>
            <a:r>
              <a:rPr lang="en-GB" dirty="0" smtClean="0"/>
              <a:t>1-Sifat al-</a:t>
            </a:r>
            <a:r>
              <a:rPr lang="en-GB" dirty="0" err="1" smtClean="0"/>
              <a:t>Mahdi</a:t>
            </a:r>
            <a:r>
              <a:rPr lang="en-GB" dirty="0" smtClean="0"/>
              <a:t> </a:t>
            </a:r>
            <a:r>
              <a:rPr lang="ar-SA" dirty="0" smtClean="0"/>
              <a:t>(صفة المهدي) </a:t>
            </a:r>
            <a:r>
              <a:rPr lang="en-GB" dirty="0" smtClean="0"/>
              <a:t> by Hafiz Abu </a:t>
            </a:r>
            <a:r>
              <a:rPr lang="en-GB" dirty="0" err="1" smtClean="0"/>
              <a:t>Nu’aym</a:t>
            </a:r>
            <a:r>
              <a:rPr lang="en-GB" dirty="0" smtClean="0"/>
              <a:t> </a:t>
            </a:r>
            <a:r>
              <a:rPr lang="en-GB" dirty="0" err="1" smtClean="0"/>
              <a:t>Isfahani</a:t>
            </a:r>
            <a:r>
              <a:rPr lang="en-GB" dirty="0" smtClean="0"/>
              <a:t> (d. 430)</a:t>
            </a:r>
          </a:p>
          <a:p>
            <a:endParaRPr lang="ar-SA" dirty="0" smtClean="0"/>
          </a:p>
          <a:p>
            <a:r>
              <a:rPr lang="en-GB" dirty="0" smtClean="0"/>
              <a:t>2-Al-Burhaan </a:t>
            </a:r>
            <a:r>
              <a:rPr lang="en-GB" dirty="0" err="1" smtClean="0"/>
              <a:t>fi</a:t>
            </a:r>
            <a:r>
              <a:rPr lang="en-GB" dirty="0" smtClean="0"/>
              <a:t> </a:t>
            </a:r>
            <a:r>
              <a:rPr lang="en-GB" dirty="0" err="1" smtClean="0"/>
              <a:t>Alamat</a:t>
            </a:r>
            <a:r>
              <a:rPr lang="en-GB" dirty="0" smtClean="0"/>
              <a:t> </a:t>
            </a:r>
            <a:r>
              <a:rPr lang="en-GB" dirty="0" err="1" smtClean="0"/>
              <a:t>Mahdi</a:t>
            </a:r>
            <a:r>
              <a:rPr lang="en-GB" dirty="0" smtClean="0"/>
              <a:t> </a:t>
            </a:r>
            <a:r>
              <a:rPr lang="en-GB" dirty="0" err="1" smtClean="0"/>
              <a:t>Aakhar</a:t>
            </a:r>
            <a:r>
              <a:rPr lang="en-GB" dirty="0" smtClean="0"/>
              <a:t> al-</a:t>
            </a:r>
            <a:r>
              <a:rPr lang="en-GB" dirty="0" err="1" smtClean="0"/>
              <a:t>Zaman</a:t>
            </a:r>
            <a:r>
              <a:rPr lang="en-GB" dirty="0" smtClean="0"/>
              <a:t>  </a:t>
            </a:r>
            <a:r>
              <a:rPr lang="ar-SA" dirty="0" smtClean="0"/>
              <a:t>(البرهان في علامات مهدي آخر الزمان)</a:t>
            </a:r>
            <a:r>
              <a:rPr lang="en-GB" dirty="0" smtClean="0"/>
              <a:t> by al-</a:t>
            </a:r>
            <a:r>
              <a:rPr lang="en-GB" dirty="0" err="1" smtClean="0"/>
              <a:t>Muttaqi</a:t>
            </a:r>
            <a:r>
              <a:rPr lang="en-GB" dirty="0" smtClean="0"/>
              <a:t> al-Hindi (d. 975)</a:t>
            </a:r>
          </a:p>
          <a:p>
            <a:endParaRPr lang="en-GB"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10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 calcmode="lin" valueType="num">
                                      <p:cBhvr additive="base">
                                        <p:cTn id="37" dur="10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38" dur="1000" fill="hold"/>
                                        <p:tgtEl>
                                          <p:spTgt spid="3">
                                            <p:txEl>
                                              <p:pRg st="10" end="1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The Concept of </a:t>
            </a:r>
            <a:r>
              <a:rPr lang="en-GB" dirty="0" err="1" smtClean="0"/>
              <a:t>Mahdi</a:t>
            </a:r>
            <a:endParaRPr lang="en-GB" dirty="0"/>
          </a:p>
        </p:txBody>
      </p:sp>
      <p:sp>
        <p:nvSpPr>
          <p:cNvPr id="3" name="Content Placeholder 2"/>
          <p:cNvSpPr>
            <a:spLocks noGrp="1"/>
          </p:cNvSpPr>
          <p:nvPr>
            <p:ph sz="quarter" idx="1"/>
          </p:nvPr>
        </p:nvSpPr>
        <p:spPr/>
        <p:txBody>
          <a:bodyPr>
            <a:normAutofit fontScale="70000" lnSpcReduction="20000"/>
          </a:bodyPr>
          <a:lstStyle/>
          <a:p>
            <a:r>
              <a:rPr lang="en-GB" i="1" dirty="0" smtClean="0"/>
              <a:t>3-Al-Tawdih </a:t>
            </a:r>
            <a:r>
              <a:rPr lang="en-GB" i="1" dirty="0" err="1" smtClean="0"/>
              <a:t>fi</a:t>
            </a:r>
            <a:r>
              <a:rPr lang="en-GB" i="1" dirty="0" smtClean="0"/>
              <a:t> </a:t>
            </a:r>
            <a:r>
              <a:rPr lang="en-GB" i="1" dirty="0" err="1" smtClean="0"/>
              <a:t>Tawatur</a:t>
            </a:r>
            <a:r>
              <a:rPr lang="en-GB" i="1" dirty="0" smtClean="0"/>
              <a:t> ma </a:t>
            </a:r>
            <a:r>
              <a:rPr lang="en-GB" i="1" dirty="0" err="1" smtClean="0"/>
              <a:t>ja’a</a:t>
            </a:r>
            <a:r>
              <a:rPr lang="en-GB" i="1" dirty="0" smtClean="0"/>
              <a:t> </a:t>
            </a:r>
            <a:r>
              <a:rPr lang="en-GB" i="1" dirty="0" err="1" smtClean="0"/>
              <a:t>fi</a:t>
            </a:r>
            <a:r>
              <a:rPr lang="en-GB" i="1" dirty="0" smtClean="0"/>
              <a:t> al-</a:t>
            </a:r>
            <a:r>
              <a:rPr lang="en-GB" i="1" dirty="0" err="1" smtClean="0"/>
              <a:t>Muntazar</a:t>
            </a:r>
            <a:r>
              <a:rPr lang="en-GB" i="1" dirty="0" smtClean="0"/>
              <a:t> </a:t>
            </a:r>
            <a:r>
              <a:rPr lang="en-GB" i="1" dirty="0" err="1" smtClean="0"/>
              <a:t>wa</a:t>
            </a:r>
            <a:r>
              <a:rPr lang="en-GB" i="1" dirty="0" smtClean="0"/>
              <a:t> al-</a:t>
            </a:r>
            <a:r>
              <a:rPr lang="en-GB" i="1" dirty="0" err="1" smtClean="0"/>
              <a:t>Dajjal</a:t>
            </a:r>
            <a:r>
              <a:rPr lang="en-GB" i="1" dirty="0" smtClean="0"/>
              <a:t> </a:t>
            </a:r>
            <a:r>
              <a:rPr lang="en-GB" i="1" dirty="0" err="1" smtClean="0"/>
              <a:t>wa</a:t>
            </a:r>
            <a:r>
              <a:rPr lang="en-GB" i="1" dirty="0" smtClean="0"/>
              <a:t> al-</a:t>
            </a:r>
            <a:r>
              <a:rPr lang="en-GB" i="1" dirty="0" err="1" smtClean="0"/>
              <a:t>Masih</a:t>
            </a:r>
            <a:r>
              <a:rPr lang="en-GB" i="1" dirty="0" smtClean="0"/>
              <a:t> </a:t>
            </a:r>
            <a:r>
              <a:rPr lang="ar-SA" dirty="0" smtClean="0"/>
              <a:t>(التوضيح في تواتر ما جاء في المنتظر و الدجال و المسيح)</a:t>
            </a:r>
            <a:r>
              <a:rPr lang="en-GB" dirty="0" smtClean="0"/>
              <a:t> by al-</a:t>
            </a:r>
            <a:r>
              <a:rPr lang="en-GB" dirty="0" err="1" smtClean="0"/>
              <a:t>Shawkani</a:t>
            </a:r>
            <a:r>
              <a:rPr lang="en-GB" dirty="0" smtClean="0"/>
              <a:t> (d. 1250/1834)</a:t>
            </a:r>
          </a:p>
          <a:p>
            <a:endParaRPr lang="en-GB" dirty="0" smtClean="0"/>
          </a:p>
          <a:p>
            <a:r>
              <a:rPr lang="en-GB" dirty="0" smtClean="0"/>
              <a:t>This last book indicate that some Sunni scholars believed in the </a:t>
            </a:r>
            <a:r>
              <a:rPr lang="en-GB" i="1" dirty="0" err="1" smtClean="0"/>
              <a:t>tawatur</a:t>
            </a:r>
            <a:r>
              <a:rPr lang="en-GB" dirty="0" smtClean="0"/>
              <a:t> of the traditions about </a:t>
            </a:r>
            <a:r>
              <a:rPr lang="en-GB" dirty="0" err="1" smtClean="0"/>
              <a:t>Mahdi</a:t>
            </a:r>
            <a:r>
              <a:rPr lang="en-GB" dirty="0" smtClean="0"/>
              <a:t> (</a:t>
            </a:r>
            <a:r>
              <a:rPr lang="en-GB" dirty="0" err="1" smtClean="0"/>
              <a:t>a.s</a:t>
            </a:r>
            <a:r>
              <a:rPr lang="en-GB" dirty="0" smtClean="0"/>
              <a:t>.). </a:t>
            </a:r>
          </a:p>
          <a:p>
            <a:endParaRPr lang="en-GB" dirty="0" smtClean="0"/>
          </a:p>
          <a:p>
            <a:r>
              <a:rPr lang="en-GB" dirty="0" smtClean="0"/>
              <a:t>In fact al-</a:t>
            </a:r>
            <a:r>
              <a:rPr lang="en-GB" dirty="0" err="1" smtClean="0"/>
              <a:t>Muttaqi</a:t>
            </a:r>
            <a:r>
              <a:rPr lang="en-GB" dirty="0" smtClean="0"/>
              <a:t> al-Hindi quotes in his above mentioned book the </a:t>
            </a:r>
            <a:r>
              <a:rPr lang="en-GB" i="1" dirty="0" err="1" smtClean="0"/>
              <a:t>fatwas</a:t>
            </a:r>
            <a:r>
              <a:rPr lang="en-GB" dirty="0" smtClean="0"/>
              <a:t> of  the leaders of the four Sunni schools regarding al-</a:t>
            </a:r>
            <a:r>
              <a:rPr lang="en-GB" dirty="0" err="1" smtClean="0"/>
              <a:t>Mahdi</a:t>
            </a:r>
            <a:r>
              <a:rPr lang="en-GB" dirty="0" smtClean="0"/>
              <a:t> indicating that this belief is one of the necessities of Islamic faith.</a:t>
            </a:r>
          </a:p>
          <a:p>
            <a:endParaRPr lang="en-GB" dirty="0" smtClean="0"/>
          </a:p>
          <a:p>
            <a:r>
              <a:rPr lang="en-GB" dirty="0" smtClean="0"/>
              <a:t>After mentioning the names of these four leaders (all his contemporaries): al-Sheikh </a:t>
            </a:r>
            <a:r>
              <a:rPr lang="en-GB" dirty="0" err="1" smtClean="0"/>
              <a:t>Ibn</a:t>
            </a:r>
            <a:r>
              <a:rPr lang="en-GB" dirty="0" smtClean="0"/>
              <a:t> </a:t>
            </a:r>
            <a:r>
              <a:rPr lang="en-GB" dirty="0" err="1" smtClean="0"/>
              <a:t>Hajar</a:t>
            </a:r>
            <a:r>
              <a:rPr lang="en-GB" dirty="0" smtClean="0"/>
              <a:t> al-</a:t>
            </a:r>
            <a:r>
              <a:rPr lang="en-GB" dirty="0" err="1" smtClean="0"/>
              <a:t>Haitami</a:t>
            </a:r>
            <a:r>
              <a:rPr lang="en-GB" dirty="0" smtClean="0"/>
              <a:t> </a:t>
            </a:r>
            <a:r>
              <a:rPr lang="en-GB" b="1" dirty="0" smtClean="0"/>
              <a:t>al-</a:t>
            </a:r>
            <a:r>
              <a:rPr lang="en-GB" b="1" dirty="0" err="1" smtClean="0"/>
              <a:t>Shafi’i</a:t>
            </a:r>
            <a:r>
              <a:rPr lang="en-GB" b="1" dirty="0" smtClean="0"/>
              <a:t> </a:t>
            </a:r>
            <a:r>
              <a:rPr lang="en-GB" dirty="0" smtClean="0"/>
              <a:t>(d. 974), al-Sheikh Ahmad b. </a:t>
            </a:r>
            <a:r>
              <a:rPr lang="en-GB" dirty="0" err="1" smtClean="0"/>
              <a:t>Abi</a:t>
            </a:r>
            <a:r>
              <a:rPr lang="en-GB" dirty="0" smtClean="0"/>
              <a:t> al-</a:t>
            </a:r>
            <a:r>
              <a:rPr lang="en-GB" dirty="0" err="1" smtClean="0"/>
              <a:t>Sarwar</a:t>
            </a:r>
            <a:r>
              <a:rPr lang="en-GB" dirty="0" smtClean="0"/>
              <a:t> b. </a:t>
            </a:r>
            <a:r>
              <a:rPr lang="en-GB" dirty="0" err="1" smtClean="0"/>
              <a:t>Saba</a:t>
            </a:r>
            <a:r>
              <a:rPr lang="en-GB" dirty="0" smtClean="0"/>
              <a:t> </a:t>
            </a:r>
            <a:r>
              <a:rPr lang="en-GB" b="1" dirty="0" smtClean="0"/>
              <a:t>al-</a:t>
            </a:r>
            <a:r>
              <a:rPr lang="en-GB" b="1" dirty="0" err="1" smtClean="0"/>
              <a:t>Hanafi</a:t>
            </a:r>
            <a:r>
              <a:rPr lang="en-GB" b="1" dirty="0" smtClean="0"/>
              <a:t>,</a:t>
            </a:r>
            <a:r>
              <a:rPr lang="en-GB" dirty="0" smtClean="0"/>
              <a:t> al-Sheikh Muhammad b. Muhammad al-</a:t>
            </a:r>
            <a:r>
              <a:rPr lang="en-GB" dirty="0" err="1" smtClean="0"/>
              <a:t>Khattabi</a:t>
            </a:r>
            <a:r>
              <a:rPr lang="en-GB" dirty="0" smtClean="0"/>
              <a:t> </a:t>
            </a:r>
            <a:r>
              <a:rPr lang="en-GB" b="1" dirty="0" smtClean="0"/>
              <a:t>al-</a:t>
            </a:r>
            <a:r>
              <a:rPr lang="en-GB" b="1" dirty="0" err="1" smtClean="0"/>
              <a:t>Maliki</a:t>
            </a:r>
            <a:r>
              <a:rPr lang="en-GB" dirty="0" smtClean="0"/>
              <a:t>, and al-Sheikh </a:t>
            </a:r>
            <a:r>
              <a:rPr lang="en-GB" dirty="0" err="1" smtClean="0"/>
              <a:t>Yahya</a:t>
            </a:r>
            <a:r>
              <a:rPr lang="en-GB" dirty="0" smtClean="0"/>
              <a:t> b. Muhammad </a:t>
            </a:r>
            <a:r>
              <a:rPr lang="en-GB" b="1" dirty="0" smtClean="0"/>
              <a:t>al-</a:t>
            </a:r>
            <a:r>
              <a:rPr lang="en-GB" b="1" dirty="0" err="1" smtClean="0"/>
              <a:t>Hanbali</a:t>
            </a:r>
            <a:r>
              <a:rPr lang="en-GB" dirty="0" smtClean="0"/>
              <a:t>, </a:t>
            </a:r>
          </a:p>
          <a:p>
            <a:r>
              <a:rPr lang="en-GB" dirty="0" smtClean="0"/>
              <a:t>al-Hindi mentions their </a:t>
            </a:r>
            <a:r>
              <a:rPr lang="en-GB" dirty="0" err="1" smtClean="0"/>
              <a:t>fatwas</a:t>
            </a:r>
            <a:r>
              <a:rPr lang="en-GB" dirty="0" smtClean="0"/>
              <a:t> indicating that all believed in the </a:t>
            </a:r>
            <a:r>
              <a:rPr lang="en-GB" i="1" dirty="0" err="1" smtClean="0"/>
              <a:t>tawatur</a:t>
            </a:r>
            <a:r>
              <a:rPr lang="en-GB" dirty="0" smtClean="0"/>
              <a:t> of the traditions about </a:t>
            </a:r>
            <a:r>
              <a:rPr lang="en-GB" dirty="0" err="1" smtClean="0"/>
              <a:t>Mahdi</a:t>
            </a:r>
            <a:r>
              <a:rPr lang="en-GB" dirty="0" smtClean="0"/>
              <a:t> and that it is one of the necessary tents of Islam and those who deny it are </a:t>
            </a:r>
            <a:r>
              <a:rPr lang="en-GB" i="1" dirty="0" err="1" smtClean="0"/>
              <a:t>kuffar</a:t>
            </a:r>
            <a:r>
              <a:rPr lang="en-GB" dirty="0" smtClean="0"/>
              <a:t> and should be punished and repent. </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additive="base">
                                        <p:cTn id="31" dur="10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2"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The Concept of </a:t>
            </a:r>
            <a:r>
              <a:rPr lang="en-GB" dirty="0" err="1" smtClean="0"/>
              <a:t>Mahdi</a:t>
            </a:r>
            <a:endParaRPr lang="en-GB" dirty="0"/>
          </a:p>
        </p:txBody>
      </p:sp>
      <p:sp>
        <p:nvSpPr>
          <p:cNvPr id="3" name="Content Placeholder 2"/>
          <p:cNvSpPr>
            <a:spLocks noGrp="1"/>
          </p:cNvSpPr>
          <p:nvPr>
            <p:ph sz="quarter" idx="1"/>
          </p:nvPr>
        </p:nvSpPr>
        <p:spPr/>
        <p:txBody>
          <a:bodyPr>
            <a:normAutofit fontScale="92500" lnSpcReduction="20000"/>
          </a:bodyPr>
          <a:lstStyle/>
          <a:p>
            <a:r>
              <a:rPr lang="en-GB" dirty="0" smtClean="0"/>
              <a:t>Many other Sunni scholars have suggested the </a:t>
            </a:r>
            <a:r>
              <a:rPr lang="en-GB" i="1" dirty="0" err="1" smtClean="0"/>
              <a:t>tawatur</a:t>
            </a:r>
            <a:r>
              <a:rPr lang="en-GB" dirty="0" smtClean="0"/>
              <a:t> of these traditions including </a:t>
            </a:r>
          </a:p>
          <a:p>
            <a:r>
              <a:rPr lang="en-GB" dirty="0" smtClean="0"/>
              <a:t>al-</a:t>
            </a:r>
            <a:r>
              <a:rPr lang="en-GB" dirty="0" err="1" smtClean="0"/>
              <a:t>Barbahari</a:t>
            </a:r>
            <a:r>
              <a:rPr lang="en-GB" dirty="0" smtClean="0"/>
              <a:t> al-</a:t>
            </a:r>
            <a:r>
              <a:rPr lang="en-GB" dirty="0" err="1" smtClean="0"/>
              <a:t>Hanbali</a:t>
            </a:r>
            <a:r>
              <a:rPr lang="en-GB" dirty="0" smtClean="0"/>
              <a:t> (d. 329), </a:t>
            </a:r>
          </a:p>
          <a:p>
            <a:r>
              <a:rPr lang="en-GB" dirty="0" smtClean="0"/>
              <a:t>Muhammad b. al-</a:t>
            </a:r>
            <a:r>
              <a:rPr lang="en-GB" dirty="0" err="1" smtClean="0"/>
              <a:t>Aabiri</a:t>
            </a:r>
            <a:r>
              <a:rPr lang="en-GB" dirty="0" smtClean="0"/>
              <a:t> al-</a:t>
            </a:r>
            <a:r>
              <a:rPr lang="en-GB" dirty="0" err="1" smtClean="0"/>
              <a:t>Shafi’i</a:t>
            </a:r>
            <a:r>
              <a:rPr lang="en-GB" dirty="0" smtClean="0"/>
              <a:t> (d. 363),</a:t>
            </a:r>
          </a:p>
          <a:p>
            <a:r>
              <a:rPr lang="en-GB" dirty="0" smtClean="0"/>
              <a:t> al-</a:t>
            </a:r>
            <a:r>
              <a:rPr lang="en-GB" dirty="0" err="1" smtClean="0"/>
              <a:t>Qurtubi</a:t>
            </a:r>
            <a:r>
              <a:rPr lang="en-GB" dirty="0" smtClean="0"/>
              <a:t> al-</a:t>
            </a:r>
            <a:r>
              <a:rPr lang="en-GB" dirty="0" err="1" smtClean="0"/>
              <a:t>Maliki</a:t>
            </a:r>
            <a:r>
              <a:rPr lang="en-GB" dirty="0" smtClean="0"/>
              <a:t> (d. 716),</a:t>
            </a:r>
          </a:p>
          <a:p>
            <a:r>
              <a:rPr lang="en-GB" dirty="0" smtClean="0"/>
              <a:t> al-Hafiz Jamal al-Din al-</a:t>
            </a:r>
            <a:r>
              <a:rPr lang="en-GB" dirty="0" err="1" smtClean="0"/>
              <a:t>Mazzi</a:t>
            </a:r>
            <a:r>
              <a:rPr lang="en-GB" dirty="0" smtClean="0"/>
              <a:t> (d. 742),</a:t>
            </a:r>
          </a:p>
          <a:p>
            <a:r>
              <a:rPr lang="en-GB" dirty="0" smtClean="0"/>
              <a:t> </a:t>
            </a:r>
            <a:r>
              <a:rPr lang="en-GB" dirty="0" err="1" smtClean="0"/>
              <a:t>Ibn</a:t>
            </a:r>
            <a:r>
              <a:rPr lang="en-GB" dirty="0" smtClean="0"/>
              <a:t> al-</a:t>
            </a:r>
            <a:r>
              <a:rPr lang="en-GB" dirty="0" err="1" smtClean="0"/>
              <a:t>Qayyim</a:t>
            </a:r>
            <a:r>
              <a:rPr lang="en-GB" dirty="0" smtClean="0"/>
              <a:t> al-</a:t>
            </a:r>
            <a:r>
              <a:rPr lang="en-GB" dirty="0" err="1" smtClean="0"/>
              <a:t>Jawzi</a:t>
            </a:r>
            <a:r>
              <a:rPr lang="en-GB" dirty="0" smtClean="0"/>
              <a:t> (d. 751), </a:t>
            </a:r>
          </a:p>
          <a:p>
            <a:r>
              <a:rPr lang="en-GB" dirty="0" err="1" smtClean="0"/>
              <a:t>Ibn</a:t>
            </a:r>
            <a:r>
              <a:rPr lang="en-GB" dirty="0" smtClean="0"/>
              <a:t> </a:t>
            </a:r>
            <a:r>
              <a:rPr lang="en-GB" dirty="0" err="1" smtClean="0"/>
              <a:t>Hajar</a:t>
            </a:r>
            <a:r>
              <a:rPr lang="en-GB" dirty="0" smtClean="0"/>
              <a:t> al-</a:t>
            </a:r>
            <a:r>
              <a:rPr lang="en-GB" dirty="0" err="1" smtClean="0"/>
              <a:t>Asqalani</a:t>
            </a:r>
            <a:r>
              <a:rPr lang="en-GB" dirty="0" smtClean="0"/>
              <a:t> (d. 852), </a:t>
            </a:r>
          </a:p>
          <a:p>
            <a:r>
              <a:rPr lang="en-GB" dirty="0" smtClean="0"/>
              <a:t>al-</a:t>
            </a:r>
            <a:r>
              <a:rPr lang="en-GB" dirty="0" err="1" smtClean="0"/>
              <a:t>Sakhawi</a:t>
            </a:r>
            <a:r>
              <a:rPr lang="en-GB" dirty="0" smtClean="0"/>
              <a:t> (d. 902), al-</a:t>
            </a:r>
            <a:r>
              <a:rPr lang="en-GB" dirty="0" err="1" smtClean="0"/>
              <a:t>Suyuti</a:t>
            </a:r>
            <a:r>
              <a:rPr lang="en-GB" dirty="0" smtClean="0"/>
              <a:t> (d. 911), </a:t>
            </a:r>
          </a:p>
          <a:p>
            <a:r>
              <a:rPr lang="en-GB" dirty="0" err="1" smtClean="0"/>
              <a:t>Ibn</a:t>
            </a:r>
            <a:r>
              <a:rPr lang="en-GB" dirty="0" smtClean="0"/>
              <a:t> </a:t>
            </a:r>
            <a:r>
              <a:rPr lang="en-GB" dirty="0" err="1" smtClean="0"/>
              <a:t>Hajar</a:t>
            </a:r>
            <a:r>
              <a:rPr lang="en-GB" dirty="0" smtClean="0"/>
              <a:t> al-</a:t>
            </a:r>
            <a:r>
              <a:rPr lang="en-GB" dirty="0" err="1" smtClean="0"/>
              <a:t>Haitami</a:t>
            </a:r>
            <a:r>
              <a:rPr lang="en-GB" dirty="0" smtClean="0"/>
              <a:t> (d. 974), </a:t>
            </a:r>
          </a:p>
          <a:p>
            <a:r>
              <a:rPr lang="en-GB" dirty="0" smtClean="0"/>
              <a:t>al-</a:t>
            </a:r>
            <a:r>
              <a:rPr lang="en-GB" dirty="0" err="1" smtClean="0"/>
              <a:t>Muttaqi</a:t>
            </a:r>
            <a:r>
              <a:rPr lang="en-GB" dirty="0" smtClean="0"/>
              <a:t> al-Hindi (d. 975), al-</a:t>
            </a:r>
            <a:r>
              <a:rPr lang="en-GB" dirty="0" err="1" smtClean="0"/>
              <a:t>Shawkani</a:t>
            </a:r>
            <a:r>
              <a:rPr lang="en-GB" dirty="0" smtClean="0"/>
              <a:t> (d. 1250), </a:t>
            </a:r>
          </a:p>
          <a:p>
            <a:r>
              <a:rPr lang="en-GB" dirty="0" smtClean="0"/>
              <a:t>al-</a:t>
            </a:r>
            <a:r>
              <a:rPr lang="en-GB" dirty="0" err="1" smtClean="0"/>
              <a:t>Shablanji</a:t>
            </a:r>
            <a:r>
              <a:rPr lang="en-GB" dirty="0" smtClean="0"/>
              <a:t> (d. 1291), and many later scholars. </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Doubts in the concept of </a:t>
            </a:r>
            <a:r>
              <a:rPr lang="en-GB" dirty="0" err="1" smtClean="0"/>
              <a:t>Mahdi</a:t>
            </a:r>
            <a:endParaRPr lang="en-GB" dirty="0"/>
          </a:p>
        </p:txBody>
      </p:sp>
      <p:sp>
        <p:nvSpPr>
          <p:cNvPr id="3" name="Content Placeholder 2"/>
          <p:cNvSpPr>
            <a:spLocks noGrp="1"/>
          </p:cNvSpPr>
          <p:nvPr>
            <p:ph sz="quarter" idx="1"/>
          </p:nvPr>
        </p:nvSpPr>
        <p:spPr>
          <a:xfrm>
            <a:off x="301752" y="1295400"/>
            <a:ext cx="8503920" cy="5029200"/>
          </a:xfrm>
        </p:spPr>
        <p:txBody>
          <a:bodyPr>
            <a:normAutofit fontScale="62500" lnSpcReduction="20000"/>
          </a:bodyPr>
          <a:lstStyle/>
          <a:p>
            <a:pPr>
              <a:lnSpc>
                <a:spcPct val="120000"/>
              </a:lnSpc>
            </a:pPr>
            <a:r>
              <a:rPr lang="en-GB" dirty="0" smtClean="0"/>
              <a:t>The first scholar who ever doubted </a:t>
            </a:r>
            <a:r>
              <a:rPr lang="en-GB" dirty="0" smtClean="0"/>
              <a:t>the </a:t>
            </a:r>
            <a:r>
              <a:rPr lang="en-GB" dirty="0" smtClean="0"/>
              <a:t>concept </a:t>
            </a:r>
            <a:r>
              <a:rPr lang="en-GB" dirty="0" smtClean="0"/>
              <a:t> of Mahdi was the Tunisian polymath </a:t>
            </a:r>
            <a:r>
              <a:rPr lang="en-GB" dirty="0" err="1" smtClean="0"/>
              <a:t>Ibn</a:t>
            </a:r>
            <a:r>
              <a:rPr lang="en-GB" dirty="0" smtClean="0"/>
              <a:t> </a:t>
            </a:r>
            <a:r>
              <a:rPr lang="en-GB" dirty="0" err="1" smtClean="0"/>
              <a:t>Khaldun</a:t>
            </a:r>
            <a:r>
              <a:rPr lang="en-GB" dirty="0" smtClean="0"/>
              <a:t> (d. 808/1406) in the introduction </a:t>
            </a:r>
            <a:r>
              <a:rPr lang="en-GB" dirty="0" smtClean="0"/>
              <a:t>(</a:t>
            </a:r>
            <a:r>
              <a:rPr lang="en-GB" i="1" dirty="0" smtClean="0"/>
              <a:t>The </a:t>
            </a:r>
            <a:r>
              <a:rPr lang="en-GB" i="1" dirty="0" err="1" smtClean="0"/>
              <a:t>Muqaddimah</a:t>
            </a:r>
            <a:r>
              <a:rPr lang="en-GB" dirty="0" smtClean="0"/>
              <a:t>) to his book of </a:t>
            </a:r>
            <a:r>
              <a:rPr lang="en-GB" dirty="0" smtClean="0"/>
              <a:t>history, </a:t>
            </a:r>
            <a:r>
              <a:rPr lang="en-GB" i="1" dirty="0" err="1" smtClean="0"/>
              <a:t>Kitab</a:t>
            </a:r>
            <a:r>
              <a:rPr lang="en-GB" i="1" dirty="0" smtClean="0"/>
              <a:t> </a:t>
            </a:r>
            <a:r>
              <a:rPr lang="en-GB" i="1" dirty="0" smtClean="0"/>
              <a:t>al-</a:t>
            </a:r>
            <a:r>
              <a:rPr lang="en-GB" i="1" dirty="0" err="1" smtClean="0"/>
              <a:t>Ibar</a:t>
            </a:r>
            <a:r>
              <a:rPr lang="en-GB" i="1" dirty="0" smtClean="0"/>
              <a:t> </a:t>
            </a:r>
            <a:r>
              <a:rPr lang="en-GB" i="1" dirty="0" err="1" smtClean="0"/>
              <a:t>wa-Diwan</a:t>
            </a:r>
            <a:r>
              <a:rPr lang="en-GB" i="1" dirty="0" smtClean="0"/>
              <a:t> al-</a:t>
            </a:r>
            <a:r>
              <a:rPr lang="en-GB" i="1" dirty="0" err="1" smtClean="0"/>
              <a:t>Mubtada</a:t>
            </a:r>
            <a:r>
              <a:rPr lang="en-GB" i="1" dirty="0" smtClean="0"/>
              <a:t> </a:t>
            </a:r>
            <a:r>
              <a:rPr lang="en-GB" i="1" dirty="0" err="1" smtClean="0"/>
              <a:t>Wa</a:t>
            </a:r>
            <a:r>
              <a:rPr lang="en-GB" i="1" dirty="0" smtClean="0"/>
              <a:t>-l-</a:t>
            </a:r>
            <a:r>
              <a:rPr lang="en-GB" i="1" dirty="0" err="1" smtClean="0"/>
              <a:t>Khabar</a:t>
            </a:r>
            <a:r>
              <a:rPr lang="en-GB" i="1" dirty="0" smtClean="0"/>
              <a:t> </a:t>
            </a:r>
            <a:r>
              <a:rPr lang="en-GB" i="1" dirty="0" err="1" smtClean="0"/>
              <a:t>fi</a:t>
            </a:r>
            <a:r>
              <a:rPr lang="en-GB" i="1" dirty="0" smtClean="0"/>
              <a:t> </a:t>
            </a:r>
            <a:r>
              <a:rPr lang="en-GB" i="1" dirty="0" err="1" smtClean="0"/>
              <a:t>A</a:t>
            </a:r>
            <a:r>
              <a:rPr lang="en-GB" i="1" dirty="0" err="1" smtClean="0"/>
              <a:t>yyam</a:t>
            </a:r>
            <a:r>
              <a:rPr lang="en-GB" i="1" dirty="0" smtClean="0"/>
              <a:t> al-Arab </a:t>
            </a:r>
            <a:r>
              <a:rPr lang="en-GB" i="1" dirty="0" err="1" smtClean="0"/>
              <a:t>wa</a:t>
            </a:r>
            <a:r>
              <a:rPr lang="en-GB" i="1" dirty="0" smtClean="0"/>
              <a:t> al-</a:t>
            </a:r>
            <a:r>
              <a:rPr lang="en-GB" i="1" dirty="0" err="1" smtClean="0"/>
              <a:t>A</a:t>
            </a:r>
            <a:r>
              <a:rPr lang="en-GB" i="1" dirty="0" err="1" smtClean="0"/>
              <a:t>jam</a:t>
            </a:r>
            <a:r>
              <a:rPr lang="en-GB" i="1" dirty="0" smtClean="0"/>
              <a:t> </a:t>
            </a:r>
            <a:r>
              <a:rPr lang="en-GB" i="1" dirty="0" err="1" smtClean="0"/>
              <a:t>wa</a:t>
            </a:r>
            <a:r>
              <a:rPr lang="en-GB" i="1" dirty="0" smtClean="0"/>
              <a:t> al-</a:t>
            </a:r>
            <a:r>
              <a:rPr lang="en-GB" i="1" dirty="0" err="1" smtClean="0"/>
              <a:t>Barbar</a:t>
            </a:r>
            <a:r>
              <a:rPr lang="en-GB" dirty="0" smtClean="0"/>
              <a:t>. </a:t>
            </a:r>
          </a:p>
          <a:p>
            <a:pPr>
              <a:lnSpc>
                <a:spcPct val="120000"/>
              </a:lnSpc>
            </a:pPr>
            <a:endParaRPr lang="en-GB" dirty="0" smtClean="0"/>
          </a:p>
          <a:p>
            <a:pPr>
              <a:lnSpc>
                <a:spcPct val="120000"/>
              </a:lnSpc>
            </a:pPr>
            <a:r>
              <a:rPr lang="en-GB" dirty="0" smtClean="0"/>
              <a:t>He says (</a:t>
            </a:r>
            <a:r>
              <a:rPr lang="en-GB" sz="2100" dirty="0" smtClean="0"/>
              <a:t>D</a:t>
            </a:r>
            <a:r>
              <a:rPr lang="en-GB" sz="2100" dirty="0" smtClean="0"/>
              <a:t>ar </a:t>
            </a:r>
            <a:r>
              <a:rPr lang="en-GB" sz="2100" dirty="0" err="1" smtClean="0"/>
              <a:t>Ihiya</a:t>
            </a:r>
            <a:r>
              <a:rPr lang="en-GB" sz="2100" dirty="0" smtClean="0"/>
              <a:t>’ al-</a:t>
            </a:r>
            <a:r>
              <a:rPr lang="en-GB" sz="2100" dirty="0" err="1" smtClean="0"/>
              <a:t>Turath</a:t>
            </a:r>
            <a:r>
              <a:rPr lang="en-GB" sz="2100" dirty="0" smtClean="0"/>
              <a:t> p. 311-313</a:t>
            </a:r>
            <a:r>
              <a:rPr lang="en-GB" dirty="0" smtClean="0"/>
              <a:t>):</a:t>
            </a:r>
          </a:p>
          <a:p>
            <a:pPr>
              <a:lnSpc>
                <a:spcPct val="120000"/>
              </a:lnSpc>
            </a:pPr>
            <a:r>
              <a:rPr lang="en-GB" dirty="0" smtClean="0"/>
              <a:t>“It is famously held among Muslims that at the end of the time necessarily appears a man from the Holy Family who would support the faith and would establish justice. The </a:t>
            </a:r>
            <a:r>
              <a:rPr lang="en-GB" dirty="0" smtClean="0"/>
              <a:t>Muslims</a:t>
            </a:r>
            <a:r>
              <a:rPr lang="en-GB" dirty="0" smtClean="0"/>
              <a:t> would follow him and he would conquer all  Muslim territories. He is called Mahdi and </a:t>
            </a:r>
            <a:r>
              <a:rPr lang="en-GB" dirty="0" smtClean="0"/>
              <a:t>the rise of </a:t>
            </a:r>
            <a:r>
              <a:rPr lang="en-GB" dirty="0" err="1" smtClean="0"/>
              <a:t>Dajjal</a:t>
            </a:r>
            <a:r>
              <a:rPr lang="en-GB" dirty="0" smtClean="0"/>
              <a:t> and ensuing events which are among the most certain portents of the Resurrection would all happen after his appearance. Jesus will descend after him and will kill </a:t>
            </a:r>
            <a:r>
              <a:rPr lang="en-GB" dirty="0" err="1" smtClean="0"/>
              <a:t>Dajjal</a:t>
            </a:r>
            <a:r>
              <a:rPr lang="en-GB" dirty="0" smtClean="0"/>
              <a:t>, or will descend with him and will help him killing </a:t>
            </a:r>
            <a:r>
              <a:rPr lang="en-GB" dirty="0" err="1" smtClean="0"/>
              <a:t>Dajjal</a:t>
            </a:r>
            <a:r>
              <a:rPr lang="en-GB" dirty="0" smtClean="0"/>
              <a:t>, and will pray behind him.”</a:t>
            </a:r>
          </a:p>
          <a:p>
            <a:pPr>
              <a:lnSpc>
                <a:spcPct val="120000"/>
              </a:lnSpc>
            </a:pPr>
            <a:endParaRPr lang="en-GB" dirty="0" smtClean="0"/>
          </a:p>
          <a:p>
            <a:pPr>
              <a:lnSpc>
                <a:spcPct val="120000"/>
              </a:lnSpc>
            </a:pPr>
            <a:r>
              <a:rPr lang="en-GB" dirty="0" smtClean="0"/>
              <a:t>He then quotes 27 of the reports in this regard and examines their chain of transmission and at the end rejects the whole idea due to the fact that according to the reports  Mahdi is from the Holy Family and this would not tally with his theory of ‘social cohesion’ or ‘solidarity’ (‘</a:t>
            </a:r>
            <a:r>
              <a:rPr lang="en-GB" i="1" dirty="0" err="1" smtClean="0"/>
              <a:t>asabiyyah</a:t>
            </a:r>
            <a:r>
              <a:rPr lang="en-GB" dirty="0" smtClean="0"/>
              <a:t>).</a:t>
            </a:r>
          </a:p>
          <a:p>
            <a:pPr>
              <a:lnSpc>
                <a:spcPct val="120000"/>
              </a:lnSpc>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10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Doubts in the concept of Mahdi</a:t>
            </a:r>
            <a:endParaRPr lang="en-GB" dirty="0"/>
          </a:p>
        </p:txBody>
      </p:sp>
      <p:sp>
        <p:nvSpPr>
          <p:cNvPr id="3" name="Content Placeholder 2"/>
          <p:cNvSpPr>
            <a:spLocks noGrp="1"/>
          </p:cNvSpPr>
          <p:nvPr>
            <p:ph sz="quarter" idx="1"/>
          </p:nvPr>
        </p:nvSpPr>
        <p:spPr/>
        <p:txBody>
          <a:bodyPr>
            <a:normAutofit fontScale="55000" lnSpcReduction="20000"/>
          </a:bodyPr>
          <a:lstStyle/>
          <a:p>
            <a:pPr>
              <a:lnSpc>
                <a:spcPct val="120000"/>
              </a:lnSpc>
            </a:pPr>
            <a:r>
              <a:rPr lang="en-GB" dirty="0" smtClean="0"/>
              <a:t>According to him, “the solidarity  of the </a:t>
            </a:r>
            <a:r>
              <a:rPr lang="en-GB" dirty="0" err="1" smtClean="0"/>
              <a:t>Fatimids</a:t>
            </a:r>
            <a:r>
              <a:rPr lang="en-GB" dirty="0" smtClean="0"/>
              <a:t> and even of </a:t>
            </a:r>
            <a:r>
              <a:rPr lang="en-GB" dirty="0" err="1" smtClean="0"/>
              <a:t>Quraish</a:t>
            </a:r>
            <a:r>
              <a:rPr lang="en-GB" dirty="0" smtClean="0"/>
              <a:t> is completely destroyed worldwide and other  nations have risen with higher solidarities . </a:t>
            </a:r>
            <a:endParaRPr lang="en-GB" dirty="0" smtClean="0"/>
          </a:p>
          <a:p>
            <a:pPr>
              <a:lnSpc>
                <a:spcPct val="120000"/>
              </a:lnSpc>
            </a:pPr>
            <a:endParaRPr lang="en-GB" dirty="0" smtClean="0"/>
          </a:p>
          <a:p>
            <a:pPr>
              <a:lnSpc>
                <a:spcPct val="120000"/>
              </a:lnSpc>
            </a:pPr>
            <a:r>
              <a:rPr lang="en-GB" dirty="0" smtClean="0"/>
              <a:t>The </a:t>
            </a:r>
            <a:r>
              <a:rPr lang="en-GB" dirty="0" smtClean="0"/>
              <a:t>only exceptions are some small pockets of </a:t>
            </a:r>
            <a:r>
              <a:rPr lang="en-GB" dirty="0" err="1" smtClean="0"/>
              <a:t>Talibiyun</a:t>
            </a:r>
            <a:r>
              <a:rPr lang="en-GB" dirty="0" smtClean="0"/>
              <a:t> including </a:t>
            </a:r>
            <a:r>
              <a:rPr lang="en-GB" dirty="0" err="1" smtClean="0"/>
              <a:t>Banu</a:t>
            </a:r>
            <a:r>
              <a:rPr lang="en-GB" dirty="0" smtClean="0"/>
              <a:t> Hassan, </a:t>
            </a:r>
            <a:r>
              <a:rPr lang="en-GB" dirty="0" err="1" smtClean="0"/>
              <a:t>Banu</a:t>
            </a:r>
            <a:r>
              <a:rPr lang="en-GB" dirty="0" smtClean="0"/>
              <a:t> Husain and </a:t>
            </a:r>
            <a:r>
              <a:rPr lang="en-GB" dirty="0" err="1" smtClean="0"/>
              <a:t>Banu</a:t>
            </a:r>
            <a:r>
              <a:rPr lang="en-GB" dirty="0" smtClean="0"/>
              <a:t> </a:t>
            </a:r>
            <a:r>
              <a:rPr lang="en-GB" dirty="0" err="1" smtClean="0"/>
              <a:t>Ja’far</a:t>
            </a:r>
            <a:r>
              <a:rPr lang="en-GB" dirty="0" smtClean="0"/>
              <a:t>  who are scattered in </a:t>
            </a:r>
            <a:r>
              <a:rPr lang="en-GB" dirty="0" err="1" smtClean="0"/>
              <a:t>Hijaz</a:t>
            </a:r>
            <a:r>
              <a:rPr lang="en-GB" dirty="0" smtClean="0"/>
              <a:t> and Mecca and Medina and </a:t>
            </a:r>
            <a:r>
              <a:rPr lang="en-GB" dirty="0" err="1" smtClean="0"/>
              <a:t>Yanbu</a:t>
            </a:r>
            <a:r>
              <a:rPr lang="en-GB" dirty="0" smtClean="0"/>
              <a:t>’ . They are a few thousand in number who are not united in opinion and in sovereignty . </a:t>
            </a:r>
            <a:endParaRPr lang="en-GB" dirty="0" smtClean="0"/>
          </a:p>
          <a:p>
            <a:pPr>
              <a:lnSpc>
                <a:spcPct val="120000"/>
              </a:lnSpc>
            </a:pPr>
            <a:endParaRPr lang="en-GB" dirty="0" smtClean="0"/>
          </a:p>
          <a:p>
            <a:pPr>
              <a:lnSpc>
                <a:spcPct val="120000"/>
              </a:lnSpc>
            </a:pPr>
            <a:r>
              <a:rPr lang="en-GB" dirty="0" smtClean="0"/>
              <a:t>Thus </a:t>
            </a:r>
            <a:r>
              <a:rPr lang="en-GB" dirty="0" smtClean="0"/>
              <a:t>should the reports about Mahdi be correct, he must be one of them  and God should bring  their hearts together in following him so that he could  call people to himself with their full support and united power. No call without such a power and support would ever succeed . Therefore a Fatimid calling people  to himself without the support and solidarity of </a:t>
            </a:r>
            <a:r>
              <a:rPr lang="en-GB" dirty="0" smtClean="0"/>
              <a:t>other </a:t>
            </a:r>
            <a:r>
              <a:rPr lang="en-GB" dirty="0" err="1" smtClean="0"/>
              <a:t>Fatimids</a:t>
            </a:r>
            <a:r>
              <a:rPr lang="en-GB" dirty="0" smtClean="0"/>
              <a:t> </a:t>
            </a:r>
            <a:r>
              <a:rPr lang="en-GB" dirty="0" smtClean="0"/>
              <a:t>relying merely on his line </a:t>
            </a:r>
            <a:r>
              <a:rPr lang="en-GB" dirty="0" smtClean="0"/>
              <a:t>of </a:t>
            </a:r>
            <a:r>
              <a:rPr lang="en-GB" dirty="0" smtClean="0"/>
              <a:t>descent from the Holy Family </a:t>
            </a:r>
            <a:r>
              <a:rPr lang="en-GB" dirty="0" smtClean="0"/>
              <a:t>will be doomed </a:t>
            </a:r>
            <a:r>
              <a:rPr lang="en-GB" dirty="0" smtClean="0"/>
              <a:t>to failure. </a:t>
            </a:r>
            <a:endParaRPr lang="en-GB" dirty="0" smtClean="0"/>
          </a:p>
          <a:p>
            <a:pPr>
              <a:lnSpc>
                <a:spcPct val="120000"/>
              </a:lnSpc>
            </a:pPr>
            <a:endParaRPr lang="en-GB" dirty="0" smtClean="0"/>
          </a:p>
          <a:p>
            <a:pPr>
              <a:lnSpc>
                <a:spcPct val="120000"/>
              </a:lnSpc>
            </a:pPr>
            <a:r>
              <a:rPr lang="en-GB" dirty="0" smtClean="0"/>
              <a:t>Apart from his theory of ‘</a:t>
            </a:r>
            <a:r>
              <a:rPr lang="en-GB" i="1" dirty="0" err="1" smtClean="0"/>
              <a:t>asabiyyah</a:t>
            </a:r>
            <a:r>
              <a:rPr lang="en-GB" i="1" dirty="0" smtClean="0"/>
              <a:t>,</a:t>
            </a:r>
            <a:r>
              <a:rPr lang="en-GB" dirty="0" smtClean="0"/>
              <a:t> there might be another reason for his rejection of the idea of Mahdi; that is his exceptional sympathy with the </a:t>
            </a:r>
            <a:r>
              <a:rPr lang="en-GB" i="1" dirty="0" err="1" smtClean="0"/>
              <a:t>F</a:t>
            </a:r>
            <a:r>
              <a:rPr lang="en-GB" i="1" dirty="0" err="1" smtClean="0"/>
              <a:t>atimiyyun</a:t>
            </a:r>
            <a:r>
              <a:rPr lang="en-GB" dirty="0" smtClean="0"/>
              <a:t> of Egypt shown clearly in his book of history. The </a:t>
            </a:r>
            <a:r>
              <a:rPr lang="en-GB" dirty="0" err="1" smtClean="0"/>
              <a:t>Ismai’lis</a:t>
            </a:r>
            <a:r>
              <a:rPr lang="en-GB" dirty="0" smtClean="0"/>
              <a:t> did not believe in the idea of Mahdi as other Muslim groups. </a:t>
            </a:r>
            <a:endParaRPr lang="en-GB"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10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0"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1000" fill="hold"/>
                                        <p:tgtEl>
                                          <p:spTgt spid="3">
                                            <p:txEl>
                                              <p:pRg st="6" end="6"/>
                                            </p:txEl>
                                          </p:spTgt>
                                        </p:tgtEl>
                                        <p:attrNameLst>
                                          <p:attrName>ppt_x</p:attrName>
                                        </p:attrNameLst>
                                      </p:cBhvr>
                                      <p:tavLst>
                                        <p:tav tm="0">
                                          <p:val>
                                            <p:strVal val="0-#ppt_w/2"/>
                                          </p:val>
                                        </p:tav>
                                        <p:tav tm="100000">
                                          <p:val>
                                            <p:strVal val="#ppt_x"/>
                                          </p:val>
                                        </p:tav>
                                      </p:tavLst>
                                    </p:anim>
                                    <p:anim calcmode="lin" valueType="num">
                                      <p:cBhvr additive="base">
                                        <p:cTn id="2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image" Target="../media/image2.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Civic">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2">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3">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1_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1102</TotalTime>
  <Words>1228</Words>
  <Application>Microsoft Office PowerPoint</Application>
  <PresentationFormat>On-screen Show (4:3)</PresentationFormat>
  <Paragraphs>76</Paragraphs>
  <Slides>10</Slides>
  <Notes>0</Notes>
  <HiddenSlides>0</HiddenSlides>
  <MMClips>0</MMClips>
  <ScaleCrop>false</ScaleCrop>
  <HeadingPairs>
    <vt:vector size="4" baseType="variant">
      <vt:variant>
        <vt:lpstr>Theme</vt:lpstr>
      </vt:variant>
      <vt:variant>
        <vt:i4>3</vt:i4>
      </vt:variant>
      <vt:variant>
        <vt:lpstr>Slide Titles</vt:lpstr>
      </vt:variant>
      <vt:variant>
        <vt:i4>10</vt:i4>
      </vt:variant>
    </vt:vector>
  </HeadingPairs>
  <TitlesOfParts>
    <vt:vector size="13" baseType="lpstr">
      <vt:lpstr>Equity</vt:lpstr>
      <vt:lpstr>Civic</vt:lpstr>
      <vt:lpstr>1_Equity</vt:lpstr>
      <vt:lpstr> 'The Concept and the Person of Imam Mahdi (a.s.) in Islam'   </vt:lpstr>
      <vt:lpstr>Course topics</vt:lpstr>
      <vt:lpstr> 'The Concept and the Person of Imam Mahdi A.S. in Islam'   </vt:lpstr>
      <vt:lpstr>The Concept of Mahdi</vt:lpstr>
      <vt:lpstr>The Concept of Mahdi</vt:lpstr>
      <vt:lpstr>The Concept of Mahdi</vt:lpstr>
      <vt:lpstr>The Concept of Mahdi</vt:lpstr>
      <vt:lpstr>Doubts in the concept of Mahdi</vt:lpstr>
      <vt:lpstr>Doubts in the concept of Mahdi</vt:lpstr>
      <vt:lpstr>The Concept of Mahdi in the Quran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saeed</dc:creator>
  <cp:lastModifiedBy>sbahmanpour</cp:lastModifiedBy>
  <cp:revision>19</cp:revision>
  <dcterms:created xsi:type="dcterms:W3CDTF">2006-08-16T00:00:00Z</dcterms:created>
  <dcterms:modified xsi:type="dcterms:W3CDTF">2009-03-26T14:33:23Z</dcterms:modified>
</cp:coreProperties>
</file>