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2"/>
  </p:notesMasterIdLst>
  <p:sldIdLst>
    <p:sldId id="257" r:id="rId3"/>
    <p:sldId id="258" r:id="rId4"/>
    <p:sldId id="259" r:id="rId5"/>
    <p:sldId id="260" r:id="rId6"/>
    <p:sldId id="261" r:id="rId7"/>
    <p:sldId id="262" r:id="rId8"/>
    <p:sldId id="263" r:id="rId9"/>
    <p:sldId id="264" r:id="rId10"/>
    <p:sldId id="265" r:id="rId11"/>
    <p:sldId id="266" r:id="rId12"/>
    <p:sldId id="270" r:id="rId13"/>
    <p:sldId id="267" r:id="rId14"/>
    <p:sldId id="268" r:id="rId15"/>
    <p:sldId id="269"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5D7F7A-9DC9-4AB1-903D-C03CE9F411A5}" type="datetimeFigureOut">
              <a:rPr lang="en-US" smtClean="0"/>
              <a:pPr/>
              <a:t>6/29/2009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7799E2-394C-4824-846D-9A2E6BD05383}"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F7799E2-394C-4824-846D-9A2E6BD05383}" type="slidenum">
              <a:rPr lang="en-GB" smtClean="0"/>
              <a:pPr/>
              <a:t>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17" name="Footer Placeholder 16"/>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lgn="ctr" rtl="0"/>
            <a:fld id="{B6F15528-21DE-4FAA-801E-634DDDAF4B2B}" type="slidenum">
              <a:rPr lang="en-US" kern="1200" smtClean="0">
                <a:latin typeface="Franklin Gothic Book"/>
                <a:ea typeface="+mj-ea"/>
                <a:cs typeface="+mj-cs"/>
              </a:rPr>
              <a:pPr algn="ctr" rtl="0"/>
              <a:t>‹#›</a:t>
            </a:fld>
            <a:endParaRPr lang="en-US" kern="1200">
              <a:latin typeface="Franklin Gothic Book"/>
              <a:ea typeface="+mj-ea"/>
              <a:cs typeface="+mj-cs"/>
            </a:endParaRP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r" rtl="0"/>
            <a:fld id="{1D8BD707-D9CF-40AE-B4C6-C98DA3205C09}" type="datetimeFigureOut">
              <a:rPr lang="en-US" sz="1400" kern="1200" smtClean="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l" rtl="0"/>
            <a:endParaRPr lang="en-US" sz="1400" kern="1200">
              <a:solidFill>
                <a:srgbClr val="696464"/>
              </a:solidFill>
              <a:latin typeface="Perpetua"/>
              <a:ea typeface="+mn-ea"/>
              <a:cs typeface="+mn-cs"/>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lgn="ctr" rtl="0"/>
            <a:fld id="{B6F15528-21DE-4FAA-801E-634DDDAF4B2B}" type="slidenum">
              <a:rPr lang="en-US" sz="1400" b="1" kern="1200" smtClean="0">
                <a:solidFill>
                  <a:srgbClr val="E7DEC9"/>
                </a:solidFill>
                <a:latin typeface="Franklin Gothic Book"/>
                <a:ea typeface="+mn-ea"/>
                <a:cs typeface="+mn-cs"/>
              </a:rPr>
              <a:pPr algn="ctr" rtl="0"/>
              <a:t>‹#›</a:t>
            </a:fld>
            <a:endParaRPr lang="en-US" sz="1400" b="1" kern="1200">
              <a:solidFill>
                <a:srgbClr val="E7DEC9"/>
              </a:solidFill>
              <a:latin typeface="Franklin Gothic Book"/>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lgn="ctr" rtl="0"/>
            <a:fld id="{B6F15528-21DE-4FAA-801E-634DDDAF4B2B}" type="slidenum">
              <a:rPr lang="en-US" sz="1400" b="1" kern="1200" smtClean="0">
                <a:latin typeface="Franklin Gothic Book"/>
                <a:ea typeface="+mn-ea"/>
                <a:cs typeface="+mn-cs"/>
              </a:rPr>
              <a:pPr algn="ctr" rtl="0"/>
              <a:t>‹#›</a:t>
            </a:fld>
            <a:endParaRPr lang="en-US" sz="1400" b="1" kern="1200">
              <a:latin typeface="Franklin Gothic Book"/>
              <a:ea typeface="+mn-ea"/>
              <a:cs typeface="+mn-cs"/>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rtl="0"/>
            <a:fld id="{B6F15528-21DE-4FAA-801E-634DDDAF4B2B}" type="slidenum">
              <a:rPr lang="en-US" sz="1400" b="1" kern="1200" smtClean="0">
                <a:latin typeface="Franklin Gothic Book"/>
                <a:ea typeface="+mn-ea"/>
                <a:cs typeface="+mn-cs"/>
              </a:rPr>
              <a:pPr algn="ctr" rtl="0"/>
              <a:t>‹#›</a:t>
            </a:fld>
            <a:endParaRPr lang="en-US" sz="1400" b="1" kern="1200">
              <a:latin typeface="Franklin Gothic Book"/>
              <a:ea typeface="+mn-ea"/>
              <a:cs typeface="+mn-cs"/>
            </a:endParaRPr>
          </a:p>
        </p:txBody>
      </p:sp>
      <p:sp>
        <p:nvSpPr>
          <p:cNvPr id="14" name="Footer Placeholder 13"/>
          <p:cNvSpPr>
            <a:spLocks noGrp="1"/>
          </p:cNvSpPr>
          <p:nvPr>
            <p:ph type="ftr" sz="quarter" idx="12"/>
          </p:nvPr>
        </p:nvSpPr>
        <p:spPr/>
        <p:txBody>
          <a:bodyPr/>
          <a:lstStyle/>
          <a:p>
            <a:pPr algn="l" rtl="0"/>
            <a:endParaRPr lang="en-US" sz="1400" kern="1200">
              <a:solidFill>
                <a:srgbClr val="696464"/>
              </a:solidFill>
              <a:latin typeface="Perpetua"/>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10" name="Slide Number Placeholder 9"/>
          <p:cNvSpPr>
            <a:spLocks noGrp="1"/>
          </p:cNvSpPr>
          <p:nvPr>
            <p:ph type="sldNum" sz="quarter" idx="16"/>
          </p:nvPr>
        </p:nvSpPr>
        <p:spPr/>
        <p:txBody>
          <a:bodyPr rtlCol="0"/>
          <a:lstStyle/>
          <a:p>
            <a:pPr algn="ctr" rtl="0"/>
            <a:fld id="{B6F15528-21DE-4FAA-801E-634DDDAF4B2B}" type="slidenum">
              <a:rPr lang="en-US" sz="1400" b="1" kern="120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
        <p:nvSpPr>
          <p:cNvPr id="12" name="Footer Placeholder 11"/>
          <p:cNvSpPr>
            <a:spLocks noGrp="1"/>
          </p:cNvSpPr>
          <p:nvPr>
            <p:ph type="ftr" sz="quarter" idx="17"/>
          </p:nvPr>
        </p:nvSpPr>
        <p:spPr/>
        <p:txBody>
          <a:bodyPr rtlCol="0"/>
          <a:lstStyle/>
          <a:p>
            <a:pPr algn="l" rtl="0"/>
            <a:endParaRPr lang="en-US" sz="1400" kern="1200">
              <a:solidFill>
                <a:srgbClr val="696464"/>
              </a:solidFill>
              <a:latin typeface="Perpetua"/>
              <a:ea typeface="+mn-ea"/>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12" name="Slide Number Placeholder 11"/>
          <p:cNvSpPr>
            <a:spLocks noGrp="1"/>
          </p:cNvSpPr>
          <p:nvPr>
            <p:ph type="sldNum" sz="quarter" idx="16"/>
          </p:nvPr>
        </p:nvSpPr>
        <p:spPr/>
        <p:txBody>
          <a:bodyPr rtlCol="0"/>
          <a:lstStyle/>
          <a:p>
            <a:pPr algn="ctr" rtl="0"/>
            <a:fld id="{B6F15528-21DE-4FAA-801E-634DDDAF4B2B}" type="slidenum">
              <a:rPr lang="en-US" sz="1400" b="1" kern="120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
        <p:nvSpPr>
          <p:cNvPr id="14" name="Footer Placeholder 13"/>
          <p:cNvSpPr>
            <a:spLocks noGrp="1"/>
          </p:cNvSpPr>
          <p:nvPr>
            <p:ph type="ftr" sz="quarter" idx="17"/>
          </p:nvPr>
        </p:nvSpPr>
        <p:spPr/>
        <p:txBody>
          <a:bodyPr rtlCol="0"/>
          <a:lstStyle/>
          <a:p>
            <a:pPr algn="l" rtl="0"/>
            <a:endParaRPr lang="en-US" sz="1400" kern="1200">
              <a:solidFill>
                <a:srgbClr val="696464"/>
              </a:solidFill>
              <a:latin typeface="Perpetua"/>
              <a:ea typeface="+mn-ea"/>
              <a:cs typeface="+mn-cs"/>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pPr algn="ctr" rtl="0"/>
            <a:fld id="{B6F15528-21DE-4FAA-801E-634DDDAF4B2B}" type="slidenum">
              <a:rPr lang="en-US" sz="1400" b="1" kern="1200" smtClean="0">
                <a:latin typeface="Franklin Gothic Book"/>
                <a:ea typeface="+mn-ea"/>
                <a:cs typeface="+mn-cs"/>
              </a:rPr>
              <a:pPr algn="ctr" rtl="0"/>
              <a:t>‹#›</a:t>
            </a:fld>
            <a:endParaRPr lang="en-US" sz="1400" b="1" kern="1200">
              <a:latin typeface="Franklin Gothic Book"/>
              <a:ea typeface="+mn-ea"/>
              <a:cs typeface="+mn-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lgn="ctr" rtl="0"/>
            <a:fld id="{B6F15528-21DE-4FAA-801E-634DDDAF4B2B}" type="slidenum">
              <a:rPr lang="en-US" sz="1400" b="1" kern="1200" smtClean="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pPr algn="ctr" rtl="0"/>
            <a:fld id="{B6F15528-21DE-4FAA-801E-634DDDAF4B2B}" type="slidenum">
              <a:rPr lang="en-US" sz="1400" b="1" kern="1200" smtClean="0">
                <a:latin typeface="Franklin Gothic Book"/>
                <a:ea typeface="+mn-ea"/>
                <a:cs typeface="+mn-cs"/>
              </a:rPr>
              <a:pPr algn="ctr" rtl="0"/>
              <a:t>‹#›</a:t>
            </a:fld>
            <a:endParaRPr lang="en-US" sz="1400" b="1" kern="1200">
              <a:latin typeface="Franklin Gothic Book"/>
              <a:ea typeface="+mn-ea"/>
              <a:cs typeface="+mn-cs"/>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12" name="Date Placeholder 11"/>
          <p:cNvSpPr>
            <a:spLocks noGrp="1"/>
          </p:cNvSpPr>
          <p:nvPr>
            <p:ph type="dt" sz="half" idx="10"/>
          </p:nvPr>
        </p:nvSpPr>
        <p:spPr>
          <a:xfrm>
            <a:off x="6248400" y="6248400"/>
            <a:ext cx="2667000" cy="365125"/>
          </a:xfrm>
        </p:spPr>
        <p:txBody>
          <a:bodyPr rtlCol="0"/>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rtl="0"/>
            <a:fld id="{B6F15528-21DE-4FAA-801E-634DDDAF4B2B}" type="slidenum">
              <a:rPr lang="en-US" sz="1400" b="1" kern="1200" smtClean="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
        <p:nvSpPr>
          <p:cNvPr id="14" name="Footer Placeholder 13"/>
          <p:cNvSpPr>
            <a:spLocks noGrp="1"/>
          </p:cNvSpPr>
          <p:nvPr>
            <p:ph type="ftr" sz="quarter" idx="12"/>
          </p:nvPr>
        </p:nvSpPr>
        <p:spPr>
          <a:xfrm>
            <a:off x="1600200" y="6248206"/>
            <a:ext cx="4572000" cy="365125"/>
          </a:xfrm>
        </p:spPr>
        <p:txBody>
          <a:bodyPr rtlCol="0"/>
          <a:lstStyle/>
          <a:p>
            <a:pPr algn="l" rtl="0"/>
            <a:endParaRPr lang="en-US" sz="1400" kern="1200">
              <a:solidFill>
                <a:srgbClr val="696464"/>
              </a:solidFill>
              <a:latin typeface="Perpetua"/>
              <a:ea typeface="+mn-ea"/>
              <a:cs typeface="+mn-cs"/>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b="1" kern="120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457201" y="6248207"/>
            <a:ext cx="5573483" cy="365125"/>
          </a:xfrm>
        </p:spPr>
        <p:txBody>
          <a:bodyPr/>
          <a:lstStyle/>
          <a:p>
            <a:pPr algn="l" rtl="0"/>
            <a:endParaRPr lang="en-US" sz="1400" kern="1200">
              <a:solidFill>
                <a:srgbClr val="696464"/>
              </a:solidFill>
              <a:latin typeface="Perpetua"/>
              <a:ea typeface="+mn-ea"/>
              <a:cs typeface="+mn-cs"/>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6" name="Slide Number Placeholder 5"/>
          <p:cNvSpPr>
            <a:spLocks noGrp="1"/>
          </p:cNvSpPr>
          <p:nvPr>
            <p:ph type="sldNum" sz="quarter" idx="12"/>
          </p:nvPr>
        </p:nvSpPr>
        <p:spPr>
          <a:xfrm rot="5400000">
            <a:off x="5989638" y="144462"/>
            <a:ext cx="533400" cy="244476"/>
          </a:xfrm>
        </p:spPr>
        <p:txBody>
          <a:bodyPr/>
          <a:lstStyle/>
          <a:p>
            <a:pPr algn="ctr" rtl="0"/>
            <a:fld id="{B6F15528-21DE-4FAA-801E-634DDDAF4B2B}" type="slidenum">
              <a:rPr lang="en-US" sz="1400" b="1" kern="120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800100" y="6172200"/>
            <a:ext cx="4000500" cy="457200"/>
          </a:xfrm>
        </p:spPr>
        <p:txBody>
          <a:bodyPr/>
          <a:lstStyle/>
          <a:p>
            <a:pPr algn="l" rtl="0"/>
            <a:endParaRPr lang="en-US" sz="1400" kern="1200">
              <a:solidFill>
                <a:srgbClr val="696464"/>
              </a:solidFill>
              <a:latin typeface="Perpetua"/>
              <a:ea typeface="+mn-ea"/>
              <a:cs typeface="+mn-cs"/>
            </a:endParaRP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6" name="Slide Number Placeholder 5"/>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8" name="Footer Placeholder 7"/>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6/29/2009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a:xfrm>
            <a:off x="914400" y="6172200"/>
            <a:ext cx="3886200" cy="457200"/>
          </a:xfrm>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rtl="0"/>
            <a:fld id="{1D8BD707-D9CF-40AE-B4C6-C98DA3205C09}" type="datetimeFigureOut">
              <a:rPr lang="en-US" kern="1200" smtClean="0">
                <a:solidFill>
                  <a:srgbClr val="696464"/>
                </a:solidFill>
                <a:latin typeface="Perpetua"/>
                <a:ea typeface="+mn-ea"/>
                <a:cs typeface="+mn-cs"/>
              </a:rPr>
              <a:pPr rtl="0"/>
              <a:t>6/29/2009</a:t>
            </a:fld>
            <a:endParaRPr lang="en-US" kern="1200">
              <a:solidFill>
                <a:srgbClr val="696464"/>
              </a:solidFill>
              <a:latin typeface="Perpetua"/>
              <a:ea typeface="+mn-ea"/>
              <a:cs typeface="+mn-cs"/>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lgn="l" rtl="0"/>
            <a:endParaRPr lang="en-US" kern="1200">
              <a:solidFill>
                <a:srgbClr val="696464"/>
              </a:solidFill>
              <a:latin typeface="Perpetua"/>
              <a:ea typeface="+mn-ea"/>
              <a:cs typeface="+mn-cs"/>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rtl="0"/>
            <a:fld id="{B6F15528-21DE-4FAA-801E-634DDDAF4B2B}" type="slidenum">
              <a:rPr lang="en-US" kern="1200" smtClean="0">
                <a:latin typeface="Franklin Gothic Book"/>
              </a:rPr>
              <a:pPr rtl="0"/>
              <a:t>‹#›</a:t>
            </a:fld>
            <a:endParaRPr lang="en-US" kern="1200">
              <a:latin typeface="Franklin Gothic Book"/>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rtl="0"/>
            <a:fld id="{1D8BD707-D9CF-40AE-B4C6-C98DA3205C09}" type="datetimeFigureOut">
              <a:rPr lang="en-US" kern="1200" smtClean="0">
                <a:solidFill>
                  <a:srgbClr val="E7DEC9"/>
                </a:solidFill>
                <a:latin typeface="Tw Cen MT"/>
                <a:ea typeface="+mn-ea"/>
                <a:cs typeface="+mn-cs"/>
              </a:rPr>
              <a:pPr rtl="0"/>
              <a:t>6/29/2009</a:t>
            </a:fld>
            <a:endParaRPr lang="en-US" kern="1200">
              <a:solidFill>
                <a:srgbClr val="E7DEC9"/>
              </a:solidFill>
              <a:latin typeface="Tw Cen MT"/>
              <a:ea typeface="+mn-ea"/>
              <a:cs typeface="+mn-cs"/>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rtl="0"/>
            <a:endParaRPr lang="en-US" kern="1200">
              <a:solidFill>
                <a:srgbClr val="E7DEC9"/>
              </a:solidFill>
              <a:latin typeface="Tw Cen MT"/>
              <a:ea typeface="+mn-ea"/>
              <a:cs typeface="+mn-cs"/>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rtl="0"/>
            <a:fld id="{B6F15528-21DE-4FAA-801E-634DDDAF4B2B}" type="slidenum">
              <a:rPr lang="en-US" kern="1200" smtClean="0">
                <a:latin typeface="Tw Cen MT"/>
                <a:ea typeface="+mn-ea"/>
                <a:cs typeface="+mn-cs"/>
              </a:rPr>
              <a:pPr rtl="0"/>
              <a:t>‹#›</a:t>
            </a:fld>
            <a:endParaRPr lang="en-US" kern="1200">
              <a:latin typeface="Tw Cen MT"/>
              <a:ea typeface="+mn-ea"/>
              <a:cs typeface="+mn-cs"/>
            </a:endParaRP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endParaRPr lang="en-GB" dirty="0" smtClean="0"/>
          </a:p>
          <a:p>
            <a:r>
              <a:rPr lang="en-GB" dirty="0" smtClean="0"/>
              <a:t>The Reappearance </a:t>
            </a:r>
          </a:p>
        </p:txBody>
      </p:sp>
      <p:sp>
        <p:nvSpPr>
          <p:cNvPr id="2" name="Title 1"/>
          <p:cNvSpPr>
            <a:spLocks noGrp="1"/>
          </p:cNvSpPr>
          <p:nvPr>
            <p:ph type="ctrTitle"/>
          </p:nvPr>
        </p:nvSpPr>
        <p:spPr>
          <a:xfrm>
            <a:off x="685800" y="1600201"/>
            <a:ext cx="7772400" cy="2000250"/>
          </a:xfrm>
        </p:spPr>
        <p:txBody>
          <a:bodyPr>
            <a:normAutofit fontScale="90000"/>
          </a:bodyPr>
          <a:lstStyle/>
          <a:p>
            <a:r>
              <a:rPr lang="en-GB" dirty="0" smtClean="0"/>
              <a:t/>
            </a:r>
            <a:br>
              <a:rPr lang="en-GB" dirty="0" smtClean="0"/>
            </a:br>
            <a:r>
              <a:rPr lang="en-GB" dirty="0" smtClean="0"/>
              <a:t>'The Concept and the Person of Imam Mahdi (</a:t>
            </a:r>
            <a:r>
              <a:rPr lang="en-GB" dirty="0" err="1" smtClean="0"/>
              <a:t>a.s</a:t>
            </a:r>
            <a:r>
              <a:rPr lang="en-GB" dirty="0" smtClean="0"/>
              <a:t>.) in Islam' </a:t>
            </a:r>
            <a:br>
              <a:rPr lang="en-GB" dirty="0" smtClean="0"/>
            </a:b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smtClean="0">
                <a:solidFill>
                  <a:srgbClr val="E7DEC9"/>
                </a:solidFill>
              </a:rPr>
              <a:t>The imaginable course of events on Reappearance </a:t>
            </a:r>
            <a:endParaRPr lang="en-GB" dirty="0"/>
          </a:p>
        </p:txBody>
      </p:sp>
      <p:sp>
        <p:nvSpPr>
          <p:cNvPr id="3" name="Content Placeholder 2"/>
          <p:cNvSpPr>
            <a:spLocks noGrp="1"/>
          </p:cNvSpPr>
          <p:nvPr>
            <p:ph sz="quarter" idx="1"/>
          </p:nvPr>
        </p:nvSpPr>
        <p:spPr>
          <a:xfrm>
            <a:off x="612648" y="1600200"/>
            <a:ext cx="8153400" cy="5105400"/>
          </a:xfrm>
        </p:spPr>
        <p:txBody>
          <a:bodyPr>
            <a:normAutofit fontScale="85000" lnSpcReduction="20000"/>
          </a:bodyPr>
          <a:lstStyle/>
          <a:p>
            <a:pPr>
              <a:buNone/>
            </a:pPr>
            <a:r>
              <a:rPr lang="en-GB" dirty="0" smtClean="0"/>
              <a:t>The Imam will ask all his companions to secretly enter Mecca and on the ninth of Muharram he will enter </a:t>
            </a:r>
            <a:r>
              <a:rPr lang="en-GB" dirty="0" err="1" smtClean="0"/>
              <a:t>Masjid</a:t>
            </a:r>
            <a:r>
              <a:rPr lang="en-GB" dirty="0" smtClean="0"/>
              <a:t> al-</a:t>
            </a:r>
            <a:r>
              <a:rPr lang="en-GB" dirty="0" err="1" smtClean="0"/>
              <a:t>haram</a:t>
            </a:r>
            <a:r>
              <a:rPr lang="en-GB" dirty="0" smtClean="0"/>
              <a:t> and declares himself as the </a:t>
            </a:r>
            <a:r>
              <a:rPr lang="en-GB" dirty="0" err="1" smtClean="0"/>
              <a:t>Mahdi</a:t>
            </a:r>
            <a:r>
              <a:rPr lang="en-GB" dirty="0" smtClean="0"/>
              <a:t>.</a:t>
            </a:r>
          </a:p>
          <a:p>
            <a:pPr>
              <a:buNone/>
            </a:pPr>
            <a:endParaRPr lang="en-GB" dirty="0" smtClean="0"/>
          </a:p>
          <a:p>
            <a:pPr>
              <a:buNone/>
            </a:pPr>
            <a:r>
              <a:rPr lang="en-GB" dirty="0" smtClean="0"/>
              <a:t>Initially some people and the security in the mosque move to kill him, but the 313 who are all present and some of them don’t know each other protect him. </a:t>
            </a:r>
          </a:p>
          <a:p>
            <a:pPr>
              <a:buNone/>
            </a:pPr>
            <a:endParaRPr lang="en-GB" dirty="0" smtClean="0"/>
          </a:p>
          <a:p>
            <a:pPr>
              <a:buNone/>
            </a:pPr>
            <a:r>
              <a:rPr lang="en-GB" dirty="0" smtClean="0"/>
              <a:t>His followers round the world feel scared, and weep and cry because they think he will be arrested and killed. </a:t>
            </a:r>
          </a:p>
          <a:p>
            <a:pPr>
              <a:buNone/>
            </a:pPr>
            <a:endParaRPr lang="en-GB" dirty="0" smtClean="0"/>
          </a:p>
          <a:p>
            <a:pPr>
              <a:buNone/>
            </a:pPr>
            <a:r>
              <a:rPr lang="en-GB" dirty="0" smtClean="0"/>
              <a:t>However, he will be responded positively in Mecca and due to the virtually non-existence of a central power in </a:t>
            </a:r>
            <a:r>
              <a:rPr lang="en-GB" dirty="0" err="1" smtClean="0"/>
              <a:t>Hijaz</a:t>
            </a:r>
            <a:r>
              <a:rPr lang="en-GB" dirty="0" smtClean="0"/>
              <a:t>, he will easily manage to take Mecca without violence. </a:t>
            </a:r>
          </a:p>
          <a:p>
            <a:pPr>
              <a:buNone/>
            </a:pPr>
            <a:endParaRPr lang="en-GB" dirty="0" smtClean="0"/>
          </a:p>
          <a:p>
            <a:pPr>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smtClean="0">
                <a:solidFill>
                  <a:srgbClr val="E7DEC9"/>
                </a:solidFill>
              </a:rPr>
              <a:t>The imaginable course of events on Reappearance </a:t>
            </a:r>
            <a:endParaRPr lang="en-GB" dirty="0"/>
          </a:p>
        </p:txBody>
      </p:sp>
      <p:sp>
        <p:nvSpPr>
          <p:cNvPr id="3" name="Content Placeholder 2"/>
          <p:cNvSpPr>
            <a:spLocks noGrp="1"/>
          </p:cNvSpPr>
          <p:nvPr>
            <p:ph sz="quarter" idx="1"/>
          </p:nvPr>
        </p:nvSpPr>
        <p:spPr/>
        <p:txBody>
          <a:bodyPr/>
          <a:lstStyle/>
          <a:p>
            <a:pPr>
              <a:buNone/>
            </a:pPr>
            <a:r>
              <a:rPr lang="en-GB" dirty="0" smtClean="0"/>
              <a:t>The next day on the day of </a:t>
            </a:r>
            <a:r>
              <a:rPr lang="en-GB" dirty="0" err="1" smtClean="0"/>
              <a:t>Ashura</a:t>
            </a:r>
            <a:r>
              <a:rPr lang="en-GB" dirty="0" smtClean="0"/>
              <a:t> he will make a public announcement which is broadcasted worldwide. </a:t>
            </a:r>
          </a:p>
          <a:p>
            <a:pPr>
              <a:buNone/>
            </a:pPr>
            <a:endParaRPr lang="en-GB" dirty="0" smtClean="0"/>
          </a:p>
          <a:p>
            <a:pPr>
              <a:buNone/>
            </a:pPr>
            <a:r>
              <a:rPr lang="en-GB" dirty="0" smtClean="0"/>
              <a:t>His followers increase in Mecca and he succeeds to defeat an army sent by </a:t>
            </a:r>
            <a:r>
              <a:rPr lang="en-GB" dirty="0" err="1" smtClean="0"/>
              <a:t>Sufyani</a:t>
            </a:r>
            <a:r>
              <a:rPr lang="en-GB" dirty="0" smtClean="0"/>
              <a:t> to arrest him. </a:t>
            </a:r>
          </a:p>
          <a:p>
            <a:pPr>
              <a:buNone/>
            </a:pPr>
            <a:endParaRPr lang="en-GB" dirty="0" smtClean="0"/>
          </a:p>
          <a:p>
            <a:pPr>
              <a:buNone/>
            </a:pPr>
            <a:r>
              <a:rPr lang="en-GB" dirty="0" smtClean="0"/>
              <a:t>Supported by the West, </a:t>
            </a:r>
            <a:r>
              <a:rPr lang="en-GB" dirty="0" err="1" smtClean="0"/>
              <a:t>Sufyani</a:t>
            </a:r>
            <a:r>
              <a:rPr lang="en-GB" dirty="0" smtClean="0"/>
              <a:t> will mobilize a huge army and moves towards Mecca to arrest the Imam. </a:t>
            </a:r>
          </a:p>
          <a:p>
            <a:pPr>
              <a:buNone/>
            </a:pPr>
            <a:endParaRPr lang="en-GB" dirty="0" smtClean="0"/>
          </a:p>
          <a:p>
            <a:pPr>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smtClean="0">
                <a:solidFill>
                  <a:srgbClr val="E7DEC9"/>
                </a:solidFill>
              </a:rPr>
              <a:t>The imaginable course of events on Reappearance </a:t>
            </a:r>
            <a:endParaRPr lang="en-GB" dirty="0"/>
          </a:p>
        </p:txBody>
      </p:sp>
      <p:sp>
        <p:nvSpPr>
          <p:cNvPr id="3" name="Content Placeholder 2"/>
          <p:cNvSpPr>
            <a:spLocks noGrp="1"/>
          </p:cNvSpPr>
          <p:nvPr>
            <p:ph sz="quarter" idx="1"/>
          </p:nvPr>
        </p:nvSpPr>
        <p:spPr>
          <a:xfrm>
            <a:off x="612648" y="1600200"/>
            <a:ext cx="8153400" cy="4953000"/>
          </a:xfrm>
        </p:spPr>
        <p:txBody>
          <a:bodyPr>
            <a:normAutofit fontScale="85000" lnSpcReduction="10000"/>
          </a:bodyPr>
          <a:lstStyle/>
          <a:p>
            <a:pPr>
              <a:buNone/>
            </a:pPr>
            <a:r>
              <a:rPr lang="en-GB" dirty="0" smtClean="0"/>
              <a:t>He, however, in the most crucial and decisive moment of this whole event, will sink in the earth with all his army in </a:t>
            </a:r>
            <a:r>
              <a:rPr lang="en-GB" dirty="0" err="1" smtClean="0"/>
              <a:t>Baida</a:t>
            </a:r>
            <a:r>
              <a:rPr lang="en-GB" dirty="0" smtClean="0"/>
              <a:t>’. </a:t>
            </a:r>
            <a:endParaRPr lang="en-GB" dirty="0" smtClean="0"/>
          </a:p>
          <a:p>
            <a:pPr>
              <a:buNone/>
            </a:pPr>
            <a:endParaRPr lang="en-GB" dirty="0" smtClean="0"/>
          </a:p>
          <a:p>
            <a:pPr>
              <a:buNone/>
            </a:pPr>
            <a:r>
              <a:rPr lang="en-GB" dirty="0" smtClean="0"/>
              <a:t>Some sources, however, put the mobilization of </a:t>
            </a:r>
            <a:r>
              <a:rPr lang="en-GB" dirty="0" err="1" smtClean="0"/>
              <a:t>Sufyani</a:t>
            </a:r>
            <a:r>
              <a:rPr lang="en-GB" dirty="0" smtClean="0"/>
              <a:t> after the Imam is established in Iraq. </a:t>
            </a:r>
          </a:p>
          <a:p>
            <a:pPr>
              <a:buNone/>
            </a:pPr>
            <a:endParaRPr lang="en-GB" dirty="0" smtClean="0"/>
          </a:p>
          <a:p>
            <a:pPr>
              <a:buNone/>
            </a:pPr>
            <a:r>
              <a:rPr lang="en-GB" dirty="0" smtClean="0"/>
              <a:t>The shocking news of this event works in favour of the Imam and with an army of ten thousand the Imam moves out to take Medina and end the persecution of his followers there. </a:t>
            </a:r>
            <a:endParaRPr lang="en-GB" dirty="0" smtClean="0"/>
          </a:p>
          <a:p>
            <a:pPr>
              <a:buNone/>
            </a:pPr>
            <a:r>
              <a:rPr lang="en-GB" dirty="0" smtClean="0"/>
              <a:t> </a:t>
            </a:r>
          </a:p>
          <a:p>
            <a:pPr>
              <a:buNone/>
            </a:pPr>
            <a:r>
              <a:rPr lang="en-GB" dirty="0" smtClean="0"/>
              <a:t>This is called the </a:t>
            </a:r>
            <a:r>
              <a:rPr lang="en-GB" i="1" dirty="0" err="1" smtClean="0"/>
              <a:t>khoruj</a:t>
            </a:r>
            <a:r>
              <a:rPr lang="en-GB" dirty="0" smtClean="0"/>
              <a:t> (advent) of the Imam as his first declaration in Mecca is called his </a:t>
            </a:r>
            <a:r>
              <a:rPr lang="en-GB" i="1" dirty="0" err="1" smtClean="0"/>
              <a:t>zuhur</a:t>
            </a:r>
            <a:r>
              <a:rPr lang="en-GB" dirty="0" smtClean="0"/>
              <a:t> (appearance). </a:t>
            </a:r>
          </a:p>
          <a:p>
            <a:pPr>
              <a:buNone/>
            </a:pPr>
            <a:endParaRPr lang="en-GB" dirty="0" smtClean="0"/>
          </a:p>
          <a:p>
            <a:pPr>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smtClean="0">
                <a:solidFill>
                  <a:srgbClr val="E7DEC9"/>
                </a:solidFill>
              </a:rPr>
              <a:t>The imaginable course of events on Reappearance </a:t>
            </a:r>
            <a:endParaRPr lang="en-GB" dirty="0"/>
          </a:p>
        </p:txBody>
      </p:sp>
      <p:sp>
        <p:nvSpPr>
          <p:cNvPr id="3" name="Content Placeholder 2"/>
          <p:cNvSpPr>
            <a:spLocks noGrp="1"/>
          </p:cNvSpPr>
          <p:nvPr>
            <p:ph sz="quarter" idx="1"/>
          </p:nvPr>
        </p:nvSpPr>
        <p:spPr>
          <a:xfrm>
            <a:off x="612648" y="1600200"/>
            <a:ext cx="8153400" cy="5105400"/>
          </a:xfrm>
        </p:spPr>
        <p:txBody>
          <a:bodyPr>
            <a:normAutofit fontScale="77500" lnSpcReduction="20000"/>
          </a:bodyPr>
          <a:lstStyle/>
          <a:p>
            <a:pPr>
              <a:buNone/>
            </a:pPr>
            <a:r>
              <a:rPr lang="en-GB" dirty="0" smtClean="0"/>
              <a:t>The following </a:t>
            </a:r>
            <a:r>
              <a:rPr lang="en-GB" dirty="0" err="1" smtClean="0"/>
              <a:t>hadith</a:t>
            </a:r>
            <a:r>
              <a:rPr lang="en-GB" dirty="0" smtClean="0"/>
              <a:t> is a witness to this terminology.</a:t>
            </a:r>
          </a:p>
          <a:p>
            <a:pPr>
              <a:lnSpc>
                <a:spcPct val="120000"/>
              </a:lnSpc>
              <a:buNone/>
            </a:pPr>
            <a:endParaRPr lang="en-GB" dirty="0" smtClean="0"/>
          </a:p>
          <a:p>
            <a:pPr algn="r" rtl="1">
              <a:lnSpc>
                <a:spcPct val="120000"/>
              </a:lnSpc>
              <a:buNone/>
            </a:pPr>
            <a:r>
              <a:rPr lang="ar-SA" sz="2600" dirty="0" smtClean="0"/>
              <a:t>عبدالعظيم الحسني قال : قلت لمحمد بن علي بن موسى : إني لارجو أن تكون القائم من أهل بيت محمد الذي يملا الارض قسطا وعدلا كما ملئت جورا وظلما فقال : يا أبا القاسم مامنا إلا قائم بأمر الله وهاد إلى دين الله ولست القائم الذي يطهر الله به الارض </a:t>
            </a:r>
            <a:r>
              <a:rPr lang="en-GB" sz="2600" dirty="0" smtClean="0"/>
              <a:t>  ... </a:t>
            </a:r>
            <a:r>
              <a:rPr lang="ar-SA" sz="2600" dirty="0" smtClean="0"/>
              <a:t>يجتمع إليه من أصحابه عدد أهل بدر ثلاثمائة وثلاثة عشر رجلا من أقاصي الارض وذلك قول الله عزوجل : " أينما تكونوا يأت بكم الله جميعا إن الله على كل شئ قدير " فاذا اجتمعت له هذه العدة من أهل الارض أظهر أمره فاذا أكمل له العقد وهو عشرة آلاف رجل خرج باذن الله فلا يزال يقتل أعداء الله حتى يرضى الله تبارك وتعالى قال عبدالعظيم : قلت له : ياسيدي وكيف يعلم أن الله قد رضي ؟ قال يلقى في قلبه الرحمة .</a:t>
            </a:r>
            <a:endParaRPr lang="en-GB" sz="2600" dirty="0" smtClean="0"/>
          </a:p>
          <a:p>
            <a:pPr algn="r" rtl="1">
              <a:lnSpc>
                <a:spcPct val="120000"/>
              </a:lnSpc>
              <a:buNone/>
            </a:pPr>
            <a:endParaRPr lang="en-GB" b="1" dirty="0" smtClean="0"/>
          </a:p>
          <a:p>
            <a:pPr algn="l">
              <a:lnSpc>
                <a:spcPct val="120000"/>
              </a:lnSpc>
              <a:buNone/>
            </a:pPr>
            <a:r>
              <a:rPr lang="en-GB" dirty="0" smtClean="0"/>
              <a:t>The above </a:t>
            </a:r>
            <a:r>
              <a:rPr lang="en-GB" dirty="0" err="1" smtClean="0"/>
              <a:t>hadith</a:t>
            </a:r>
            <a:r>
              <a:rPr lang="en-GB" dirty="0" smtClean="0"/>
              <a:t> mentions that 313 will come to him from the farthest places; and when this number is complete he will APPEAR, and when 10000 gather round him he will ADVANCE.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smtClean="0">
                <a:solidFill>
                  <a:srgbClr val="E7DEC9"/>
                </a:solidFill>
              </a:rPr>
              <a:t>The imaginable course of events on Reappearance </a:t>
            </a:r>
            <a:endParaRPr lang="en-GB" dirty="0"/>
          </a:p>
        </p:txBody>
      </p:sp>
      <p:sp>
        <p:nvSpPr>
          <p:cNvPr id="3" name="Content Placeholder 2"/>
          <p:cNvSpPr>
            <a:spLocks noGrp="1"/>
          </p:cNvSpPr>
          <p:nvPr>
            <p:ph sz="quarter" idx="1"/>
          </p:nvPr>
        </p:nvSpPr>
        <p:spPr/>
        <p:txBody>
          <a:bodyPr>
            <a:normAutofit fontScale="77500" lnSpcReduction="20000"/>
          </a:bodyPr>
          <a:lstStyle/>
          <a:p>
            <a:pPr>
              <a:buNone/>
            </a:pPr>
            <a:r>
              <a:rPr lang="en-GB" dirty="0" smtClean="0"/>
              <a:t>As soon as the </a:t>
            </a:r>
            <a:r>
              <a:rPr lang="en-GB" dirty="0" err="1" smtClean="0"/>
              <a:t>hijaz</a:t>
            </a:r>
            <a:r>
              <a:rPr lang="en-GB" dirty="0" smtClean="0"/>
              <a:t> is taken by the Imam, Iran, Iraq and Yemen put themselves under his command and submit their sovereignty to him, although there will be oppositions in Iraq. </a:t>
            </a:r>
          </a:p>
          <a:p>
            <a:pPr>
              <a:buNone/>
            </a:pPr>
            <a:endParaRPr lang="en-GB" dirty="0" smtClean="0"/>
          </a:p>
          <a:p>
            <a:pPr>
              <a:buNone/>
            </a:pPr>
            <a:r>
              <a:rPr lang="en-GB" dirty="0" smtClean="0"/>
              <a:t>The establishment of such a huge Muslim state would whistle the alarm in both the West and the East and the tremendous propaganda machine in both directions start their machinations. </a:t>
            </a:r>
          </a:p>
          <a:p>
            <a:pPr>
              <a:buNone/>
            </a:pPr>
            <a:endParaRPr lang="en-GB" dirty="0" smtClean="0"/>
          </a:p>
          <a:p>
            <a:pPr>
              <a:buNone/>
            </a:pPr>
            <a:r>
              <a:rPr lang="en-GB" dirty="0" smtClean="0"/>
              <a:t>That is why the people of the West and the people of the East start hating </a:t>
            </a:r>
            <a:r>
              <a:rPr lang="en-GB" dirty="0" err="1" smtClean="0"/>
              <a:t>Mahdi</a:t>
            </a:r>
            <a:r>
              <a:rPr lang="en-GB" dirty="0" smtClean="0"/>
              <a:t> and cursing his mission</a:t>
            </a:r>
            <a:r>
              <a:rPr lang="en-GB" dirty="0" smtClean="0"/>
              <a:t>.</a:t>
            </a:r>
          </a:p>
          <a:p>
            <a:pPr>
              <a:buNone/>
            </a:pPr>
            <a:endParaRPr lang="en-GB" dirty="0" smtClean="0"/>
          </a:p>
          <a:p>
            <a:pPr>
              <a:buNone/>
            </a:pPr>
            <a:r>
              <a:rPr lang="en-GB" dirty="0" smtClean="0"/>
              <a:t>A battle will take place between he forces of the Imam and the Western fleet in the Persian Gulf which results in the latter’s defeat.</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smtClean="0">
                <a:solidFill>
                  <a:srgbClr val="E7DEC9"/>
                </a:solidFill>
              </a:rPr>
              <a:t>The imaginable course of events on Reappearance </a:t>
            </a:r>
            <a:endParaRPr lang="en-GB" dirty="0"/>
          </a:p>
        </p:txBody>
      </p:sp>
      <p:sp>
        <p:nvSpPr>
          <p:cNvPr id="3" name="Content Placeholder 2"/>
          <p:cNvSpPr>
            <a:spLocks noGrp="1"/>
          </p:cNvSpPr>
          <p:nvPr>
            <p:ph sz="quarter" idx="1"/>
          </p:nvPr>
        </p:nvSpPr>
        <p:spPr/>
        <p:txBody>
          <a:bodyPr>
            <a:normAutofit fontScale="92500" lnSpcReduction="20000"/>
          </a:bodyPr>
          <a:lstStyle/>
          <a:p>
            <a:pPr>
              <a:buNone/>
            </a:pPr>
            <a:r>
              <a:rPr lang="en-GB" dirty="0" smtClean="0"/>
              <a:t>The Imam will chose </a:t>
            </a:r>
            <a:r>
              <a:rPr lang="en-GB" dirty="0" err="1" smtClean="0"/>
              <a:t>Kufa</a:t>
            </a:r>
            <a:r>
              <a:rPr lang="en-GB" dirty="0" smtClean="0"/>
              <a:t> as the seat of his government and many believers would move and settle there. </a:t>
            </a:r>
            <a:endParaRPr lang="en-GB" dirty="0" smtClean="0"/>
          </a:p>
          <a:p>
            <a:pPr>
              <a:buNone/>
            </a:pPr>
            <a:endParaRPr lang="en-GB" dirty="0" smtClean="0"/>
          </a:p>
          <a:p>
            <a:pPr>
              <a:buNone/>
            </a:pPr>
            <a:r>
              <a:rPr lang="en-GB" dirty="0" smtClean="0"/>
              <a:t>After establishing himself in Iraq, the Imam will send his army to free al-</a:t>
            </a:r>
            <a:r>
              <a:rPr lang="en-GB" dirty="0" err="1" smtClean="0"/>
              <a:t>Quds</a:t>
            </a:r>
            <a:r>
              <a:rPr lang="en-GB" dirty="0" smtClean="0"/>
              <a:t>. </a:t>
            </a:r>
            <a:r>
              <a:rPr lang="en-GB" dirty="0" smtClean="0"/>
              <a:t>T</a:t>
            </a:r>
            <a:r>
              <a:rPr lang="en-GB" dirty="0" smtClean="0"/>
              <a:t>he Western powers will move their forces to land in Turkey </a:t>
            </a:r>
            <a:r>
              <a:rPr lang="en-GB" dirty="0" smtClean="0"/>
              <a:t>to thwart the Imam.  </a:t>
            </a:r>
            <a:endParaRPr lang="en-GB" dirty="0" smtClean="0"/>
          </a:p>
          <a:p>
            <a:pPr>
              <a:buNone/>
            </a:pPr>
            <a:endParaRPr lang="en-GB" dirty="0" smtClean="0"/>
          </a:p>
          <a:p>
            <a:pPr>
              <a:buNone/>
            </a:pPr>
            <a:r>
              <a:rPr lang="en-GB" dirty="0" smtClean="0"/>
              <a:t>On their way the Imam’s companions show a miracle which makes the West hesitant of confrontation. </a:t>
            </a:r>
            <a:r>
              <a:rPr lang="en-GB" dirty="0" smtClean="0"/>
              <a:t>From a cave in Antioch they would bring out the holy chest in which original copies of the </a:t>
            </a:r>
            <a:r>
              <a:rPr lang="en-GB" dirty="0" err="1" smtClean="0"/>
              <a:t>Tawrah</a:t>
            </a:r>
            <a:r>
              <a:rPr lang="en-GB" dirty="0" smtClean="0"/>
              <a:t> and the </a:t>
            </a:r>
            <a:r>
              <a:rPr lang="en-GB" dirty="0" err="1" smtClean="0"/>
              <a:t>Injil</a:t>
            </a:r>
            <a:r>
              <a:rPr lang="en-GB" dirty="0" smtClean="0"/>
              <a:t> are kept.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smtClean="0">
                <a:solidFill>
                  <a:srgbClr val="E7DEC9"/>
                </a:solidFill>
              </a:rPr>
              <a:t>The imaginable course of events on Reappearance </a:t>
            </a:r>
            <a:endParaRPr lang="en-GB" dirty="0"/>
          </a:p>
        </p:txBody>
      </p:sp>
      <p:sp>
        <p:nvSpPr>
          <p:cNvPr id="3" name="Content Placeholder 2"/>
          <p:cNvSpPr>
            <a:spLocks noGrp="1"/>
          </p:cNvSpPr>
          <p:nvPr>
            <p:ph sz="quarter" idx="1"/>
          </p:nvPr>
        </p:nvSpPr>
        <p:spPr>
          <a:xfrm>
            <a:off x="612648" y="1600200"/>
            <a:ext cx="8153400" cy="5105400"/>
          </a:xfrm>
        </p:spPr>
        <p:txBody>
          <a:bodyPr>
            <a:normAutofit fontScale="70000" lnSpcReduction="20000"/>
          </a:bodyPr>
          <a:lstStyle/>
          <a:p>
            <a:pPr>
              <a:buNone/>
            </a:pPr>
            <a:r>
              <a:rPr lang="en-GB" dirty="0" smtClean="0"/>
              <a:t>The Imam will therefore enter the </a:t>
            </a:r>
            <a:r>
              <a:rPr lang="en-GB" dirty="0" err="1" smtClean="0"/>
              <a:t>Quds</a:t>
            </a:r>
            <a:r>
              <a:rPr lang="en-GB" dirty="0" smtClean="0"/>
              <a:t> without any confrontation from The West. </a:t>
            </a:r>
          </a:p>
          <a:p>
            <a:pPr>
              <a:buNone/>
            </a:pPr>
            <a:endParaRPr lang="en-GB" dirty="0" smtClean="0"/>
          </a:p>
          <a:p>
            <a:pPr>
              <a:buNone/>
            </a:pPr>
            <a:r>
              <a:rPr lang="en-GB" dirty="0" smtClean="0"/>
              <a:t>It is probably in al-</a:t>
            </a:r>
            <a:r>
              <a:rPr lang="en-GB" dirty="0" err="1" smtClean="0"/>
              <a:t>Quds</a:t>
            </a:r>
            <a:r>
              <a:rPr lang="en-GB" dirty="0" smtClean="0"/>
              <a:t> where Isa  (a) will descend and will bear witness for </a:t>
            </a:r>
            <a:r>
              <a:rPr lang="en-GB" dirty="0" err="1" smtClean="0"/>
              <a:t>Mahdi</a:t>
            </a:r>
            <a:r>
              <a:rPr lang="en-GB" dirty="0" smtClean="0"/>
              <a:t> (a). His testimony is of tremendous importance for convincing the people in the West. </a:t>
            </a:r>
          </a:p>
          <a:p>
            <a:pPr>
              <a:buNone/>
            </a:pPr>
            <a:endParaRPr lang="en-GB" dirty="0" smtClean="0"/>
          </a:p>
          <a:p>
            <a:pPr>
              <a:buNone/>
            </a:pPr>
            <a:r>
              <a:rPr lang="en-GB" dirty="0" smtClean="0"/>
              <a:t>According to some traditions the following verse in </a:t>
            </a:r>
            <a:r>
              <a:rPr lang="en-GB" dirty="0" err="1" smtClean="0"/>
              <a:t>Sura</a:t>
            </a:r>
            <a:r>
              <a:rPr lang="en-GB" dirty="0" smtClean="0"/>
              <a:t> </a:t>
            </a:r>
            <a:r>
              <a:rPr lang="en-GB" dirty="0" err="1" smtClean="0"/>
              <a:t>A</a:t>
            </a:r>
            <a:r>
              <a:rPr lang="en-GB" dirty="0" err="1" smtClean="0"/>
              <a:t>al</a:t>
            </a:r>
            <a:r>
              <a:rPr lang="en-GB" dirty="0" smtClean="0"/>
              <a:t> ‘</a:t>
            </a:r>
            <a:r>
              <a:rPr lang="en-GB" dirty="0" err="1" smtClean="0"/>
              <a:t>Imran</a:t>
            </a:r>
            <a:r>
              <a:rPr lang="en-GB" dirty="0" smtClean="0"/>
              <a:t> alludes to this event. </a:t>
            </a:r>
          </a:p>
          <a:p>
            <a:pPr>
              <a:buNone/>
            </a:pPr>
            <a:endParaRPr lang="en-GB" dirty="0" smtClean="0"/>
          </a:p>
          <a:p>
            <a:pPr algn="r" rtl="1">
              <a:buNone/>
            </a:pPr>
            <a:r>
              <a:rPr lang="ar-SA" dirty="0" smtClean="0"/>
              <a:t>وَمَا قَتَلُوهُ يَقِينًا 157 بَل رَّفَعَهُ اللّهُ إِلَيْهِ وَكَانَ اللّهُ عَزِيزًا حَكِيمًا 158 وَإِن مِّنْ أَهْلِ الْكِتَابِ إِلاَّ لَيُؤْمِنَنَّ بِهِ قَبْلَ مَوْتِهِ وَيَوْمَ الْقِيَامَةِ يَكُونُ عَلَيْهِمْ </a:t>
            </a:r>
            <a:r>
              <a:rPr lang="ar-SA" dirty="0" smtClean="0"/>
              <a:t>شَهِيدًا</a:t>
            </a:r>
            <a:r>
              <a:rPr lang="en-GB" sz="3300" dirty="0" smtClean="0"/>
              <a:t>9</a:t>
            </a:r>
            <a:r>
              <a:rPr lang="en-GB" dirty="0" smtClean="0"/>
              <a:t> </a:t>
            </a:r>
            <a:r>
              <a:rPr lang="ar-SA" dirty="0" smtClean="0"/>
              <a:t>15 </a:t>
            </a:r>
            <a:endParaRPr lang="en-GB" dirty="0" smtClean="0"/>
          </a:p>
          <a:p>
            <a:pPr algn="r" rtl="1">
              <a:buNone/>
            </a:pPr>
            <a:endParaRPr lang="en-GB" dirty="0" smtClean="0"/>
          </a:p>
          <a:p>
            <a:pPr>
              <a:buNone/>
            </a:pPr>
            <a:r>
              <a:rPr lang="en-GB" dirty="0" smtClean="0"/>
              <a:t>They </a:t>
            </a:r>
            <a:r>
              <a:rPr lang="en-GB" dirty="0" smtClean="0"/>
              <a:t>did not kill </a:t>
            </a:r>
            <a:r>
              <a:rPr lang="en-GB" dirty="0" smtClean="0"/>
              <a:t>him 158 </a:t>
            </a:r>
            <a:r>
              <a:rPr lang="en-GB" dirty="0" smtClean="0"/>
              <a:t>Rather Allah raised him up toward </a:t>
            </a:r>
            <a:r>
              <a:rPr lang="en-GB" dirty="0" smtClean="0"/>
              <a:t>Himself, and </a:t>
            </a:r>
            <a:r>
              <a:rPr lang="en-GB" dirty="0" smtClean="0"/>
              <a:t>Allah is all-mighty, </a:t>
            </a:r>
            <a:r>
              <a:rPr lang="en-GB" dirty="0" smtClean="0"/>
              <a:t>all-wise. 159 </a:t>
            </a:r>
            <a:r>
              <a:rPr lang="en-GB" dirty="0" smtClean="0"/>
              <a:t>There is none among the People of the </a:t>
            </a:r>
            <a:r>
              <a:rPr lang="en-GB" dirty="0" smtClean="0"/>
              <a:t>Book but </a:t>
            </a:r>
            <a:r>
              <a:rPr lang="en-GB" dirty="0" smtClean="0"/>
              <a:t>will surely believe in him before his death</a:t>
            </a:r>
            <a:r>
              <a:rPr lang="en-GB" dirty="0" smtClean="0"/>
              <a:t>;</a:t>
            </a: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descent of Jesus (a)</a:t>
            </a:r>
            <a:endParaRPr lang="en-GB" dirty="0"/>
          </a:p>
        </p:txBody>
      </p:sp>
      <p:sp>
        <p:nvSpPr>
          <p:cNvPr id="3" name="Content Placeholder 2"/>
          <p:cNvSpPr>
            <a:spLocks noGrp="1"/>
          </p:cNvSpPr>
          <p:nvPr>
            <p:ph sz="quarter" idx="1"/>
          </p:nvPr>
        </p:nvSpPr>
        <p:spPr/>
        <p:txBody>
          <a:bodyPr>
            <a:normAutofit fontScale="92500" lnSpcReduction="10000"/>
          </a:bodyPr>
          <a:lstStyle/>
          <a:p>
            <a:pPr algn="r" rtl="1">
              <a:lnSpc>
                <a:spcPct val="110000"/>
              </a:lnSpc>
              <a:buNone/>
            </a:pPr>
            <a:r>
              <a:rPr lang="ar-SA" dirty="0" smtClean="0"/>
              <a:t>شهر بن حوشب </a:t>
            </a:r>
            <a:r>
              <a:rPr lang="ar-SA" dirty="0" smtClean="0"/>
              <a:t>قال </a:t>
            </a:r>
            <a:r>
              <a:rPr lang="ar-SA" dirty="0" smtClean="0"/>
              <a:t>: قال لي الحجاج : يا شهر آية في كتاب الله قد أعيتني فقلت : أيها الامير أية آية هي ؟ فقال : قوله : " وإن من أهل الكتاب إلا ليؤمنن به قبل موته " والله إني لآمر باليهودي والنصراني فتضرب عنقه </a:t>
            </a:r>
            <a:r>
              <a:rPr lang="ar-SA" dirty="0" smtClean="0"/>
              <a:t>ثم </a:t>
            </a:r>
            <a:r>
              <a:rPr lang="ar-SA" dirty="0" smtClean="0"/>
              <a:t>أرمقه بعيني فما </a:t>
            </a:r>
            <a:r>
              <a:rPr lang="ar-SA" dirty="0" smtClean="0"/>
              <a:t>أراه</a:t>
            </a:r>
            <a:r>
              <a:rPr lang="en-GB" dirty="0" smtClean="0"/>
              <a:t> </a:t>
            </a:r>
            <a:r>
              <a:rPr lang="ar-SA" dirty="0" smtClean="0"/>
              <a:t>يحرك شفتيه حتى يخمد ، </a:t>
            </a:r>
            <a:r>
              <a:rPr lang="ar-SA" dirty="0" smtClean="0"/>
              <a:t>فقلت </a:t>
            </a:r>
            <a:r>
              <a:rPr lang="ar-SA" dirty="0" smtClean="0"/>
              <a:t>: أصلح الله الامير ليس على ما تأولت ، قال : كيف هو ؟ قلت : إن عيسى عليه السلام ينزل قبل يوم القيامة إلى الدنيا فلا يبقى أهل ملة يهودي ولا نصراني </a:t>
            </a:r>
            <a:r>
              <a:rPr lang="ar-SA" dirty="0" smtClean="0"/>
              <a:t>إلا </a:t>
            </a:r>
            <a:r>
              <a:rPr lang="ar-SA" dirty="0" smtClean="0"/>
              <a:t>آمن به قبل موته ، ويصلي خلف المهدي ، قال : ويحك أنى لك هذا ومن أين جئت به ؟ فقلت : حدثني به محمد بن علي بن الحسين بن علي بن أبي طالب عليهم السلام ، فقال : جئت والله بها من عين صافية .</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descent of Jesus (a)</a:t>
            </a:r>
            <a:endParaRPr lang="en-GB" dirty="0"/>
          </a:p>
        </p:txBody>
      </p:sp>
      <p:sp>
        <p:nvSpPr>
          <p:cNvPr id="3" name="Content Placeholder 2"/>
          <p:cNvSpPr>
            <a:spLocks noGrp="1"/>
          </p:cNvSpPr>
          <p:nvPr>
            <p:ph sz="quarter" idx="1"/>
          </p:nvPr>
        </p:nvSpPr>
        <p:spPr/>
        <p:txBody>
          <a:bodyPr>
            <a:normAutofit fontScale="85000" lnSpcReduction="20000"/>
          </a:bodyPr>
          <a:lstStyle/>
          <a:p>
            <a:pPr>
              <a:buNone/>
            </a:pPr>
            <a:r>
              <a:rPr lang="en-GB" dirty="0" err="1" smtClean="0"/>
              <a:t>Dajjal</a:t>
            </a:r>
            <a:r>
              <a:rPr lang="en-GB" dirty="0" smtClean="0"/>
              <a:t> will be killed by Jesus (a):</a:t>
            </a:r>
          </a:p>
          <a:p>
            <a:pPr>
              <a:buNone/>
            </a:pPr>
            <a:endParaRPr lang="en-GB" dirty="0" smtClean="0"/>
          </a:p>
          <a:p>
            <a:pPr algn="r" rtl="1">
              <a:buNone/>
            </a:pPr>
            <a:r>
              <a:rPr lang="ar-SA" b="1" dirty="0" smtClean="0"/>
              <a:t>أبو </a:t>
            </a:r>
            <a:r>
              <a:rPr lang="ar-SA" b="1" dirty="0" smtClean="0"/>
              <a:t>جعفر عليه السلام </a:t>
            </a:r>
            <a:r>
              <a:rPr lang="ar-SA" b="1" dirty="0" smtClean="0"/>
              <a:t>: </a:t>
            </a:r>
            <a:r>
              <a:rPr lang="ar-SA" dirty="0" smtClean="0"/>
              <a:t>سيأتي </a:t>
            </a:r>
            <a:r>
              <a:rPr lang="ar-SA" dirty="0" smtClean="0"/>
              <a:t>على الناس زمان لا يعرفون الله ما هو والتوحيد حتى يكون خروج الدجال ، وحتى ينزل عيسى بن مريم عليه السلام من السماء ، ويقتل الله الدجال على يديه ، ويصلي بهم رجل منا أهل </a:t>
            </a:r>
            <a:r>
              <a:rPr lang="ar-SA" dirty="0" smtClean="0"/>
              <a:t>البيت.</a:t>
            </a:r>
          </a:p>
          <a:p>
            <a:pPr algn="r" rtl="1">
              <a:buNone/>
            </a:pPr>
            <a:endParaRPr lang="ar-SA" dirty="0" smtClean="0"/>
          </a:p>
          <a:p>
            <a:pPr algn="l">
              <a:buNone/>
            </a:pPr>
            <a:r>
              <a:rPr lang="en-GB" dirty="0" smtClean="0"/>
              <a:t>A time will come when the people do not know God and the </a:t>
            </a:r>
            <a:r>
              <a:rPr lang="en-GB" dirty="0" err="1" smtClean="0"/>
              <a:t>Tawhid</a:t>
            </a:r>
            <a:r>
              <a:rPr lang="en-GB" dirty="0" smtClean="0"/>
              <a:t>. This leads to the advent of </a:t>
            </a:r>
            <a:r>
              <a:rPr lang="en-GB" dirty="0" err="1" smtClean="0"/>
              <a:t>Dajjal</a:t>
            </a:r>
            <a:r>
              <a:rPr lang="en-GB" dirty="0" smtClean="0"/>
              <a:t> until Isa b. </a:t>
            </a:r>
            <a:r>
              <a:rPr lang="en-GB" dirty="0" err="1" smtClean="0"/>
              <a:t>Maryam</a:t>
            </a:r>
            <a:r>
              <a:rPr lang="en-GB" dirty="0" smtClean="0"/>
              <a:t> (a) will descend from the heaven and Allah have </a:t>
            </a:r>
            <a:r>
              <a:rPr lang="en-GB" dirty="0" err="1" smtClean="0"/>
              <a:t>Dajjal</a:t>
            </a:r>
            <a:r>
              <a:rPr lang="en-GB" dirty="0" smtClean="0"/>
              <a:t> killed by him. </a:t>
            </a:r>
          </a:p>
          <a:p>
            <a:pPr algn="l">
              <a:buNone/>
            </a:pPr>
            <a:r>
              <a:rPr lang="en-GB" dirty="0" smtClean="0"/>
              <a:t>At that time a man from us </a:t>
            </a:r>
            <a:r>
              <a:rPr lang="en-GB" dirty="0" err="1" smtClean="0"/>
              <a:t>Ahl</a:t>
            </a:r>
            <a:r>
              <a:rPr lang="en-GB" dirty="0" smtClean="0"/>
              <a:t> al-</a:t>
            </a:r>
            <a:r>
              <a:rPr lang="en-GB" dirty="0" err="1" smtClean="0"/>
              <a:t>Bayt</a:t>
            </a:r>
            <a:r>
              <a:rPr lang="en-GB" dirty="0" smtClean="0"/>
              <a:t> will lead them in prayer.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descent of Jesus (a)</a:t>
            </a:r>
            <a:endParaRPr lang="en-GB" dirty="0"/>
          </a:p>
        </p:txBody>
      </p:sp>
      <p:sp>
        <p:nvSpPr>
          <p:cNvPr id="3" name="Content Placeholder 2"/>
          <p:cNvSpPr>
            <a:spLocks noGrp="1"/>
          </p:cNvSpPr>
          <p:nvPr>
            <p:ph sz="quarter" idx="1"/>
          </p:nvPr>
        </p:nvSpPr>
        <p:spPr>
          <a:xfrm>
            <a:off x="612648" y="1600200"/>
            <a:ext cx="8153400" cy="4876800"/>
          </a:xfrm>
        </p:spPr>
        <p:txBody>
          <a:bodyPr>
            <a:normAutofit fontScale="85000" lnSpcReduction="20000"/>
          </a:bodyPr>
          <a:lstStyle/>
          <a:p>
            <a:pPr>
              <a:buNone/>
            </a:pPr>
            <a:r>
              <a:rPr lang="en-GB" dirty="0" smtClean="0"/>
              <a:t>The descent of Jesus is very important for the final mission since he will act as a judge between the Imam and the Jews and Christians. </a:t>
            </a:r>
          </a:p>
          <a:p>
            <a:pPr>
              <a:buNone/>
            </a:pPr>
            <a:endParaRPr lang="en-GB" dirty="0" smtClean="0"/>
          </a:p>
          <a:p>
            <a:pPr>
              <a:buNone/>
            </a:pPr>
            <a:r>
              <a:rPr lang="en-GB" dirty="0" err="1" smtClean="0"/>
              <a:t>Ibn</a:t>
            </a:r>
            <a:r>
              <a:rPr lang="en-GB" dirty="0" smtClean="0"/>
              <a:t> </a:t>
            </a:r>
            <a:r>
              <a:rPr lang="en-GB" dirty="0" err="1" smtClean="0"/>
              <a:t>Hammad</a:t>
            </a:r>
            <a:r>
              <a:rPr lang="en-GB" dirty="0" smtClean="0"/>
              <a:t> reports from the Prophet:</a:t>
            </a:r>
          </a:p>
          <a:p>
            <a:pPr>
              <a:buNone/>
            </a:pPr>
            <a:r>
              <a:rPr lang="en-GB" dirty="0" smtClean="0"/>
              <a:t>“I swear by the one in whose hand is my life, Jesus will surely descend to you as a just arbitrator and ruler. He will break the Cross and kill the swine and lift the tax.  The people will become so well off that no one will accept any charity.” </a:t>
            </a:r>
          </a:p>
          <a:p>
            <a:pPr>
              <a:buNone/>
            </a:pPr>
            <a:endParaRPr lang="en-GB" dirty="0" smtClean="0"/>
          </a:p>
          <a:p>
            <a:pPr>
              <a:buNone/>
            </a:pPr>
            <a:r>
              <a:rPr lang="en-GB" dirty="0" smtClean="0"/>
              <a:t>According to some traditions, Jesus will die in Imam’s lifetime. A public funeral will be held and The Imam will bury him beside his mother.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other signs</a:t>
            </a:r>
            <a:endParaRPr lang="en-GB" dirty="0"/>
          </a:p>
        </p:txBody>
      </p:sp>
      <p:sp>
        <p:nvSpPr>
          <p:cNvPr id="3" name="Content Placeholder 2"/>
          <p:cNvSpPr>
            <a:spLocks noGrp="1"/>
          </p:cNvSpPr>
          <p:nvPr>
            <p:ph sz="quarter" idx="1"/>
          </p:nvPr>
        </p:nvSpPr>
        <p:spPr>
          <a:xfrm>
            <a:off x="381000" y="1600200"/>
            <a:ext cx="8153400" cy="5257800"/>
          </a:xfrm>
        </p:spPr>
        <p:txBody>
          <a:bodyPr>
            <a:normAutofit fontScale="55000" lnSpcReduction="20000"/>
          </a:bodyPr>
          <a:lstStyle/>
          <a:p>
            <a:pPr>
              <a:buNone/>
            </a:pPr>
            <a:r>
              <a:rPr lang="en-GB" sz="3800" dirty="0" smtClean="0"/>
              <a:t>The creation of a Muslim state in the east:</a:t>
            </a:r>
          </a:p>
          <a:p>
            <a:pPr>
              <a:buNone/>
            </a:pPr>
            <a:endParaRPr lang="en-GB" sz="3800" dirty="0" smtClean="0"/>
          </a:p>
          <a:p>
            <a:pPr algn="r" rtl="1">
              <a:buNone/>
            </a:pPr>
            <a:r>
              <a:rPr lang="ar-SA" sz="3800" dirty="0" smtClean="0"/>
              <a:t>رسول الله (ص): يخرج ناس المشرق فيوطئون سلطانه</a:t>
            </a:r>
            <a:r>
              <a:rPr lang="en-GB" sz="3800" dirty="0" smtClean="0"/>
              <a:t> </a:t>
            </a:r>
            <a:r>
              <a:rPr lang="ar-SA" dirty="0" smtClean="0"/>
              <a:t>(كنزالمعال، ج</a:t>
            </a:r>
            <a:r>
              <a:rPr lang="en-GB" dirty="0" smtClean="0"/>
              <a:t>14 </a:t>
            </a:r>
            <a:r>
              <a:rPr lang="fa-IR" dirty="0" smtClean="0"/>
              <a:t> ص 2</a:t>
            </a:r>
            <a:r>
              <a:rPr lang="ar-SA" dirty="0" smtClean="0"/>
              <a:t>63)</a:t>
            </a:r>
            <a:endParaRPr lang="en-GB" dirty="0" smtClean="0"/>
          </a:p>
          <a:p>
            <a:pPr>
              <a:buNone/>
            </a:pPr>
            <a:r>
              <a:rPr lang="en-GB" sz="3800" dirty="0" smtClean="0"/>
              <a:t>The people of the East will rise and will pave the way for his sovereignty. </a:t>
            </a:r>
            <a:endParaRPr lang="fa-IR" sz="3800" dirty="0" smtClean="0"/>
          </a:p>
          <a:p>
            <a:pPr>
              <a:buNone/>
            </a:pPr>
            <a:endParaRPr lang="fa-IR" sz="3800" dirty="0" smtClean="0"/>
          </a:p>
          <a:p>
            <a:pPr algn="r" rtl="1">
              <a:buNone/>
            </a:pPr>
            <a:r>
              <a:rPr lang="ar-SA" sz="3800" dirty="0" smtClean="0"/>
              <a:t>امام الباقر (ع): كانى بقوم قد خرجوا بالمشرق ، يطلبون الحق فلا يعطونه ، ثم يطلبونه فلا يعطونه ، فاذا راوا ذلك ، وضعوا سيوفهم على عواتقهم فيعطون ماسالوا فلا يقبلونه حتى يقوموا، و لايدفعوا الا الى صاحبكم</a:t>
            </a:r>
            <a:r>
              <a:rPr lang="fa-IR" sz="3800" dirty="0" smtClean="0"/>
              <a:t>؛</a:t>
            </a:r>
            <a:r>
              <a:rPr lang="ar-SA" sz="3800" dirty="0" smtClean="0"/>
              <a:t> قتلاهم شهداء، اما انى لو ادركت ذلك لا</a:t>
            </a:r>
            <a:r>
              <a:rPr lang="fa-IR" sz="3800" dirty="0" smtClean="0"/>
              <a:t>فن</a:t>
            </a:r>
            <a:r>
              <a:rPr lang="ar-SA" sz="3800" dirty="0" smtClean="0"/>
              <a:t>يت نفسى لصاحب الامر.</a:t>
            </a:r>
            <a:r>
              <a:rPr lang="en-GB" sz="3800" dirty="0" smtClean="0"/>
              <a:t> </a:t>
            </a:r>
            <a:r>
              <a:rPr lang="ar-SA" dirty="0" smtClean="0"/>
              <a:t>(بحارالانوار، ج </a:t>
            </a:r>
            <a:r>
              <a:rPr lang="en-GB" dirty="0" smtClean="0"/>
              <a:t>52</a:t>
            </a:r>
            <a:r>
              <a:rPr lang="ar-SA" dirty="0" smtClean="0"/>
              <a:t> ص </a:t>
            </a:r>
            <a:r>
              <a:rPr lang="en-GB" dirty="0" smtClean="0"/>
              <a:t>243</a:t>
            </a:r>
            <a:r>
              <a:rPr lang="ar-SA" dirty="0" smtClean="0"/>
              <a:t>)</a:t>
            </a:r>
            <a:endParaRPr lang="fa-IR" dirty="0" smtClean="0"/>
          </a:p>
          <a:p>
            <a:pPr algn="l">
              <a:buNone/>
            </a:pPr>
            <a:r>
              <a:rPr lang="en-GB" sz="3800" dirty="0" smtClean="0"/>
              <a:t>It is as if I am looking at a people who rise from the east; they demand the </a:t>
            </a:r>
            <a:r>
              <a:rPr lang="en-GB" sz="3800" i="1" dirty="0" err="1" smtClean="0"/>
              <a:t>hagh</a:t>
            </a:r>
            <a:r>
              <a:rPr lang="en-GB" sz="3800" dirty="0" smtClean="0"/>
              <a:t> but it is not granted to them, then they demand it repeatedly but they are not given what they ask for. When they see this they wear their swords; then they are offered what they want but they don’t accept before they rise [and win the power] and they would not submit it to anyone but the </a:t>
            </a:r>
            <a:r>
              <a:rPr lang="en-GB" sz="3800" i="1" dirty="0" smtClean="0"/>
              <a:t>sahib al-</a:t>
            </a:r>
            <a:r>
              <a:rPr lang="en-GB" sz="3800" i="1" dirty="0" err="1" smtClean="0"/>
              <a:t>amr</a:t>
            </a:r>
            <a:r>
              <a:rPr lang="en-GB" sz="3800" i="1" dirty="0" smtClean="0"/>
              <a:t> </a:t>
            </a:r>
            <a:r>
              <a:rPr lang="en-GB" sz="3800" dirty="0" smtClean="0"/>
              <a:t>. Those of them who would be killed are martyrs; should I see their time I would sacrifice my life for the </a:t>
            </a:r>
            <a:r>
              <a:rPr lang="en-GB" sz="3800" dirty="0" err="1" smtClean="0"/>
              <a:t>Qai’m</a:t>
            </a:r>
            <a:r>
              <a:rPr lang="en-GB" sz="3800" dirty="0" smtClean="0"/>
              <a:t>. </a:t>
            </a:r>
            <a:endParaRPr lang="en-GB" sz="3800" i="1" dirty="0" smtClean="0"/>
          </a:p>
          <a:p>
            <a:pPr>
              <a:buNone/>
            </a:pPr>
            <a:endParaRPr lang="en-GB"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People from the east</a:t>
            </a:r>
            <a:endParaRPr lang="en-GB" dirty="0"/>
          </a:p>
        </p:txBody>
      </p:sp>
      <p:sp>
        <p:nvSpPr>
          <p:cNvPr id="3" name="Content Placeholder 2"/>
          <p:cNvSpPr>
            <a:spLocks noGrp="1"/>
          </p:cNvSpPr>
          <p:nvPr>
            <p:ph sz="quarter" idx="1"/>
          </p:nvPr>
        </p:nvSpPr>
        <p:spPr>
          <a:xfrm>
            <a:off x="612648" y="1600200"/>
            <a:ext cx="8153400" cy="5257800"/>
          </a:xfrm>
        </p:spPr>
        <p:txBody>
          <a:bodyPr>
            <a:normAutofit fontScale="77500" lnSpcReduction="20000"/>
          </a:bodyPr>
          <a:lstStyle/>
          <a:p>
            <a:pPr>
              <a:buNone/>
            </a:pPr>
            <a:r>
              <a:rPr lang="en-GB" dirty="0" smtClean="0"/>
              <a:t>The traditions would not elaborate on who these people are and since the old times people have made speculations.</a:t>
            </a:r>
          </a:p>
          <a:p>
            <a:pPr>
              <a:buNone/>
            </a:pPr>
            <a:r>
              <a:rPr lang="en-GB" dirty="0" smtClean="0"/>
              <a:t>1- Abu Muslim of </a:t>
            </a:r>
            <a:r>
              <a:rPr lang="en-GB" dirty="0" err="1" smtClean="0"/>
              <a:t>Khorasan</a:t>
            </a:r>
            <a:endParaRPr lang="en-GB" dirty="0" smtClean="0"/>
          </a:p>
          <a:p>
            <a:pPr>
              <a:buNone/>
            </a:pPr>
            <a:r>
              <a:rPr lang="en-GB" dirty="0" smtClean="0"/>
              <a:t>2- the </a:t>
            </a:r>
            <a:r>
              <a:rPr lang="en-GB" dirty="0" err="1" smtClean="0"/>
              <a:t>Safavids</a:t>
            </a:r>
            <a:endParaRPr lang="en-GB" dirty="0" smtClean="0"/>
          </a:p>
          <a:p>
            <a:pPr>
              <a:buNone/>
            </a:pPr>
            <a:r>
              <a:rPr lang="en-GB" dirty="0" smtClean="0"/>
              <a:t>3- the Islamic Republic of Iran</a:t>
            </a:r>
          </a:p>
          <a:p>
            <a:pPr>
              <a:buNone/>
            </a:pPr>
            <a:endParaRPr lang="en-GB" dirty="0" smtClean="0"/>
          </a:p>
          <a:p>
            <a:pPr>
              <a:buNone/>
            </a:pPr>
            <a:r>
              <a:rPr lang="en-GB" dirty="0" smtClean="0"/>
              <a:t>The supporters of the latter view resort to other traditions like a tradition from Imam al-</a:t>
            </a:r>
            <a:r>
              <a:rPr lang="en-GB" dirty="0" err="1" smtClean="0"/>
              <a:t>Kadhim</a:t>
            </a:r>
            <a:r>
              <a:rPr lang="en-GB" dirty="0" smtClean="0"/>
              <a:t> (a): </a:t>
            </a:r>
          </a:p>
          <a:p>
            <a:pPr algn="r" rtl="1">
              <a:buNone/>
            </a:pPr>
            <a:r>
              <a:rPr lang="ar-SA" dirty="0" smtClean="0"/>
              <a:t> رجل من اهل قم ، يدعو الناس الى الحق ، يجتمع معه قوم كزبر الحديد، لا تزلهم الرياح العواصف ، و لا يملون من الحرب ، و لا يجبنون ، و على الله يتوكلون و العاقبة للمتقين </a:t>
            </a:r>
            <a:r>
              <a:rPr lang="ar-SA" sz="2300" dirty="0" smtClean="0"/>
              <a:t>(بحارالانوار ج 57 ص 216)</a:t>
            </a:r>
          </a:p>
          <a:p>
            <a:pPr algn="l">
              <a:buNone/>
            </a:pPr>
            <a:r>
              <a:rPr lang="en-GB" sz="2800" dirty="0" smtClean="0"/>
              <a:t>A man from Qum [will rise] and will call people to </a:t>
            </a:r>
            <a:r>
              <a:rPr lang="en-GB" sz="2800" i="1" dirty="0" err="1" smtClean="0"/>
              <a:t>hagh</a:t>
            </a:r>
            <a:r>
              <a:rPr lang="en-GB" sz="2800" dirty="0" smtClean="0"/>
              <a:t>, a people who are like pieces of iron will gather round him; the stormy winds will not shake them; neither they will get tired of battles nor they will fear. Their reliance will be on God and the good end belongs to the God fearing. </a:t>
            </a:r>
            <a:endParaRPr lang="ar-SA"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signs</a:t>
            </a:r>
            <a:endParaRPr lang="en-GB" dirty="0"/>
          </a:p>
        </p:txBody>
      </p:sp>
      <p:sp>
        <p:nvSpPr>
          <p:cNvPr id="3" name="Content Placeholder 2"/>
          <p:cNvSpPr>
            <a:spLocks noGrp="1"/>
          </p:cNvSpPr>
          <p:nvPr>
            <p:ph sz="quarter" idx="1"/>
          </p:nvPr>
        </p:nvSpPr>
        <p:spPr>
          <a:xfrm>
            <a:off x="612648" y="1600200"/>
            <a:ext cx="8153400" cy="4953000"/>
          </a:xfrm>
        </p:spPr>
        <p:txBody>
          <a:bodyPr>
            <a:normAutofit fontScale="77500" lnSpcReduction="20000"/>
          </a:bodyPr>
          <a:lstStyle/>
          <a:p>
            <a:pPr>
              <a:buNone/>
            </a:pPr>
            <a:r>
              <a:rPr lang="en-GB" sz="3200" dirty="0" smtClean="0"/>
              <a:t>Are the signs a point of hope or disappointment?</a:t>
            </a:r>
          </a:p>
          <a:p>
            <a:pPr>
              <a:buNone/>
            </a:pPr>
            <a:endParaRPr lang="en-GB" sz="3200" dirty="0" smtClean="0"/>
          </a:p>
          <a:p>
            <a:pPr algn="r" rtl="1">
              <a:buNone/>
            </a:pPr>
            <a:r>
              <a:rPr lang="ar-SA" sz="3200" dirty="0" smtClean="0"/>
              <a:t>غيبة النعماني: ابو هاشم داود بن قاسم الجعفري قال: كنا عند ابي جعفر محمد بن علي الرضا (ع)</a:t>
            </a:r>
            <a:r>
              <a:rPr lang="fa-IR" sz="3200" dirty="0" smtClean="0"/>
              <a:t>، فجری ذکر السفیانی و ما جاء فی الروایة من ان امره من </a:t>
            </a:r>
            <a:r>
              <a:rPr lang="ar-SA" sz="3200" dirty="0" smtClean="0"/>
              <a:t>ال</a:t>
            </a:r>
            <a:r>
              <a:rPr lang="fa-IR" sz="3200" dirty="0" smtClean="0"/>
              <a:t>محتوم. فقلت لابی جعفر هل یبدو لله فی المحتوم؟ قال نعم. قلنا له فنخاف ان یبدو لله فی القائم. فقال ان القائم من المیعاد، والله لا یخلف المیعاد. </a:t>
            </a:r>
            <a:r>
              <a:rPr lang="fa-IR" sz="2000" dirty="0" smtClean="0"/>
              <a:t>(</a:t>
            </a:r>
            <a:r>
              <a:rPr lang="ar-SA" sz="2000" dirty="0" smtClean="0"/>
              <a:t>ص 315-314)</a:t>
            </a:r>
          </a:p>
          <a:p>
            <a:pPr algn="l">
              <a:buNone/>
            </a:pPr>
            <a:r>
              <a:rPr lang="en-GB" sz="3200" dirty="0" smtClean="0"/>
              <a:t>Abu </a:t>
            </a:r>
            <a:r>
              <a:rPr lang="en-GB" sz="3200" dirty="0" err="1" smtClean="0"/>
              <a:t>Hashim</a:t>
            </a:r>
            <a:r>
              <a:rPr lang="en-GB" sz="3200" dirty="0" smtClean="0"/>
              <a:t> </a:t>
            </a:r>
            <a:r>
              <a:rPr lang="en-GB" sz="3200" dirty="0" err="1" smtClean="0"/>
              <a:t>Dawud</a:t>
            </a:r>
            <a:r>
              <a:rPr lang="en-GB" sz="3200" dirty="0" smtClean="0"/>
              <a:t> b. Al-</a:t>
            </a:r>
            <a:r>
              <a:rPr lang="en-GB" sz="3200" dirty="0" err="1" smtClean="0"/>
              <a:t>Qasim</a:t>
            </a:r>
            <a:r>
              <a:rPr lang="en-GB" sz="3200" dirty="0" smtClean="0"/>
              <a:t> al-</a:t>
            </a:r>
            <a:r>
              <a:rPr lang="en-GB" sz="3200" dirty="0" err="1" smtClean="0"/>
              <a:t>Ja’fari</a:t>
            </a:r>
            <a:r>
              <a:rPr lang="en-GB" sz="3200" dirty="0" smtClean="0"/>
              <a:t> reports:</a:t>
            </a:r>
          </a:p>
          <a:p>
            <a:pPr algn="l">
              <a:buNone/>
            </a:pPr>
            <a:r>
              <a:rPr lang="en-GB" sz="3200" dirty="0" smtClean="0"/>
              <a:t>We were round Imam al-</a:t>
            </a:r>
            <a:r>
              <a:rPr lang="en-GB" sz="3200" dirty="0" err="1" smtClean="0"/>
              <a:t>Jawad</a:t>
            </a:r>
            <a:r>
              <a:rPr lang="en-GB" sz="3200" dirty="0" smtClean="0"/>
              <a:t> and a mention of </a:t>
            </a:r>
            <a:r>
              <a:rPr lang="en-GB" sz="3200" dirty="0" err="1" smtClean="0"/>
              <a:t>Sufyani</a:t>
            </a:r>
            <a:r>
              <a:rPr lang="en-GB" sz="3200" dirty="0" smtClean="0"/>
              <a:t> was made and that his advent will be definitive. I asked the Imam would Allah make </a:t>
            </a:r>
            <a:r>
              <a:rPr lang="en-GB" sz="3200" i="1" dirty="0" err="1" smtClean="0"/>
              <a:t>bada</a:t>
            </a:r>
            <a:r>
              <a:rPr lang="en-GB" sz="3200" dirty="0" smtClean="0"/>
              <a:t>’ in what is definitive? He said, yes. We said then we fear that </a:t>
            </a:r>
            <a:r>
              <a:rPr lang="en-GB" sz="3200" dirty="0" err="1" smtClean="0"/>
              <a:t>Bada</a:t>
            </a:r>
            <a:r>
              <a:rPr lang="en-GB" sz="3200" dirty="0" smtClean="0"/>
              <a:t>’ may happen in </a:t>
            </a:r>
            <a:r>
              <a:rPr lang="en-GB" sz="3200" dirty="0" err="1" smtClean="0"/>
              <a:t>Qa’im</a:t>
            </a:r>
            <a:r>
              <a:rPr lang="en-GB" sz="3200" dirty="0" smtClean="0"/>
              <a:t>. He said, al-</a:t>
            </a:r>
            <a:r>
              <a:rPr lang="en-GB" sz="3200" dirty="0" err="1" smtClean="0"/>
              <a:t>Qa’im</a:t>
            </a:r>
            <a:r>
              <a:rPr lang="en-GB" sz="3200" dirty="0" smtClean="0"/>
              <a:t> is a promise and Allah will never break his promise.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500"/>
                            </p:stCondLst>
                            <p:childTnLst>
                              <p:par>
                                <p:cTn id="20" presetID="2" presetClass="entr" presetSubtype="4" fill="hold" nodeType="after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additive="base">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3"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Reappearance </a:t>
            </a:r>
            <a:endParaRPr lang="en-GB" dirty="0"/>
          </a:p>
        </p:txBody>
      </p:sp>
      <p:sp>
        <p:nvSpPr>
          <p:cNvPr id="3" name="Content Placeholder 2"/>
          <p:cNvSpPr>
            <a:spLocks noGrp="1"/>
          </p:cNvSpPr>
          <p:nvPr>
            <p:ph sz="quarter" idx="1"/>
          </p:nvPr>
        </p:nvSpPr>
        <p:spPr/>
        <p:txBody>
          <a:bodyPr>
            <a:normAutofit fontScale="92500" lnSpcReduction="20000"/>
          </a:bodyPr>
          <a:lstStyle/>
          <a:p>
            <a:pPr>
              <a:buNone/>
            </a:pPr>
            <a:r>
              <a:rPr lang="en-GB" dirty="0" smtClean="0"/>
              <a:t>The following account is based on the book </a:t>
            </a:r>
            <a:r>
              <a:rPr lang="en-GB" i="1" dirty="0" smtClean="0"/>
              <a:t>The Era of Reappearance </a:t>
            </a:r>
            <a:r>
              <a:rPr lang="en-GB" dirty="0" smtClean="0"/>
              <a:t>by Sheikh Ali </a:t>
            </a:r>
            <a:r>
              <a:rPr lang="en-GB" dirty="0" err="1" smtClean="0"/>
              <a:t>Kurani</a:t>
            </a:r>
            <a:r>
              <a:rPr lang="en-GB" dirty="0" smtClean="0"/>
              <a:t>  </a:t>
            </a:r>
          </a:p>
          <a:p>
            <a:pPr>
              <a:buNone/>
            </a:pPr>
            <a:endParaRPr lang="en-GB" dirty="0" smtClean="0"/>
          </a:p>
          <a:p>
            <a:pPr>
              <a:buNone/>
            </a:pPr>
            <a:r>
              <a:rPr lang="en-GB" dirty="0" err="1" smtClean="0"/>
              <a:t>Mahdi</a:t>
            </a:r>
            <a:r>
              <a:rPr lang="en-GB" dirty="0" smtClean="0"/>
              <a:t> </a:t>
            </a:r>
            <a:r>
              <a:rPr lang="en-GB" dirty="0" smtClean="0"/>
              <a:t>(a) reappears in a circle of 313 companions who gather round him when he declares his mission.</a:t>
            </a:r>
          </a:p>
          <a:p>
            <a:pPr>
              <a:buNone/>
            </a:pPr>
            <a:endParaRPr lang="en-GB" dirty="0" smtClean="0"/>
          </a:p>
          <a:p>
            <a:pPr>
              <a:buNone/>
            </a:pPr>
            <a:r>
              <a:rPr lang="en-GB" dirty="0" smtClean="0"/>
              <a:t>According to traditions these people are of a wide range of nationalities and 50 of them are women. </a:t>
            </a:r>
          </a:p>
          <a:p>
            <a:pPr>
              <a:buNone/>
            </a:pPr>
            <a:endParaRPr lang="en-GB" dirty="0" smtClean="0"/>
          </a:p>
          <a:p>
            <a:pPr>
              <a:buNone/>
            </a:pPr>
            <a:r>
              <a:rPr lang="en-GB" dirty="0" smtClean="0"/>
              <a:t>However, his reappearance has two stages which we call the Minor Reappearance and the Major Reappearance.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smtClean="0"/>
              <a:t>The imaginable course of events on Reappearance </a:t>
            </a:r>
            <a:endParaRPr lang="en-GB" sz="3000" dirty="0"/>
          </a:p>
        </p:txBody>
      </p:sp>
      <p:sp>
        <p:nvSpPr>
          <p:cNvPr id="3" name="Content Placeholder 2"/>
          <p:cNvSpPr>
            <a:spLocks noGrp="1"/>
          </p:cNvSpPr>
          <p:nvPr>
            <p:ph sz="quarter" idx="1"/>
          </p:nvPr>
        </p:nvSpPr>
        <p:spPr>
          <a:xfrm>
            <a:off x="612648" y="1600200"/>
            <a:ext cx="8153400" cy="5257800"/>
          </a:xfrm>
        </p:spPr>
        <p:txBody>
          <a:bodyPr>
            <a:normAutofit fontScale="92500" lnSpcReduction="20000"/>
          </a:bodyPr>
          <a:lstStyle/>
          <a:p>
            <a:pPr>
              <a:buNone/>
            </a:pPr>
            <a:r>
              <a:rPr lang="en-GB" dirty="0" smtClean="0"/>
              <a:t>The Minor Reappearance happens after the coupe of </a:t>
            </a:r>
            <a:r>
              <a:rPr lang="en-GB" dirty="0" err="1" smtClean="0"/>
              <a:t>Sufyani</a:t>
            </a:r>
            <a:r>
              <a:rPr lang="en-GB" dirty="0" smtClean="0"/>
              <a:t> in Syria in Rajab followed by the </a:t>
            </a:r>
            <a:r>
              <a:rPr lang="en-GB" i="1" dirty="0" err="1" smtClean="0"/>
              <a:t>sahya</a:t>
            </a:r>
            <a:r>
              <a:rPr lang="en-GB" dirty="0" smtClean="0"/>
              <a:t> in </a:t>
            </a:r>
            <a:r>
              <a:rPr lang="en-GB" dirty="0" err="1" smtClean="0"/>
              <a:t>Ramamdan</a:t>
            </a:r>
            <a:r>
              <a:rPr lang="en-GB" dirty="0" smtClean="0"/>
              <a:t>.</a:t>
            </a:r>
          </a:p>
          <a:p>
            <a:pPr>
              <a:buNone/>
            </a:pPr>
            <a:endParaRPr lang="en-GB" dirty="0" smtClean="0"/>
          </a:p>
          <a:p>
            <a:pPr>
              <a:buNone/>
            </a:pPr>
            <a:r>
              <a:rPr lang="en-GB" dirty="0" smtClean="0"/>
              <a:t>In this period, which lasts for six month until Muharram, the Imam does not appear to all but will gradually recruit the 313 and will send his emissaries to different heads of states from his hideout in Medina. </a:t>
            </a:r>
          </a:p>
          <a:p>
            <a:pPr>
              <a:buNone/>
            </a:pPr>
            <a:endParaRPr lang="en-GB" dirty="0" smtClean="0"/>
          </a:p>
          <a:p>
            <a:pPr>
              <a:buNone/>
            </a:pPr>
            <a:r>
              <a:rPr lang="en-GB" dirty="0" smtClean="0"/>
              <a:t>Since the mission of the emissaries come after </a:t>
            </a:r>
            <a:r>
              <a:rPr lang="en-GB" dirty="0" err="1" smtClean="0"/>
              <a:t>Sufyani</a:t>
            </a:r>
            <a:r>
              <a:rPr lang="en-GB" dirty="0" smtClean="0"/>
              <a:t> and </a:t>
            </a:r>
            <a:r>
              <a:rPr lang="en-GB" dirty="0" err="1" smtClean="0"/>
              <a:t>Sayha</a:t>
            </a:r>
            <a:r>
              <a:rPr lang="en-GB" dirty="0" smtClean="0"/>
              <a:t>, so they are not to be belied. </a:t>
            </a:r>
          </a:p>
          <a:p>
            <a:pPr algn="r" rtl="1">
              <a:buNone/>
            </a:pPr>
            <a:r>
              <a:rPr lang="ar-SA" sz="2200" dirty="0" smtClean="0"/>
              <a:t>ألا فمن ادّعى المشاهدة قبل خروج السفياني والصيحة فهو كاذب مفتر،</a:t>
            </a:r>
            <a:endParaRPr lang="en-GB" sz="2200" dirty="0" smtClean="0"/>
          </a:p>
          <a:p>
            <a:pPr>
              <a:buNone/>
            </a:pPr>
            <a:r>
              <a:rPr lang="en-GB" dirty="0" smtClean="0"/>
              <a:t>Beware whoever claims seeing me before the advent of </a:t>
            </a:r>
            <a:r>
              <a:rPr lang="en-GB" dirty="0" err="1" smtClean="0"/>
              <a:t>Sufyani</a:t>
            </a:r>
            <a:r>
              <a:rPr lang="en-GB" dirty="0" smtClean="0"/>
              <a:t> and the </a:t>
            </a:r>
            <a:r>
              <a:rPr lang="en-GB" i="1" dirty="0" err="1" smtClean="0"/>
              <a:t>sayha</a:t>
            </a:r>
            <a:r>
              <a:rPr lang="en-GB" dirty="0" smtClean="0"/>
              <a:t> is a liar.</a:t>
            </a:r>
          </a:p>
          <a:p>
            <a:pPr>
              <a:buNone/>
            </a:pPr>
            <a:endParaRPr lang="en-GB" dirty="0" smtClean="0"/>
          </a:p>
          <a:p>
            <a:pPr>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smtClean="0">
                <a:solidFill>
                  <a:srgbClr val="E7DEC9"/>
                </a:solidFill>
              </a:rPr>
              <a:t>The imaginable course of events on Reappearance </a:t>
            </a:r>
            <a:endParaRPr lang="en-GB" dirty="0"/>
          </a:p>
        </p:txBody>
      </p:sp>
      <p:sp>
        <p:nvSpPr>
          <p:cNvPr id="3" name="Content Placeholder 2"/>
          <p:cNvSpPr>
            <a:spLocks noGrp="1"/>
          </p:cNvSpPr>
          <p:nvPr>
            <p:ph sz="quarter" idx="1"/>
          </p:nvPr>
        </p:nvSpPr>
        <p:spPr>
          <a:xfrm>
            <a:off x="612648" y="1600200"/>
            <a:ext cx="8153400" cy="5105400"/>
          </a:xfrm>
        </p:spPr>
        <p:txBody>
          <a:bodyPr>
            <a:normAutofit fontScale="92500" lnSpcReduction="20000"/>
          </a:bodyPr>
          <a:lstStyle/>
          <a:p>
            <a:pPr>
              <a:buNone/>
            </a:pPr>
            <a:r>
              <a:rPr lang="en-GB" dirty="0" smtClean="0"/>
              <a:t>Two states respond positively to the Imam; Iran under </a:t>
            </a:r>
            <a:r>
              <a:rPr lang="en-GB" dirty="0" err="1" smtClean="0"/>
              <a:t>Sayyed</a:t>
            </a:r>
            <a:r>
              <a:rPr lang="en-GB" dirty="0" smtClean="0"/>
              <a:t> </a:t>
            </a:r>
            <a:r>
              <a:rPr lang="en-GB" dirty="0" err="1" smtClean="0"/>
              <a:t>Khorasani</a:t>
            </a:r>
            <a:r>
              <a:rPr lang="en-GB" dirty="0" smtClean="0"/>
              <a:t> and Yemen under al-Yamani. </a:t>
            </a:r>
          </a:p>
          <a:p>
            <a:pPr>
              <a:buNone/>
            </a:pPr>
            <a:endParaRPr lang="en-GB" dirty="0" smtClean="0"/>
          </a:p>
          <a:p>
            <a:pPr>
              <a:buNone/>
            </a:pPr>
            <a:r>
              <a:rPr lang="en-GB" dirty="0" smtClean="0"/>
              <a:t>Two states would actively reject him; </a:t>
            </a:r>
            <a:r>
              <a:rPr lang="en-GB" dirty="0" err="1" smtClean="0"/>
              <a:t>Sufyani</a:t>
            </a:r>
            <a:r>
              <a:rPr lang="en-GB" dirty="0" smtClean="0"/>
              <a:t> in Syria and the government in </a:t>
            </a:r>
            <a:r>
              <a:rPr lang="en-GB" dirty="0" err="1" smtClean="0"/>
              <a:t>Hijaz</a:t>
            </a:r>
            <a:r>
              <a:rPr lang="en-GB" dirty="0" smtClean="0"/>
              <a:t>. This will create bitter acrimony among Muslims. </a:t>
            </a:r>
          </a:p>
          <a:p>
            <a:pPr>
              <a:buNone/>
            </a:pPr>
            <a:endParaRPr lang="en-GB" dirty="0" smtClean="0"/>
          </a:p>
          <a:p>
            <a:pPr>
              <a:buNone/>
            </a:pPr>
            <a:r>
              <a:rPr lang="en-GB" dirty="0" smtClean="0"/>
              <a:t>By this time the whole world knows about this dispute in the Muslim world and about the Reappearance, and more people succeed to meet him and pay allegiance to him.</a:t>
            </a:r>
          </a:p>
          <a:p>
            <a:pPr>
              <a:buNone/>
            </a:pPr>
            <a:endParaRPr lang="en-GB" dirty="0" smtClean="0"/>
          </a:p>
          <a:p>
            <a:pPr>
              <a:buNone/>
            </a:pPr>
            <a:r>
              <a:rPr lang="en-GB" dirty="0" smtClean="0"/>
              <a:t>In this quarrel the West supports </a:t>
            </a:r>
            <a:r>
              <a:rPr lang="en-GB" dirty="0" err="1" smtClean="0"/>
              <a:t>Sufyani</a:t>
            </a:r>
            <a:r>
              <a:rPr lang="en-GB" dirty="0" smtClean="0"/>
              <a:t> and his army.</a:t>
            </a:r>
          </a:p>
          <a:p>
            <a:pPr>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smtClean="0">
                <a:solidFill>
                  <a:srgbClr val="E7DEC9"/>
                </a:solidFill>
              </a:rPr>
              <a:t>The imaginable course of events on Reappearance </a:t>
            </a:r>
            <a:endParaRPr lang="en-GB" dirty="0"/>
          </a:p>
        </p:txBody>
      </p:sp>
      <p:sp>
        <p:nvSpPr>
          <p:cNvPr id="3" name="Content Placeholder 2"/>
          <p:cNvSpPr>
            <a:spLocks noGrp="1"/>
          </p:cNvSpPr>
          <p:nvPr>
            <p:ph sz="quarter" idx="1"/>
          </p:nvPr>
        </p:nvSpPr>
        <p:spPr/>
        <p:txBody>
          <a:bodyPr>
            <a:normAutofit fontScale="85000" lnSpcReduction="10000"/>
          </a:bodyPr>
          <a:lstStyle/>
          <a:p>
            <a:pPr>
              <a:lnSpc>
                <a:spcPct val="110000"/>
              </a:lnSpc>
              <a:buNone/>
            </a:pPr>
            <a:r>
              <a:rPr lang="en-GB" dirty="0" smtClean="0"/>
              <a:t>The state in </a:t>
            </a:r>
            <a:r>
              <a:rPr lang="en-GB" dirty="0" err="1" smtClean="0"/>
              <a:t>Hijaz</a:t>
            </a:r>
            <a:r>
              <a:rPr lang="en-GB" dirty="0" smtClean="0"/>
              <a:t> is busy with the wrangling of its Royal family for power. According to the traditions this happens after the death f a king by the name of Abdullah. </a:t>
            </a:r>
          </a:p>
          <a:p>
            <a:pPr>
              <a:lnSpc>
                <a:spcPct val="110000"/>
              </a:lnSpc>
              <a:buNone/>
            </a:pPr>
            <a:endParaRPr lang="en-GB" dirty="0" smtClean="0"/>
          </a:p>
          <a:p>
            <a:pPr algn="r" rtl="1">
              <a:lnSpc>
                <a:spcPct val="110000"/>
              </a:lnSpc>
              <a:buNone/>
            </a:pPr>
            <a:r>
              <a:rPr lang="ar-SA" sz="2600" b="1" dirty="0" smtClean="0"/>
              <a:t>عن أبي بصير ، قال : سمعت أبا عبدالله عليه السلام يقول : من يضمن لي موت عبدالله أضمن له القائم ثم قال : إذا مات عبدالله لم يجتمع الناس بعده على أحد ولم يتناه هذا الامر دون صاحبكم إنشاءالله ويذهب ملك سنين ويصير ملك الشهور والايام فقلت : يطول ذلك قال : كلا .</a:t>
            </a:r>
            <a:r>
              <a:rPr lang="en-GB" sz="2600" b="1" dirty="0" smtClean="0"/>
              <a:t> </a:t>
            </a:r>
            <a:r>
              <a:rPr lang="ar-SA" sz="2600" b="1" dirty="0" smtClean="0"/>
              <a:t> </a:t>
            </a:r>
            <a:r>
              <a:rPr lang="ar-SA" sz="2100" b="1" dirty="0" smtClean="0"/>
              <a:t>(بحار الانوار ج 52 ص 210)</a:t>
            </a:r>
            <a:endParaRPr lang="en-GB" sz="2100" dirty="0" smtClean="0"/>
          </a:p>
          <a:p>
            <a:pPr>
              <a:lnSpc>
                <a:spcPct val="110000"/>
              </a:lnSpc>
              <a:buNone/>
            </a:pPr>
            <a:endParaRPr lang="en-GB" dirty="0" smtClean="0"/>
          </a:p>
          <a:p>
            <a:pPr>
              <a:lnSpc>
                <a:spcPct val="110000"/>
              </a:lnSpc>
              <a:buNone/>
            </a:pPr>
            <a:r>
              <a:rPr lang="en-GB" dirty="0" err="1" smtClean="0"/>
              <a:t>Sufyani</a:t>
            </a:r>
            <a:r>
              <a:rPr lang="en-GB" dirty="0" smtClean="0"/>
              <a:t> being worried about losing the unstable Iraq to Iran and the hegemony of </a:t>
            </a:r>
            <a:r>
              <a:rPr lang="en-GB" dirty="0" err="1" smtClean="0"/>
              <a:t>Mahdi</a:t>
            </a:r>
            <a:r>
              <a:rPr lang="en-GB" dirty="0" smtClean="0"/>
              <a:t> will attack and occupy Iraq. </a:t>
            </a:r>
          </a:p>
          <a:p>
            <a:pPr>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smtClean="0">
                <a:solidFill>
                  <a:srgbClr val="E7DEC9"/>
                </a:solidFill>
              </a:rPr>
              <a:t>The imaginable course of events on Reappearance </a:t>
            </a:r>
            <a:endParaRPr lang="en-GB" dirty="0"/>
          </a:p>
        </p:txBody>
      </p:sp>
      <p:sp>
        <p:nvSpPr>
          <p:cNvPr id="3" name="Content Placeholder 2"/>
          <p:cNvSpPr>
            <a:spLocks noGrp="1"/>
          </p:cNvSpPr>
          <p:nvPr>
            <p:ph sz="quarter" idx="1"/>
          </p:nvPr>
        </p:nvSpPr>
        <p:spPr>
          <a:xfrm>
            <a:off x="612648" y="1600200"/>
            <a:ext cx="8153400" cy="5257800"/>
          </a:xfrm>
        </p:spPr>
        <p:txBody>
          <a:bodyPr>
            <a:normAutofit fontScale="92500" lnSpcReduction="20000"/>
          </a:bodyPr>
          <a:lstStyle/>
          <a:p>
            <a:pPr>
              <a:buNone/>
            </a:pPr>
            <a:r>
              <a:rPr lang="en-GB" dirty="0" smtClean="0"/>
              <a:t>He furthermore being worried about the situation in </a:t>
            </a:r>
            <a:r>
              <a:rPr lang="en-GB" dirty="0" err="1" smtClean="0"/>
              <a:t>Hihaz</a:t>
            </a:r>
            <a:r>
              <a:rPr lang="en-GB" dirty="0" smtClean="0"/>
              <a:t> and seeing the weakness of the state there, will send an army to attacks Medina to find </a:t>
            </a:r>
            <a:r>
              <a:rPr lang="en-GB" dirty="0" err="1" smtClean="0"/>
              <a:t>Mahdi</a:t>
            </a:r>
            <a:r>
              <a:rPr lang="en-GB" dirty="0" smtClean="0"/>
              <a:t>. He will have anyone by the name of Muhammad b. Al-</a:t>
            </a:r>
            <a:r>
              <a:rPr lang="en-GB" dirty="0" err="1" smtClean="0"/>
              <a:t>Hasan</a:t>
            </a:r>
            <a:r>
              <a:rPr lang="en-GB" dirty="0" smtClean="0"/>
              <a:t> killed in Medina. Many of </a:t>
            </a:r>
            <a:r>
              <a:rPr lang="en-GB" i="1" dirty="0" err="1" smtClean="0"/>
              <a:t>sadat</a:t>
            </a:r>
            <a:r>
              <a:rPr lang="en-GB" dirty="0" smtClean="0"/>
              <a:t> will be killed in this attack. </a:t>
            </a:r>
          </a:p>
          <a:p>
            <a:pPr>
              <a:buNone/>
            </a:pPr>
            <a:endParaRPr lang="en-GB" dirty="0" smtClean="0"/>
          </a:p>
          <a:p>
            <a:pPr>
              <a:buNone/>
            </a:pPr>
            <a:r>
              <a:rPr lang="en-GB" dirty="0" smtClean="0"/>
              <a:t>The Imam flees Medina with a couple of his companions and resides in a mountain near Mecca, probably a </a:t>
            </a:r>
            <a:r>
              <a:rPr lang="en-GB" dirty="0" err="1" smtClean="0"/>
              <a:t>mountin</a:t>
            </a:r>
            <a:r>
              <a:rPr lang="en-GB" dirty="0" smtClean="0"/>
              <a:t> called </a:t>
            </a:r>
            <a:r>
              <a:rPr lang="en-GB" dirty="0" err="1" smtClean="0"/>
              <a:t>dhi</a:t>
            </a:r>
            <a:r>
              <a:rPr lang="en-GB" dirty="0" smtClean="0"/>
              <a:t> </a:t>
            </a:r>
            <a:r>
              <a:rPr lang="en-GB" dirty="0" err="1" smtClean="0"/>
              <a:t>tuwa</a:t>
            </a:r>
            <a:r>
              <a:rPr lang="en-GB" dirty="0" smtClean="0"/>
              <a:t>.</a:t>
            </a:r>
          </a:p>
          <a:p>
            <a:pPr>
              <a:buNone/>
            </a:pPr>
            <a:endParaRPr lang="en-GB" dirty="0" smtClean="0"/>
          </a:p>
          <a:p>
            <a:pPr>
              <a:buNone/>
            </a:pPr>
            <a:r>
              <a:rPr lang="en-GB" dirty="0" smtClean="0"/>
              <a:t>The Imam sends </a:t>
            </a:r>
            <a:r>
              <a:rPr lang="en-GB" i="1" dirty="0" err="1" smtClean="0"/>
              <a:t>nafs</a:t>
            </a:r>
            <a:r>
              <a:rPr lang="en-GB" i="1" dirty="0" smtClean="0"/>
              <a:t> al-</a:t>
            </a:r>
            <a:r>
              <a:rPr lang="en-GB" i="1" dirty="0" err="1" smtClean="0"/>
              <a:t>zakiyyah</a:t>
            </a:r>
            <a:r>
              <a:rPr lang="en-GB" i="1" dirty="0" smtClean="0"/>
              <a:t> </a:t>
            </a:r>
            <a:r>
              <a:rPr lang="en-GB" dirty="0" smtClean="0"/>
              <a:t>as his emissary to Mecca, but he will be killed in </a:t>
            </a:r>
            <a:r>
              <a:rPr lang="en-GB" dirty="0" err="1" smtClean="0"/>
              <a:t>Masjid</a:t>
            </a:r>
            <a:r>
              <a:rPr lang="en-GB" dirty="0" smtClean="0"/>
              <a:t> al-</a:t>
            </a:r>
            <a:r>
              <a:rPr lang="en-GB" dirty="0" err="1" smtClean="0"/>
              <a:t>haram</a:t>
            </a:r>
            <a:r>
              <a:rPr lang="en-GB" dirty="0" smtClean="0"/>
              <a:t>. This happens towards the end of </a:t>
            </a:r>
            <a:r>
              <a:rPr lang="en-GB" dirty="0" err="1" smtClean="0"/>
              <a:t>Dhul</a:t>
            </a:r>
            <a:r>
              <a:rPr lang="en-GB" dirty="0" smtClean="0"/>
              <a:t> </a:t>
            </a:r>
            <a:r>
              <a:rPr lang="en-GB" dirty="0" err="1" smtClean="0"/>
              <a:t>hajjah</a:t>
            </a:r>
            <a:r>
              <a:rPr lang="en-GB" dirty="0" smtClean="0"/>
              <a:t>. His murder will meet vast international coverage and condemnation.</a:t>
            </a:r>
          </a:p>
          <a:p>
            <a:pPr>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1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Median">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1149</TotalTime>
  <Words>2328</Words>
  <Application>Microsoft Office PowerPoint</Application>
  <PresentationFormat>On-screen Show (4:3)</PresentationFormat>
  <Paragraphs>131</Paragraphs>
  <Slides>19</Slides>
  <Notes>1</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1_Equity</vt:lpstr>
      <vt:lpstr>Median</vt:lpstr>
      <vt:lpstr> 'The Concept and the Person of Imam Mahdi (a.s.) in Islam'   </vt:lpstr>
      <vt:lpstr>Some other signs</vt:lpstr>
      <vt:lpstr>People from the east</vt:lpstr>
      <vt:lpstr>The signs</vt:lpstr>
      <vt:lpstr>The Reappearance </vt:lpstr>
      <vt:lpstr>The imaginable course of events on Reappearance </vt:lpstr>
      <vt:lpstr>The imaginable course of events on Reappearance </vt:lpstr>
      <vt:lpstr>The imaginable course of events on Reappearance </vt:lpstr>
      <vt:lpstr>The imaginable course of events on Reappearance </vt:lpstr>
      <vt:lpstr>The imaginable course of events on Reappearance </vt:lpstr>
      <vt:lpstr>The imaginable course of events on Reappearance </vt:lpstr>
      <vt:lpstr>The imaginable course of events on Reappearance </vt:lpstr>
      <vt:lpstr>The imaginable course of events on Reappearance </vt:lpstr>
      <vt:lpstr>The imaginable course of events on Reappearance </vt:lpstr>
      <vt:lpstr>The imaginable course of events on Reappearance </vt:lpstr>
      <vt:lpstr>The imaginable course of events on Reappearance </vt:lpstr>
      <vt:lpstr>The descent of Jesus (a)</vt:lpstr>
      <vt:lpstr>The descent of Jesus (a)</vt:lpstr>
      <vt:lpstr>The descent of Jesus (a)</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Concept and the Person of Imam Mahdi (a.s.) in Islam'   </dc:title>
  <dc:creator>Saeed</dc:creator>
  <cp:lastModifiedBy>Saeed</cp:lastModifiedBy>
  <cp:revision>56</cp:revision>
  <dcterms:created xsi:type="dcterms:W3CDTF">2006-08-16T00:00:00Z</dcterms:created>
  <dcterms:modified xsi:type="dcterms:W3CDTF">2009-06-29T19:21:31Z</dcterms:modified>
</cp:coreProperties>
</file>