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7" r:id="rId3"/>
    <p:sldId id="259" r:id="rId4"/>
    <p:sldId id="262" r:id="rId5"/>
    <p:sldId id="263" r:id="rId6"/>
    <p:sldId id="276" r:id="rId7"/>
    <p:sldId id="277" r:id="rId8"/>
    <p:sldId id="281" r:id="rId9"/>
    <p:sldId id="278" r:id="rId10"/>
    <p:sldId id="279" r:id="rId11"/>
    <p:sldId id="280" r:id="rId12"/>
    <p:sldId id="260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r"/>
            <a:fld id="{1D8BD707-D9CF-40AE-B4C6-C98DA3205C09}" type="datetimeFigureOut">
              <a:rPr lang="en-US" sz="1400" smtClean="0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 sz="1400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E7DEC9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E7DEC9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z="1400" smtClean="0">
                <a:latin typeface="Franklin Gothic Book"/>
              </a:rPr>
              <a:pPr/>
              <a:t>‹#›</a:t>
            </a:fld>
            <a:endParaRPr lang="en-US" sz="1400">
              <a:latin typeface="Franklin Gothic Book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FFFFFF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FFFFFF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z="1400" smtClean="0">
                <a:latin typeface="Franklin Gothic Book"/>
              </a:rPr>
              <a:pPr/>
              <a:t>‹#›</a:t>
            </a:fld>
            <a:endParaRPr lang="en-US" sz="1400">
              <a:latin typeface="Franklin Gothic Book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algn="r"/>
            <a:fld id="{1D8BD707-D9CF-40AE-B4C6-C98DA3205C09}" type="datetimeFigureOut">
              <a:rPr lang="en-US">
                <a:solidFill>
                  <a:srgbClr val="696464"/>
                </a:solidFill>
                <a:latin typeface="Perpetua"/>
              </a:rPr>
              <a:pPr algn="r"/>
              <a:t>7/15/2009</a:t>
            </a:fld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 algn="l"/>
            <a:endParaRPr lang="en-US">
              <a:solidFill>
                <a:srgbClr val="696464"/>
              </a:solidFill>
              <a:latin typeface="Perpetua"/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696464"/>
                </a:solidFill>
              </a:rPr>
              <a:pPr/>
              <a:t>7/15/2009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E7DEC9"/>
                </a:solidFill>
              </a:rPr>
              <a:pPr/>
              <a:t>7/15/2009</a:t>
            </a:fld>
            <a:endParaRPr lang="en-US">
              <a:solidFill>
                <a:srgbClr val="E7DEC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7DEC9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The Reappearance 3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'The Concept and the Person of Imam Mahdi (</a:t>
            </a:r>
            <a:r>
              <a:rPr lang="en-GB" dirty="0" err="1" smtClean="0"/>
              <a:t>a.s</a:t>
            </a:r>
            <a:r>
              <a:rPr lang="en-GB" dirty="0" smtClean="0"/>
              <a:t>.) in Islam'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/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/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>Textual Discrepancies</a:t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25000"/>
              </a:spcBef>
              <a:buNone/>
            </a:pPr>
            <a:r>
              <a:rPr lang="en-US" sz="2800" b="1" dirty="0" smtClean="0">
                <a:latin typeface="Traditional Arabic" pitchFamily="2" charset="-78"/>
                <a:cs typeface="Traditional Arabic" pitchFamily="2" charset="-78"/>
              </a:rPr>
              <a:t>The uncertainties are: 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When will the </a:t>
            </a:r>
            <a:r>
              <a:rPr lang="en-US" sz="2800" dirty="0" err="1" smtClean="0">
                <a:latin typeface="Traditional Arabic" pitchFamily="2" charset="-78"/>
                <a:cs typeface="Traditional Arabic" pitchFamily="2" charset="-78"/>
              </a:rPr>
              <a:t>raj‘ah</a:t>
            </a: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 occur?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Who will return?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People from all times, or only post-Islamic times?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The Prophet and all of the Imams?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What will happen?</a:t>
            </a:r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The role of the </a:t>
            </a:r>
            <a:r>
              <a:rPr lang="en-US" sz="2800" dirty="0" err="1" smtClean="0">
                <a:latin typeface="Traditional Arabic" pitchFamily="2" charset="-78"/>
                <a:cs typeface="Traditional Arabic" pitchFamily="2" charset="-78"/>
              </a:rPr>
              <a:t>Mahdi</a:t>
            </a:r>
            <a:endParaRPr lang="en-US" sz="2800" dirty="0" smtClean="0">
              <a:latin typeface="Traditional Arabic" pitchFamily="2" charset="-78"/>
              <a:cs typeface="Traditional Arabic" pitchFamily="2" charset="-78"/>
            </a:endParaRP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What authority will he have?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lang="en-US" sz="2800" dirty="0" smtClean="0">
                <a:latin typeface="Traditional Arabic" pitchFamily="2" charset="-78"/>
                <a:cs typeface="Traditional Arabic" pitchFamily="2" charset="-78"/>
              </a:rPr>
              <a:t>Will he die and others rule after him?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After </a:t>
            </a:r>
            <a:r>
              <a:rPr lang="en-GB" dirty="0" err="1" smtClean="0"/>
              <a:t>Mahdi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en-GB" dirty="0" smtClean="0"/>
              <a:t>We cannot create a fine picture of what will happen after </a:t>
            </a:r>
            <a:r>
              <a:rPr lang="en-GB" dirty="0" err="1" smtClean="0"/>
              <a:t>Mahdi</a:t>
            </a:r>
            <a:r>
              <a:rPr lang="en-GB" dirty="0" smtClean="0"/>
              <a:t> (a)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Naturally the world cannot be the same before and after </a:t>
            </a:r>
            <a:r>
              <a:rPr lang="en-GB" dirty="0" err="1" smtClean="0"/>
              <a:t>Mahdi</a:t>
            </a:r>
            <a:r>
              <a:rPr lang="en-GB" dirty="0" smtClean="0"/>
              <a:t> because of the events like: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1- the end of </a:t>
            </a:r>
            <a:r>
              <a:rPr lang="en-GB" i="1" dirty="0" err="1" smtClean="0"/>
              <a:t>intidhar</a:t>
            </a:r>
            <a:endParaRPr lang="en-GB" i="1" dirty="0" smtClean="0"/>
          </a:p>
          <a:p>
            <a:pPr algn="l">
              <a:buNone/>
            </a:pPr>
            <a:r>
              <a:rPr lang="en-GB" dirty="0" smtClean="0"/>
              <a:t>2- the </a:t>
            </a:r>
            <a:r>
              <a:rPr lang="en-GB" i="1" dirty="0" err="1" smtClean="0"/>
              <a:t>raj’ah</a:t>
            </a:r>
            <a:endParaRPr lang="en-GB" i="1" dirty="0" smtClean="0"/>
          </a:p>
          <a:p>
            <a:pPr algn="l">
              <a:buNone/>
            </a:pPr>
            <a:r>
              <a:rPr lang="en-GB" dirty="0" smtClean="0"/>
              <a:t>3- the death of </a:t>
            </a:r>
            <a:r>
              <a:rPr lang="en-GB" dirty="0" err="1" smtClean="0"/>
              <a:t>Shaytan</a:t>
            </a:r>
            <a:endParaRPr lang="en-GB" dirty="0" smtClean="0"/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Therefor</a:t>
            </a:r>
            <a:r>
              <a:rPr lang="en-GB" dirty="0" smtClean="0"/>
              <a:t>e , probably the following </a:t>
            </a:r>
            <a:r>
              <a:rPr lang="en-GB" dirty="0" err="1" smtClean="0"/>
              <a:t>hadith</a:t>
            </a:r>
            <a:r>
              <a:rPr lang="en-GB" dirty="0" smtClean="0"/>
              <a:t> would be the most reliable one in terms of its concept:</a:t>
            </a:r>
            <a:endParaRPr lang="en-GB" dirty="0" smtClean="0"/>
          </a:p>
          <a:p>
            <a:pPr algn="r" rtl="1">
              <a:buNone/>
            </a:pPr>
            <a:r>
              <a:rPr lang="ar-SA" b="1" dirty="0" smtClean="0"/>
              <a:t/>
            </a:r>
            <a:br>
              <a:rPr lang="ar-SA" b="1" dirty="0" smtClean="0"/>
            </a:br>
            <a:endParaRPr lang="en-GB" dirty="0" smtClean="0"/>
          </a:p>
          <a:p>
            <a:pPr algn="r" rtl="1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After </a:t>
            </a:r>
            <a:r>
              <a:rPr lang="en-GB" dirty="0" err="1" smtClean="0"/>
              <a:t>Mahdi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85000" lnSpcReduction="10000"/>
          </a:bodyPr>
          <a:lstStyle/>
          <a:p>
            <a:pPr algn="r" rtl="1">
              <a:buNone/>
            </a:pPr>
            <a:r>
              <a:rPr lang="ar-SA" sz="2600" dirty="0" smtClean="0"/>
              <a:t>عن أبي بصير قال : قلت للصادق جعفر بن محمد عليهما السلام : </a:t>
            </a:r>
            <a:endParaRPr lang="en-GB" sz="2600" dirty="0" smtClean="0"/>
          </a:p>
          <a:p>
            <a:pPr algn="r" rtl="1">
              <a:buNone/>
            </a:pPr>
            <a:r>
              <a:rPr lang="ar-SA" sz="2600" dirty="0" smtClean="0"/>
              <a:t/>
            </a:r>
            <a:br>
              <a:rPr lang="ar-SA" sz="2600" dirty="0" smtClean="0"/>
            </a:br>
            <a:r>
              <a:rPr lang="ar-SA" sz="2600" b="1" dirty="0" smtClean="0"/>
              <a:t>" يا ابن رسول الله ، إني سمعت من أبيك عليه السلام أنه قال : يكون بعد القائم اثنا عشر مهديا ، فقال : إنما قال اثنا عشر مهديا ولم يقل اثنا عشر إماما ، ولكنهم قوم من شيعتنا يدعون الناس إلى موالاتنا ومعرفة حقنا </a:t>
            </a:r>
            <a:r>
              <a:rPr lang="ar-SA" b="1" dirty="0" smtClean="0"/>
              <a:t>"</a:t>
            </a:r>
            <a:r>
              <a:rPr lang="ar-SA" sz="2000" dirty="0" smtClean="0"/>
              <a:t>(كمال الدين : ج 2 ص 358)</a:t>
            </a:r>
            <a:endParaRPr lang="en-GB" sz="2000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Abu </a:t>
            </a:r>
            <a:r>
              <a:rPr lang="en-GB" dirty="0" err="1" smtClean="0"/>
              <a:t>Basir</a:t>
            </a:r>
            <a:r>
              <a:rPr lang="en-GB" dirty="0" smtClean="0"/>
              <a:t> says, I said to </a:t>
            </a:r>
            <a:r>
              <a:rPr lang="en-GB" dirty="0" err="1" smtClean="0"/>
              <a:t>Ja’far</a:t>
            </a:r>
            <a:r>
              <a:rPr lang="en-GB" dirty="0" smtClean="0"/>
              <a:t> b. Muhammad (a), O son of the messenger of God, I heard from your father saying that there will be twelve </a:t>
            </a:r>
            <a:r>
              <a:rPr lang="en-GB" dirty="0" err="1" smtClean="0"/>
              <a:t>Mahdis</a:t>
            </a:r>
            <a:r>
              <a:rPr lang="en-GB" dirty="0" smtClean="0"/>
              <a:t> after al-</a:t>
            </a:r>
            <a:r>
              <a:rPr lang="en-GB" dirty="0" err="1" smtClean="0"/>
              <a:t>Qa’im</a:t>
            </a:r>
            <a:r>
              <a:rPr lang="en-GB" dirty="0" smtClean="0"/>
              <a:t>. He said, my father only mentioned that there will be twelve </a:t>
            </a:r>
            <a:r>
              <a:rPr lang="en-GB" dirty="0" err="1" smtClean="0"/>
              <a:t>Mahdis</a:t>
            </a:r>
            <a:r>
              <a:rPr lang="en-GB" dirty="0" smtClean="0"/>
              <a:t> not twelve Imams. [therefore they are not Imams] but simply a group of our </a:t>
            </a:r>
            <a:r>
              <a:rPr lang="en-GB" dirty="0" err="1" smtClean="0"/>
              <a:t>Shi’ah</a:t>
            </a:r>
            <a:r>
              <a:rPr lang="en-GB" dirty="0" smtClean="0"/>
              <a:t> who will call the people towards our friendship and knowledge of our rights.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E7DEC9"/>
                </a:solidFill>
              </a:rPr>
              <a:t>An account of the government of </a:t>
            </a:r>
            <a:r>
              <a:rPr lang="en-GB" sz="3600" dirty="0" err="1" smtClean="0">
                <a:solidFill>
                  <a:srgbClr val="E7DEC9"/>
                </a:solidFill>
              </a:rPr>
              <a:t>Mahdi</a:t>
            </a:r>
            <a:r>
              <a:rPr lang="en-GB" sz="3600" dirty="0" smtClean="0">
                <a:solidFill>
                  <a:srgbClr val="E7DEC9"/>
                </a:solidFill>
              </a:rPr>
              <a:t> (a)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en-GB" sz="2200" b="1" dirty="0" smtClean="0">
                <a:solidFill>
                  <a:prstClr val="white"/>
                </a:solidFill>
              </a:rPr>
              <a:t>4- </a:t>
            </a:r>
            <a:r>
              <a:rPr lang="en-GB" sz="2200" b="1" dirty="0" smtClean="0">
                <a:solidFill>
                  <a:prstClr val="white"/>
                </a:solidFill>
              </a:rPr>
              <a:t>knowledge and technology</a:t>
            </a:r>
            <a:endParaRPr lang="ar-SA" sz="2200" b="1" dirty="0" smtClean="0">
              <a:solidFill>
                <a:prstClr val="white"/>
              </a:solidFill>
            </a:endParaRPr>
          </a:p>
          <a:p>
            <a:pPr algn="l">
              <a:buNone/>
            </a:pPr>
            <a:endParaRPr lang="en-GB" sz="2200" b="1" dirty="0" smtClean="0">
              <a:solidFill>
                <a:prstClr val="white"/>
              </a:solidFill>
            </a:endParaRPr>
          </a:p>
          <a:p>
            <a:pPr algn="r" rtl="1">
              <a:buNone/>
            </a:pPr>
            <a:r>
              <a:rPr lang="ar-SA" sz="2200" dirty="0" smtClean="0"/>
              <a:t>أبو </a:t>
            </a:r>
            <a:r>
              <a:rPr lang="ar-SA" sz="2200" dirty="0" smtClean="0"/>
              <a:t>خالد الكابلي عن أبي جعفر عليه السلام قال : إذا قام قائمنا وضع يده على رؤس العباد </a:t>
            </a:r>
            <a:r>
              <a:rPr lang="ar-SA" sz="2200" dirty="0" smtClean="0"/>
              <a:t>فجمع به </a:t>
            </a:r>
            <a:r>
              <a:rPr lang="ar-SA" sz="2200" dirty="0" smtClean="0"/>
              <a:t>عقولهم وأكمل به </a:t>
            </a:r>
            <a:r>
              <a:rPr lang="ar-SA" sz="2200" dirty="0" smtClean="0"/>
              <a:t>أخلاقهم</a:t>
            </a:r>
          </a:p>
          <a:p>
            <a:pPr algn="l">
              <a:buNone/>
            </a:pPr>
            <a:r>
              <a:rPr lang="en-GB" sz="2200" dirty="0" smtClean="0">
                <a:solidFill>
                  <a:prstClr val="white"/>
                </a:solidFill>
              </a:rPr>
              <a:t>Imam al-</a:t>
            </a:r>
            <a:r>
              <a:rPr lang="en-GB" sz="2200" dirty="0" err="1" smtClean="0">
                <a:solidFill>
                  <a:prstClr val="white"/>
                </a:solidFill>
              </a:rPr>
              <a:t>Baqir</a:t>
            </a:r>
            <a:r>
              <a:rPr lang="en-GB" sz="2200" dirty="0" smtClean="0">
                <a:solidFill>
                  <a:prstClr val="white"/>
                </a:solidFill>
              </a:rPr>
              <a:t> (a): when Our </a:t>
            </a:r>
            <a:r>
              <a:rPr lang="en-GB" sz="2200" dirty="0" err="1" smtClean="0">
                <a:solidFill>
                  <a:prstClr val="white"/>
                </a:solidFill>
              </a:rPr>
              <a:t>Qa’im</a:t>
            </a:r>
            <a:r>
              <a:rPr lang="en-GB" sz="2200" dirty="0" smtClean="0">
                <a:solidFill>
                  <a:prstClr val="white"/>
                </a:solidFill>
              </a:rPr>
              <a:t> rises, he will put his hand over people’s head by which he will complete their intellects and will perfect their traits.</a:t>
            </a:r>
          </a:p>
          <a:p>
            <a:pPr algn="l">
              <a:buNone/>
            </a:pPr>
            <a:endParaRPr lang="en-GB" sz="2200" dirty="0" smtClean="0">
              <a:solidFill>
                <a:prstClr val="white"/>
              </a:solidFill>
            </a:endParaRPr>
          </a:p>
          <a:p>
            <a:pPr algn="l">
              <a:buNone/>
            </a:pPr>
            <a:r>
              <a:rPr lang="en-GB" sz="2200" dirty="0" smtClean="0">
                <a:solidFill>
                  <a:prstClr val="white"/>
                </a:solidFill>
              </a:rPr>
              <a:t>The spiritual capacity of the people will be enhanced</a:t>
            </a:r>
            <a:endParaRPr lang="ar-SA" sz="2200" dirty="0" smtClean="0">
              <a:solidFill>
                <a:prstClr val="white"/>
              </a:solidFill>
            </a:endParaRPr>
          </a:p>
          <a:p>
            <a:pPr algn="l">
              <a:buNone/>
            </a:pPr>
            <a:endParaRPr lang="ar-SA" sz="2200" dirty="0" smtClean="0">
              <a:solidFill>
                <a:prstClr val="white"/>
              </a:solidFill>
            </a:endParaRPr>
          </a:p>
          <a:p>
            <a:pPr algn="r" rtl="1">
              <a:buNone/>
            </a:pPr>
            <a:r>
              <a:rPr lang="ar-SA" sz="2400" dirty="0" smtClean="0"/>
              <a:t>عن أبي عبدالله عليه السلام قال : العلم </a:t>
            </a:r>
            <a:r>
              <a:rPr lang="ar-SA" sz="2400" dirty="0" smtClean="0"/>
              <a:t>سبعة </a:t>
            </a:r>
            <a:r>
              <a:rPr lang="ar-SA" sz="2400" dirty="0" smtClean="0"/>
              <a:t>وعشرون حرفا فجميع ماجاءت به الرسل حرفان فلم يعرف الناس حتى اليوم غير الحرفين ، فاذا قام قائمنا أخرج الخمسة والعشرين حرفا فبثها في الناس ، وضم إليها الحرفين ، حتى يبثها سبعة وعشرين حرفا .</a:t>
            </a:r>
            <a:br>
              <a:rPr lang="ar-SA" sz="2400" dirty="0" smtClean="0"/>
            </a:br>
            <a:endParaRPr lang="en-GB" sz="2400" dirty="0" smtClean="0"/>
          </a:p>
          <a:p>
            <a:pPr>
              <a:buNone/>
            </a:pPr>
            <a:r>
              <a:rPr lang="en-GB" sz="2400" dirty="0" smtClean="0">
                <a:solidFill>
                  <a:prstClr val="white"/>
                </a:solidFill>
              </a:rPr>
              <a:t>Imam al-</a:t>
            </a:r>
            <a:r>
              <a:rPr lang="en-GB" sz="2400" dirty="0" err="1" smtClean="0">
                <a:solidFill>
                  <a:prstClr val="white"/>
                </a:solidFill>
              </a:rPr>
              <a:t>Sadiq</a:t>
            </a:r>
            <a:r>
              <a:rPr lang="en-GB" sz="2400" dirty="0" smtClean="0">
                <a:solidFill>
                  <a:prstClr val="white"/>
                </a:solidFill>
              </a:rPr>
              <a:t> (a) said, knowledge is 27 letters; all that the Prophets have brought with them are two letters, so the people do knot know until this day but those two. When our </a:t>
            </a:r>
            <a:r>
              <a:rPr lang="en-GB" sz="2400" dirty="0" err="1" smtClean="0">
                <a:solidFill>
                  <a:prstClr val="white"/>
                </a:solidFill>
              </a:rPr>
              <a:t>Qa’im</a:t>
            </a:r>
            <a:r>
              <a:rPr lang="en-GB" sz="2400" dirty="0" smtClean="0">
                <a:solidFill>
                  <a:prstClr val="white"/>
                </a:solidFill>
              </a:rPr>
              <a:t> rises he will bring out the other 25 letters and will disseminate them among the people and will add to them the other two to spread the whole 27 letters.  </a:t>
            </a:r>
            <a:endParaRPr lang="en-GB" sz="2200" dirty="0" smtClean="0">
              <a:solidFill>
                <a:prstClr val="white"/>
              </a:solidFill>
            </a:endParaRPr>
          </a:p>
          <a:p>
            <a:pPr algn="l">
              <a:buNone/>
            </a:pPr>
            <a:endParaRPr lang="en-GB" sz="2200" dirty="0" smtClean="0">
              <a:solidFill>
                <a:prstClr val="white"/>
              </a:solidFill>
            </a:endParaRPr>
          </a:p>
          <a:p>
            <a:pPr algn="l">
              <a:buNone/>
            </a:pPr>
            <a:endParaRPr lang="en-GB" sz="1900" dirty="0" smtClean="0">
              <a:solidFill>
                <a:prstClr val="white"/>
              </a:solidFill>
            </a:endParaRPr>
          </a:p>
          <a:p>
            <a:pPr algn="r" rtl="1">
              <a:buNone/>
            </a:pPr>
            <a:endParaRPr lang="en-GB" dirty="0" smtClean="0"/>
          </a:p>
          <a:p>
            <a:pPr algn="r" rt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E7DEC9"/>
                </a:solidFill>
              </a:rPr>
              <a:t>An account of the government of </a:t>
            </a:r>
            <a:r>
              <a:rPr lang="en-GB" sz="3600" dirty="0" err="1" smtClean="0">
                <a:solidFill>
                  <a:srgbClr val="E7DEC9"/>
                </a:solidFill>
              </a:rPr>
              <a:t>Mahdi</a:t>
            </a:r>
            <a:r>
              <a:rPr lang="en-GB" sz="3600" dirty="0" smtClean="0">
                <a:solidFill>
                  <a:srgbClr val="E7DEC9"/>
                </a:solidFill>
              </a:rPr>
              <a:t> (a)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153400" cy="5181600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GB" sz="3200" dirty="0" smtClean="0"/>
              <a:t>Their religious knowledge will increase</a:t>
            </a:r>
          </a:p>
          <a:p>
            <a:pPr algn="l">
              <a:buNone/>
            </a:pPr>
            <a:endParaRPr lang="en-GB" sz="3200" dirty="0" smtClean="0"/>
          </a:p>
          <a:p>
            <a:pPr algn="r" rtl="1">
              <a:buNone/>
            </a:pPr>
            <a:r>
              <a:rPr lang="ar-SA" sz="3200" dirty="0" smtClean="0"/>
              <a:t>نهج البلاغة: تُجْلَى </a:t>
            </a:r>
            <a:r>
              <a:rPr lang="ar-SA" sz="3200" dirty="0" smtClean="0"/>
              <a:t>بِالتَّنْزِيلِ أَبْصَارُهُمْ وَ يُرْمَى بِالتَّفْسِيرِ فِي مَسَامِعِهِمْ وَ يُغْبَقُونَ كَأْسَ الْحِكْمَةِ بَعْدَ </a:t>
            </a:r>
            <a:r>
              <a:rPr lang="ar-SA" sz="3200" dirty="0" smtClean="0"/>
              <a:t>الصَّبُوحِ</a:t>
            </a:r>
          </a:p>
          <a:p>
            <a:pPr algn="r" rtl="1">
              <a:buNone/>
            </a:pPr>
            <a:endParaRPr lang="en-GB" sz="3200" b="1" dirty="0" smtClean="0"/>
          </a:p>
          <a:p>
            <a:pPr algn="l">
              <a:buNone/>
            </a:pPr>
            <a:r>
              <a:rPr lang="en-GB" sz="3200" dirty="0" smtClean="0"/>
              <a:t>Their sight will be brightened by revelation, the (delicacies of) commentary will be put in their ears and they will be given drinks of wisdom, morning and evening.</a:t>
            </a:r>
            <a:endParaRPr lang="en-GB" sz="3200" b="1" dirty="0" smtClean="0"/>
          </a:p>
          <a:p>
            <a:pPr algn="r" rtl="1">
              <a:buNone/>
            </a:pPr>
            <a:endParaRPr lang="en-GB" sz="3200" b="1" dirty="0" smtClean="0"/>
          </a:p>
          <a:p>
            <a:pPr algn="r" rtl="1">
              <a:buNone/>
            </a:pPr>
            <a:r>
              <a:rPr lang="ar-SA" sz="3200" dirty="0" smtClean="0"/>
              <a:t>أبوعبدالله </a:t>
            </a:r>
            <a:r>
              <a:rPr lang="ar-SA" sz="3200" dirty="0" smtClean="0"/>
              <a:t>عليه السلام : إن قائمنا إذا قام مد الله لشيعتنا في أسماعهم و أبصارهم ، حتى لا يكون بينهم وبين القائم بريد يكلمهم فيسمعون وينظرون إليه ، وهو في مكانه </a:t>
            </a:r>
            <a:r>
              <a:rPr lang="ar-SA" sz="3200" dirty="0" smtClean="0"/>
              <a:t>.</a:t>
            </a:r>
          </a:p>
          <a:p>
            <a:pPr algn="r" rtl="1">
              <a:buNone/>
            </a:pPr>
            <a:endParaRPr lang="ar-SA" sz="3200" dirty="0" smtClean="0">
              <a:solidFill>
                <a:prstClr val="white"/>
              </a:solidFill>
            </a:endParaRPr>
          </a:p>
          <a:p>
            <a:pPr algn="l">
              <a:buNone/>
            </a:pPr>
            <a:r>
              <a:rPr lang="en-GB" sz="3200" dirty="0" smtClean="0">
                <a:solidFill>
                  <a:prstClr val="white"/>
                </a:solidFill>
              </a:rPr>
              <a:t>Imam al-</a:t>
            </a:r>
            <a:r>
              <a:rPr lang="en-GB" sz="3200" dirty="0" err="1" smtClean="0">
                <a:solidFill>
                  <a:prstClr val="white"/>
                </a:solidFill>
              </a:rPr>
              <a:t>Sadiq</a:t>
            </a:r>
            <a:r>
              <a:rPr lang="en-GB" sz="3200" dirty="0" smtClean="0">
                <a:solidFill>
                  <a:prstClr val="white"/>
                </a:solidFill>
              </a:rPr>
              <a:t> (a) said, when our </a:t>
            </a:r>
            <a:r>
              <a:rPr lang="en-GB" sz="3200" dirty="0" err="1" smtClean="0">
                <a:solidFill>
                  <a:prstClr val="white"/>
                </a:solidFill>
              </a:rPr>
              <a:t>Qa’im</a:t>
            </a:r>
            <a:r>
              <a:rPr lang="en-GB" sz="3200" dirty="0" smtClean="0">
                <a:solidFill>
                  <a:prstClr val="white"/>
                </a:solidFill>
              </a:rPr>
              <a:t> rises, God will extend for our </a:t>
            </a:r>
            <a:r>
              <a:rPr lang="en-GB" sz="3200" dirty="0" err="1" smtClean="0">
                <a:solidFill>
                  <a:prstClr val="white"/>
                </a:solidFill>
              </a:rPr>
              <a:t>Shi’a</a:t>
            </a:r>
            <a:r>
              <a:rPr lang="en-GB" sz="3200" dirty="0" smtClean="0">
                <a:solidFill>
                  <a:prstClr val="white"/>
                </a:solidFill>
              </a:rPr>
              <a:t> in their hearing and their vision to the extent that there will be no  need for post between them and the </a:t>
            </a:r>
            <a:r>
              <a:rPr lang="en-GB" sz="3200" dirty="0" err="1" smtClean="0">
                <a:solidFill>
                  <a:prstClr val="white"/>
                </a:solidFill>
              </a:rPr>
              <a:t>Qa’im</a:t>
            </a:r>
            <a:r>
              <a:rPr lang="en-GB" sz="3200" dirty="0" smtClean="0">
                <a:solidFill>
                  <a:prstClr val="white"/>
                </a:solidFill>
              </a:rPr>
              <a:t>. He will talk from his place and they will hear him and will look at him. </a:t>
            </a:r>
            <a:endParaRPr lang="en-GB" sz="3200" dirty="0" smtClean="0">
              <a:solidFill>
                <a:prstClr val="white"/>
              </a:solidFill>
            </a:endParaRPr>
          </a:p>
          <a:p>
            <a:pPr algn="r" rt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E7DEC9"/>
                </a:solidFill>
              </a:rPr>
              <a:t>An account of the government of </a:t>
            </a:r>
            <a:r>
              <a:rPr lang="en-GB" sz="3600" dirty="0" err="1" smtClean="0">
                <a:solidFill>
                  <a:srgbClr val="E7DEC9"/>
                </a:solidFill>
              </a:rPr>
              <a:t>Mahdi</a:t>
            </a:r>
            <a:r>
              <a:rPr lang="en-GB" sz="3600" dirty="0" smtClean="0">
                <a:solidFill>
                  <a:srgbClr val="E7DEC9"/>
                </a:solidFill>
              </a:rPr>
              <a:t> (a)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GB" b="1" dirty="0" smtClean="0"/>
              <a:t>5- Real peace</a:t>
            </a:r>
            <a:endParaRPr lang="en-GB" b="1" dirty="0" smtClean="0"/>
          </a:p>
          <a:p>
            <a:pPr algn="l">
              <a:buNone/>
            </a:pPr>
            <a:endParaRPr lang="en-GB" b="1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dirty="0" smtClean="0"/>
              <a:t>عن </a:t>
            </a:r>
            <a:r>
              <a:rPr lang="ar-SA" dirty="0" smtClean="0"/>
              <a:t>علي بن أبي طالب عليه السلام قال : قلت : يارسول الله صلى الله عليه وآله أمنا آل محمد المهدي أم من غيرنا ؟ فقال رسول الله صلى الله عليه وآله : لا بل منا يختم الله به الدين كما فتح بنا ، وبنا ينقذون من الفتن كما انقذوا من الشرك وبنا يؤلف الله بين قلوبهم بعد عداوة الفتنة إخوانا كما ألف بينهم بعد عداوة الشرك إخوانا في دينهم </a:t>
            </a:r>
            <a:r>
              <a:rPr lang="ar-SA" dirty="0" smtClean="0"/>
              <a:t>.</a:t>
            </a:r>
            <a:endParaRPr lang="en-GB" dirty="0" smtClean="0"/>
          </a:p>
          <a:p>
            <a:pPr algn="r" rtl="1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Ali b. </a:t>
            </a:r>
            <a:r>
              <a:rPr lang="en-GB" dirty="0" err="1" smtClean="0"/>
              <a:t>Abi</a:t>
            </a:r>
            <a:r>
              <a:rPr lang="en-GB" dirty="0" smtClean="0"/>
              <a:t> </a:t>
            </a:r>
            <a:r>
              <a:rPr lang="en-GB" dirty="0" err="1" smtClean="0"/>
              <a:t>Talib</a:t>
            </a:r>
            <a:r>
              <a:rPr lang="en-GB" dirty="0" smtClean="0"/>
              <a:t> said, I said to the Prophet (s) is </a:t>
            </a:r>
            <a:r>
              <a:rPr lang="en-GB" dirty="0" err="1" smtClean="0"/>
              <a:t>Mahdi</a:t>
            </a:r>
            <a:r>
              <a:rPr lang="en-GB" dirty="0" smtClean="0"/>
              <a:t> from us </a:t>
            </a:r>
            <a:r>
              <a:rPr lang="en-GB" dirty="0" err="1" smtClean="0"/>
              <a:t>Aal</a:t>
            </a:r>
            <a:r>
              <a:rPr lang="en-GB" dirty="0" smtClean="0"/>
              <a:t> Muhammad or from other than us? The messenger of God (s) said, he will be from us; God will seal the religion by him as he opened it by us. They will be saved from </a:t>
            </a:r>
            <a:r>
              <a:rPr lang="en-GB" i="1" dirty="0" err="1" smtClean="0"/>
              <a:t>fitnahs</a:t>
            </a:r>
            <a:r>
              <a:rPr lang="en-GB" dirty="0" smtClean="0"/>
              <a:t> by us as hey were saved from </a:t>
            </a:r>
            <a:r>
              <a:rPr lang="en-GB" i="1" dirty="0" smtClean="0"/>
              <a:t>shirk</a:t>
            </a:r>
            <a:r>
              <a:rPr lang="en-GB" dirty="0" smtClean="0"/>
              <a:t> by us. By us Allah will make peace between their hearts after </a:t>
            </a:r>
            <a:r>
              <a:rPr lang="en-GB" dirty="0" err="1" smtClean="0"/>
              <a:t>fitnahs</a:t>
            </a:r>
            <a:r>
              <a:rPr lang="en-GB" dirty="0" smtClean="0"/>
              <a:t> making them like brothers,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Raj’ah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err="1" smtClean="0"/>
              <a:t>Raj’ah</a:t>
            </a:r>
            <a:r>
              <a:rPr lang="en-GB" dirty="0" smtClean="0"/>
              <a:t> or partial resurrection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Sunni </a:t>
            </a:r>
            <a:r>
              <a:rPr lang="en-GB" dirty="0" smtClean="0"/>
              <a:t>views</a:t>
            </a:r>
          </a:p>
          <a:p>
            <a:pPr>
              <a:buNone/>
            </a:pPr>
            <a:r>
              <a:rPr lang="en-GB" dirty="0" smtClean="0"/>
              <a:t>Absolute rejection on doctrinal and textual basis</a:t>
            </a:r>
          </a:p>
          <a:p>
            <a:pPr>
              <a:buNone/>
            </a:pPr>
            <a:r>
              <a:rPr lang="en-GB" dirty="0" smtClean="0"/>
              <a:t>Attribution of doctrine of the </a:t>
            </a:r>
            <a:r>
              <a:rPr lang="en-GB" dirty="0" err="1" smtClean="0"/>
              <a:t>raj‘ah</a:t>
            </a:r>
            <a:r>
              <a:rPr lang="en-GB" dirty="0" smtClean="0"/>
              <a:t> (</a:t>
            </a:r>
            <a:r>
              <a:rPr lang="en-GB" dirty="0" err="1" smtClean="0"/>
              <a:t>karrah</a:t>
            </a:r>
            <a:r>
              <a:rPr lang="en-GB" dirty="0" smtClean="0"/>
              <a:t>) to Jewish influence through ‘Abdullah </a:t>
            </a:r>
            <a:r>
              <a:rPr lang="en-GB" dirty="0" err="1" smtClean="0"/>
              <a:t>ibn</a:t>
            </a:r>
            <a:r>
              <a:rPr lang="en-GB" dirty="0" smtClean="0"/>
              <a:t> </a:t>
            </a:r>
            <a:r>
              <a:rPr lang="en-GB" dirty="0" err="1" smtClean="0"/>
              <a:t>Saba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err="1" smtClean="0"/>
              <a:t>Ithna</a:t>
            </a:r>
            <a:r>
              <a:rPr lang="en-GB" dirty="0" smtClean="0"/>
              <a:t> </a:t>
            </a:r>
            <a:r>
              <a:rPr lang="en-GB" dirty="0" err="1" smtClean="0"/>
              <a:t>Ashari</a:t>
            </a:r>
            <a:r>
              <a:rPr lang="en-GB" dirty="0" smtClean="0"/>
              <a:t> </a:t>
            </a:r>
            <a:r>
              <a:rPr lang="en-GB" dirty="0" smtClean="0"/>
              <a:t>Views</a:t>
            </a:r>
          </a:p>
          <a:p>
            <a:pPr>
              <a:buNone/>
            </a:pPr>
            <a:r>
              <a:rPr lang="en-GB" dirty="0" smtClean="0"/>
              <a:t>Early </a:t>
            </a:r>
            <a:r>
              <a:rPr lang="en-GB" dirty="0" err="1" smtClean="0"/>
              <a:t>Shi’a</a:t>
            </a:r>
            <a:r>
              <a:rPr lang="en-GB" dirty="0" smtClean="0"/>
              <a:t> sources indicate that the Imams did prophesise a partial resurrection; </a:t>
            </a:r>
          </a:p>
          <a:p>
            <a:pPr>
              <a:buNone/>
            </a:pPr>
            <a:r>
              <a:rPr lang="en-GB" dirty="0" smtClean="0"/>
              <a:t>Partial resurrection of the very good and the very bad at the end of time</a:t>
            </a:r>
          </a:p>
          <a:p>
            <a:pPr>
              <a:buNone/>
            </a:pPr>
            <a:r>
              <a:rPr lang="en-GB" dirty="0" smtClean="0"/>
              <a:t>May include the Prophet and Imam(s)</a:t>
            </a:r>
          </a:p>
          <a:p>
            <a:pPr>
              <a:buNone/>
            </a:pPr>
            <a:r>
              <a:rPr lang="en-GB" dirty="0" smtClean="0"/>
              <a:t>A minority during the time of Al-Sharif al-</a:t>
            </a:r>
            <a:r>
              <a:rPr lang="en-GB" dirty="0" err="1" smtClean="0"/>
              <a:t>Murtada</a:t>
            </a:r>
            <a:r>
              <a:rPr lang="en-GB" dirty="0" smtClean="0"/>
              <a:t> (perhaps influenced by the </a:t>
            </a:r>
            <a:r>
              <a:rPr lang="en-GB" dirty="0" err="1" smtClean="0"/>
              <a:t>Mu‘tazilah</a:t>
            </a:r>
            <a:r>
              <a:rPr lang="en-GB" dirty="0" smtClean="0"/>
              <a:t>) held the view that the </a:t>
            </a:r>
            <a:r>
              <a:rPr lang="en-GB" dirty="0" err="1" smtClean="0"/>
              <a:t>raj‘ah</a:t>
            </a:r>
            <a:r>
              <a:rPr lang="en-GB" dirty="0" smtClean="0"/>
              <a:t> was metaphorical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Textual 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ct val="50000"/>
              </a:spcBef>
              <a:buNone/>
            </a:pPr>
            <a:r>
              <a:rPr lang="en-US" sz="4400" dirty="0" smtClean="0">
                <a:latin typeface="Traditional Arabic" pitchFamily="2" charset="-78"/>
                <a:cs typeface="Traditional Arabic" pitchFamily="2" charset="-78"/>
              </a:rPr>
              <a:t>Verses from the Holy </a:t>
            </a:r>
            <a:r>
              <a:rPr lang="en-US" sz="4400" dirty="0" smtClean="0">
                <a:latin typeface="Traditional Arabic" pitchFamily="2" charset="-78"/>
                <a:cs typeface="Traditional Arabic" pitchFamily="2" charset="-78"/>
              </a:rPr>
              <a:t>Qur’an</a:t>
            </a:r>
          </a:p>
          <a:p>
            <a:pPr>
              <a:spcBef>
                <a:spcPct val="50000"/>
              </a:spcBef>
              <a:buNone/>
            </a:pP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Some have put the verses referring directly or indirectly to the </a:t>
            </a:r>
            <a:r>
              <a:rPr lang="en-US" sz="3600" i="1" dirty="0" err="1" smtClean="0">
                <a:latin typeface="Traditional Arabic" pitchFamily="2" charset="-78"/>
                <a:cs typeface="Traditional Arabic" pitchFamily="2" charset="-78"/>
              </a:rPr>
              <a:t>raj‘ah</a:t>
            </a: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 to 70 or even to 400. </a:t>
            </a:r>
          </a:p>
          <a:p>
            <a:pPr>
              <a:spcBef>
                <a:spcPct val="50000"/>
              </a:spcBef>
              <a:buNone/>
            </a:pP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Examples:</a:t>
            </a:r>
          </a:p>
          <a:p>
            <a:pPr algn="r" rtl="1">
              <a:spcBef>
                <a:spcPct val="50000"/>
              </a:spcBef>
              <a:buNone/>
            </a:pPr>
            <a:r>
              <a:rPr lang="ar-SA" sz="3300" b="1" dirty="0" smtClean="0"/>
              <a:t>قَالُوا رَبَّنَا أَمَتَّنَا اثْنَتَيْنِ وَأَحْيَيْتَنَا اثْنَتَيْنِ فَاعْتَرَفْنَا بِذُنُوبِنَا فَهَلْ إِلَى خُرُوجٍ مِّن سَبِيلٍ </a:t>
            </a:r>
            <a:endParaRPr lang="en-US" sz="33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50000"/>
              </a:spcBef>
              <a:buNone/>
            </a:pPr>
            <a:r>
              <a:rPr lang="en-GB" sz="3300" dirty="0" smtClean="0"/>
              <a:t>	“</a:t>
            </a:r>
            <a:r>
              <a:rPr lang="en-GB" sz="3300" dirty="0" smtClean="0">
                <a:latin typeface="Traditional Arabic" pitchFamily="2" charset="-78"/>
                <a:cs typeface="Traditional Arabic" pitchFamily="2" charset="-78"/>
              </a:rPr>
              <a:t>They say: Our Lord! Twice hast Thou made us die, </a:t>
            </a:r>
            <a:r>
              <a:rPr lang="en-GB" sz="3300" dirty="0" smtClean="0">
                <a:latin typeface="Traditional Arabic" pitchFamily="2" charset="-78"/>
                <a:cs typeface="Traditional Arabic" pitchFamily="2" charset="-78"/>
              </a:rPr>
              <a:t>and </a:t>
            </a:r>
            <a:r>
              <a:rPr lang="en-GB" sz="3300" dirty="0" smtClean="0">
                <a:latin typeface="Traditional Arabic" pitchFamily="2" charset="-78"/>
                <a:cs typeface="Traditional Arabic" pitchFamily="2" charset="-78"/>
              </a:rPr>
              <a:t>twice hast Thou made us live. Now we confess </a:t>
            </a:r>
            <a:r>
              <a:rPr lang="en-GB" sz="3300" dirty="0" smtClean="0">
                <a:latin typeface="Traditional Arabic" pitchFamily="2" charset="-78"/>
                <a:cs typeface="Traditional Arabic" pitchFamily="2" charset="-78"/>
              </a:rPr>
              <a:t>our </a:t>
            </a:r>
            <a:r>
              <a:rPr lang="en-GB" sz="3300" dirty="0" smtClean="0">
                <a:latin typeface="Traditional Arabic" pitchFamily="2" charset="-78"/>
                <a:cs typeface="Traditional Arabic" pitchFamily="2" charset="-78"/>
              </a:rPr>
              <a:t>sins. Is there any way to go out?</a:t>
            </a:r>
            <a:r>
              <a:rPr lang="en-US" sz="3300" dirty="0" smtClean="0">
                <a:latin typeface="Traditional Arabic" pitchFamily="2" charset="-78"/>
                <a:cs typeface="Traditional Arabic" pitchFamily="2" charset="-78"/>
              </a:rPr>
              <a:t>” (40:11</a:t>
            </a:r>
            <a:r>
              <a:rPr lang="en-US" sz="3300" dirty="0" smtClean="0">
                <a:latin typeface="Traditional Arabic" pitchFamily="2" charset="-78"/>
                <a:cs typeface="Traditional Arabic" pitchFamily="2" charset="-78"/>
              </a:rPr>
              <a:t>)</a:t>
            </a:r>
          </a:p>
          <a:p>
            <a:pPr>
              <a:spcBef>
                <a:spcPct val="50000"/>
              </a:spcBef>
              <a:buNone/>
            </a:pPr>
            <a:endParaRPr lang="en-US" sz="3200" dirty="0" smtClean="0">
              <a:latin typeface="Traditional Arabic" pitchFamily="2" charset="-78"/>
              <a:cs typeface="Traditional Arabic" pitchFamily="2" charset="-78"/>
            </a:endParaRPr>
          </a:p>
          <a:p>
            <a:pPr algn="r" rtl="1">
              <a:spcBef>
                <a:spcPct val="50000"/>
              </a:spcBef>
              <a:buNone/>
            </a:pPr>
            <a:r>
              <a:rPr lang="ar-SA" sz="3300" b="1" dirty="0" smtClean="0"/>
              <a:t>وَيَوْمَ نَحْشُرُ مِن كُلِّ أُمَّةٍ فَوْجًا مِّمَّن يُكَذِّبُ بِآيَاتِنَا فَهُمْ يُوزَعُونَ </a:t>
            </a:r>
            <a:endParaRPr lang="en-US" sz="33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50000"/>
              </a:spcBef>
              <a:buNone/>
            </a:pPr>
            <a:r>
              <a:rPr lang="en-US" sz="3200" dirty="0" smtClean="0">
                <a:latin typeface="Traditional Arabic" pitchFamily="2" charset="-78"/>
                <a:cs typeface="Traditional Arabic" pitchFamily="2" charset="-78"/>
              </a:rPr>
              <a:t>	“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And (remember) the day when We shall gather from 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every 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community a group of those who gave the lie to 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Our 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signs, so they will meet one another.” (27:83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)</a:t>
            </a:r>
          </a:p>
          <a:p>
            <a:pPr>
              <a:spcBef>
                <a:spcPct val="50000"/>
              </a:spcBef>
              <a:buNone/>
            </a:pPr>
            <a:endParaRPr lang="en-US" sz="32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50000"/>
              </a:spcBef>
              <a:buNone/>
            </a:pP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Also all verses that allude to the resurrection </a:t>
            </a: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of the dead in prior </a:t>
            </a:r>
            <a:r>
              <a:rPr lang="en-US" sz="3600" dirty="0" smtClean="0">
                <a:latin typeface="Traditional Arabic" pitchFamily="2" charset="-78"/>
                <a:cs typeface="Traditional Arabic" pitchFamily="2" charset="-78"/>
              </a:rPr>
              <a:t>times.</a:t>
            </a:r>
            <a:endParaRPr lang="en-US" sz="36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/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/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>Sample </a:t>
            </a:r>
            <a:r>
              <a:rPr lang="en-US" dirty="0" err="1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>Hadith</a:t>
            </a:r>
            <a: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  <a:t/>
            </a:r>
            <a:br>
              <a:rPr lang="en-US" dirty="0" smtClean="0">
                <a:solidFill>
                  <a:prstClr val="white"/>
                </a:solidFill>
                <a:latin typeface="Traditional Arabic" pitchFamily="2" charset="-78"/>
                <a:cs typeface="Traditional Arabic" pitchFamily="2" charset="-78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ar-SA" dirty="0" smtClean="0"/>
              <a:t>روى </a:t>
            </a:r>
            <a:r>
              <a:rPr lang="ar-SA" dirty="0" smtClean="0"/>
              <a:t>علي بن إبراهيم في تفسيره بالاسناد عن حماد، عن الصادق عليه السلام، </a:t>
            </a:r>
            <a:endParaRPr lang="en-GB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dirty="0" smtClean="0"/>
              <a:t>قال</a:t>
            </a:r>
            <a:r>
              <a:rPr lang="ar-SA" dirty="0" smtClean="0"/>
              <a:t>: </a:t>
            </a:r>
            <a:r>
              <a:rPr lang="ar-SA" dirty="0" smtClean="0"/>
              <a:t>ما </a:t>
            </a:r>
            <a:r>
              <a:rPr lang="ar-SA" dirty="0" smtClean="0"/>
              <a:t>يقول الناس في هذه الآية ويومَ نَحشُرُ مِن كُلِّ أُمّةٍ </a:t>
            </a:r>
            <a:r>
              <a:rPr lang="ar-SA" dirty="0" smtClean="0"/>
              <a:t>فوجاً؟. </a:t>
            </a:r>
            <a:r>
              <a:rPr lang="ar-SA" dirty="0" smtClean="0"/>
              <a:t>قلتُ: يقولون إنّها في القيامة.</a:t>
            </a:r>
            <a:endParaRPr lang="en-GB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dirty="0" smtClean="0"/>
              <a:t> قال عليه السلام: </a:t>
            </a:r>
            <a:r>
              <a:rPr lang="ar-SA" dirty="0" smtClean="0"/>
              <a:t>ليس </a:t>
            </a:r>
            <a:r>
              <a:rPr lang="ar-SA" dirty="0" smtClean="0"/>
              <a:t>كما يقولون، إنّ ذلك في </a:t>
            </a:r>
            <a:r>
              <a:rPr lang="ar-SA" b="1" dirty="0" smtClean="0"/>
              <a:t>الرجعة</a:t>
            </a:r>
            <a:r>
              <a:rPr lang="ar-SA" dirty="0" smtClean="0"/>
              <a:t>، أيحشر الله في القيامة من كلِّ أُمّة فوجاً ويدع الباقين؟ إنّما آية القيامة قوله: </a:t>
            </a:r>
            <a:r>
              <a:rPr lang="ar-SA" dirty="0" smtClean="0"/>
              <a:t>وَحَشَرناهُم </a:t>
            </a:r>
            <a:r>
              <a:rPr lang="ar-SA" dirty="0" smtClean="0"/>
              <a:t>فَلَم نُغادِر مِنهُم </a:t>
            </a:r>
            <a:r>
              <a:rPr lang="ar-SA" dirty="0" smtClean="0"/>
              <a:t>أحداً.</a:t>
            </a:r>
            <a:endParaRPr lang="en-GB" dirty="0" smtClean="0"/>
          </a:p>
          <a:p>
            <a:pPr algn="r" rtl="1">
              <a:lnSpc>
                <a:spcPct val="120000"/>
              </a:lnSpc>
              <a:buNone/>
            </a:pPr>
            <a:endParaRPr lang="en-GB" dirty="0" smtClean="0"/>
          </a:p>
          <a:p>
            <a:pPr>
              <a:lnSpc>
                <a:spcPct val="120000"/>
              </a:lnSpc>
              <a:buNone/>
            </a:pPr>
            <a:r>
              <a:rPr lang="en-GB" dirty="0" smtClean="0"/>
              <a:t>Imam al-</a:t>
            </a:r>
            <a:r>
              <a:rPr lang="en-GB" dirty="0" err="1" smtClean="0"/>
              <a:t>Sadiq</a:t>
            </a:r>
            <a:r>
              <a:rPr lang="en-GB" dirty="0" smtClean="0"/>
              <a:t> (a) asked </a:t>
            </a:r>
            <a:r>
              <a:rPr lang="en-GB" dirty="0" err="1" smtClean="0"/>
              <a:t>Hammad</a:t>
            </a:r>
            <a:r>
              <a:rPr lang="en-GB" dirty="0" smtClean="0"/>
              <a:t> what do the people say </a:t>
            </a:r>
            <a:r>
              <a:rPr lang="en-GB" dirty="0" smtClean="0"/>
              <a:t>about this verse ‘the day when We shall gather from every community a </a:t>
            </a:r>
            <a:r>
              <a:rPr lang="en-GB" dirty="0" smtClean="0"/>
              <a:t>group?’ I said, they believe this is about the resurrection. He said, it is not the way they believe; this is about the </a:t>
            </a:r>
            <a:r>
              <a:rPr lang="en-GB" i="1" dirty="0" err="1" smtClean="0"/>
              <a:t>raj’ah</a:t>
            </a:r>
            <a:r>
              <a:rPr lang="en-GB" i="1" dirty="0" smtClean="0"/>
              <a:t>. </a:t>
            </a:r>
            <a:r>
              <a:rPr lang="en-GB" dirty="0" smtClean="0"/>
              <a:t>Does Allah resurrect on the day of judgement only a group from every community and leaves the rest?  The verse about the resurrection is ‘and we will gather them and would not leave even one behind.’</a:t>
            </a:r>
            <a:endParaRPr lang="en-GB" dirty="0" smtClean="0"/>
          </a:p>
          <a:p>
            <a:pPr algn="r" rt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ct val="50000"/>
              </a:spcBef>
            </a:pP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/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/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>Sample </a:t>
            </a:r>
            <a:r>
              <a:rPr lang="en-US" sz="4000" dirty="0" err="1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>Hadith</a:t>
            </a: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/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ar-SA" sz="2800" dirty="0" smtClean="0"/>
              <a:t>أيام الله ثلاثة: يوم الظهور ويوم الكرة ويوم القيامة</a:t>
            </a:r>
            <a:r>
              <a:rPr lang="ar-SA" sz="2800" dirty="0" smtClean="0"/>
              <a:t>.</a:t>
            </a:r>
            <a:endParaRPr lang="en-GB" sz="28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2800" dirty="0" smtClean="0"/>
              <a:t>The Days of God are three: the Day of Reappearance, the Day of Return, and the Day of Resurrection.</a:t>
            </a:r>
            <a:endParaRPr lang="en-GB" sz="28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2800" dirty="0" smtClean="0"/>
              <a:t>In some traditions it is the day of Death instead of the Day of Reappearance</a:t>
            </a:r>
            <a:endParaRPr lang="en-GB" sz="28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sz="2800" dirty="0" smtClean="0"/>
              <a:t>أيام </a:t>
            </a:r>
            <a:r>
              <a:rPr lang="ar-SA" sz="2800" dirty="0" smtClean="0"/>
              <a:t>الله ثلاثة يوم الموت ويوم الكرة ويوم القيامة </a:t>
            </a:r>
            <a:endParaRPr lang="en-GB" sz="2800" dirty="0" smtClean="0"/>
          </a:p>
          <a:p>
            <a:pPr>
              <a:spcBef>
                <a:spcPct val="30000"/>
              </a:spcBef>
              <a:buNone/>
            </a:pPr>
            <a:endParaRPr lang="en-GB" sz="32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30000"/>
              </a:spcBef>
              <a:buNone/>
            </a:pP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“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Imam al-</a:t>
            </a:r>
            <a:r>
              <a:rPr lang="en-GB" sz="3200" dirty="0" err="1" smtClean="0">
                <a:latin typeface="Traditional Arabic" pitchFamily="2" charset="-78"/>
                <a:cs typeface="Traditional Arabic" pitchFamily="2" charset="-78"/>
              </a:rPr>
              <a:t>Baqir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 (A) said: And surely for those who are unjust with regard to the right of family of Muhammad, there shall be a punishment before that (i.e., before the Day of Judgment) though most people do not know, and this refers to the punishment in al-</a:t>
            </a:r>
            <a:r>
              <a:rPr lang="en-GB" sz="3200" dirty="0" err="1" smtClean="0">
                <a:latin typeface="Traditional Arabic" pitchFamily="2" charset="-78"/>
                <a:cs typeface="Traditional Arabic" pitchFamily="2" charset="-78"/>
              </a:rPr>
              <a:t>Raj'a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.” (</a:t>
            </a:r>
            <a:r>
              <a:rPr lang="en-GB" sz="3200" i="1" dirty="0" smtClean="0">
                <a:latin typeface="Traditional Arabic" pitchFamily="2" charset="-78"/>
                <a:cs typeface="Traditional Arabic" pitchFamily="2" charset="-78"/>
              </a:rPr>
              <a:t>Bihar al-Anwar)</a:t>
            </a:r>
            <a:endParaRPr lang="en-US" sz="3200" i="1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30000"/>
              </a:spcBef>
              <a:buNone/>
            </a:pPr>
            <a:endParaRPr lang="en-GB" sz="32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spcBef>
                <a:spcPct val="30000"/>
              </a:spcBef>
              <a:buNone/>
            </a:pP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Imam al-</a:t>
            </a:r>
            <a:r>
              <a:rPr lang="en-GB" sz="3200" dirty="0" err="1" smtClean="0">
                <a:latin typeface="Traditional Arabic" pitchFamily="2" charset="-78"/>
                <a:cs typeface="Traditional Arabic" pitchFamily="2" charset="-78"/>
              </a:rPr>
              <a:t>Sadiq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 (A) said: The first one who shall return to this world (at the time of al-</a:t>
            </a:r>
            <a:r>
              <a:rPr lang="en-GB" sz="3200" dirty="0" err="1" smtClean="0">
                <a:latin typeface="Traditional Arabic" pitchFamily="2" charset="-78"/>
                <a:cs typeface="Traditional Arabic" pitchFamily="2" charset="-78"/>
              </a:rPr>
              <a:t>Mahdi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) is al-Husain </a:t>
            </a:r>
            <a:r>
              <a:rPr lang="en-GB" sz="3200" dirty="0" err="1" smtClean="0">
                <a:latin typeface="Traditional Arabic" pitchFamily="2" charset="-78"/>
                <a:cs typeface="Traditional Arabic" pitchFamily="2" charset="-78"/>
              </a:rPr>
              <a:t>Ibn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 Ali who rules until his eyebrow falls over his eyes due to his old age." (</a:t>
            </a:r>
            <a:r>
              <a:rPr lang="en-GB" sz="3200" i="1" dirty="0" smtClean="0">
                <a:latin typeface="Traditional Arabic" pitchFamily="2" charset="-78"/>
                <a:cs typeface="Traditional Arabic" pitchFamily="2" charset="-78"/>
              </a:rPr>
              <a:t>Bihar al-Anwar</a:t>
            </a:r>
            <a:r>
              <a:rPr lang="en-GB" sz="3200" dirty="0" smtClean="0">
                <a:latin typeface="Traditional Arabic" pitchFamily="2" charset="-78"/>
                <a:cs typeface="Traditional Arabic" pitchFamily="2" charset="-78"/>
              </a:rPr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ct val="25000"/>
              </a:spcBef>
            </a:pP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/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/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>Textual </a:t>
            </a:r>
            <a: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  <a:t>Discrepancies</a:t>
            </a:r>
            <a:br>
              <a:rPr lang="en-US" sz="4000" dirty="0" smtClean="0">
                <a:solidFill>
                  <a:prstClr val="white"/>
                </a:solidFill>
                <a:latin typeface="Traditional Arabic" pitchFamily="2" charset="-78"/>
                <a:ea typeface="+mn-ea"/>
                <a:cs typeface="Traditional Arabic" pitchFamily="2" charset="-78"/>
              </a:rPr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25000"/>
              </a:spcBef>
              <a:buFontTx/>
              <a:buChar char="•"/>
            </a:pPr>
            <a:r>
              <a:rPr lang="en-GB" sz="2800" dirty="0" smtClean="0"/>
              <a:t>While it seems clear that the Imams did mention the </a:t>
            </a:r>
            <a:r>
              <a:rPr lang="en-GB" sz="2800" i="1" dirty="0" err="1" smtClean="0"/>
              <a:t>raj‘ah</a:t>
            </a:r>
            <a:r>
              <a:rPr lang="en-GB" sz="2800" dirty="0" smtClean="0"/>
              <a:t>, it is less clear what they actually said. Even </a:t>
            </a:r>
            <a:r>
              <a:rPr lang="en-GB" sz="2800" dirty="0" smtClean="0"/>
              <a:t>al-</a:t>
            </a:r>
            <a:r>
              <a:rPr lang="en-GB" sz="2800" dirty="0" err="1" smtClean="0"/>
              <a:t>Shaykh</a:t>
            </a:r>
            <a:r>
              <a:rPr lang="en-GB" sz="2800" dirty="0" smtClean="0"/>
              <a:t> al-</a:t>
            </a:r>
            <a:r>
              <a:rPr lang="en-GB" sz="2800" dirty="0" err="1" smtClean="0"/>
              <a:t>Mufeed</a:t>
            </a:r>
            <a:r>
              <a:rPr lang="en-GB" sz="2800" dirty="0" smtClean="0"/>
              <a:t> </a:t>
            </a:r>
            <a:r>
              <a:rPr lang="en-GB" sz="2800" dirty="0" smtClean="0"/>
              <a:t>complained about the contradictory interpretations of the </a:t>
            </a:r>
            <a:r>
              <a:rPr lang="en-GB" sz="2800" i="1" dirty="0" err="1" smtClean="0"/>
              <a:t>raj‘ah</a:t>
            </a:r>
            <a:r>
              <a:rPr lang="en-GB" sz="2800" dirty="0" smtClean="0"/>
              <a:t> in his </a:t>
            </a:r>
            <a:r>
              <a:rPr lang="en-GB" sz="2800" i="1" dirty="0" err="1" smtClean="0"/>
              <a:t>A</a:t>
            </a:r>
            <a:r>
              <a:rPr lang="en-GB" sz="2800" i="1" dirty="0" err="1" smtClean="0"/>
              <a:t>wa’il</a:t>
            </a:r>
            <a:r>
              <a:rPr lang="en-GB" sz="2800" i="1" dirty="0" smtClean="0"/>
              <a:t> al-</a:t>
            </a:r>
            <a:r>
              <a:rPr lang="en-GB" sz="2800" i="1" dirty="0" err="1" smtClean="0"/>
              <a:t>maqalat</a:t>
            </a:r>
            <a:r>
              <a:rPr lang="en-GB" sz="2800" dirty="0" smtClean="0"/>
              <a:t>.  </a:t>
            </a:r>
          </a:p>
          <a:p>
            <a:pPr>
              <a:spcBef>
                <a:spcPct val="25000"/>
              </a:spcBef>
              <a:buFontTx/>
              <a:buChar char="•"/>
            </a:pPr>
            <a:endParaRPr lang="en-GB" sz="2800" dirty="0" smtClean="0"/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GB" sz="2800" dirty="0" smtClean="0"/>
              <a:t>From a normative </a:t>
            </a:r>
            <a:r>
              <a:rPr lang="en-GB" sz="2800" dirty="0" err="1" smtClean="0"/>
              <a:t>Shi’a</a:t>
            </a:r>
            <a:r>
              <a:rPr lang="en-GB" sz="2800" dirty="0" smtClean="0"/>
              <a:t> perspective, the </a:t>
            </a:r>
            <a:r>
              <a:rPr lang="en-GB" sz="2800" i="1" dirty="0" err="1" smtClean="0"/>
              <a:t>raj‘ah</a:t>
            </a:r>
            <a:r>
              <a:rPr lang="en-GB" sz="2800" dirty="0" smtClean="0"/>
              <a:t> is typically understood as the return of the most faithful and most despicable of humanity, although </a:t>
            </a:r>
            <a:r>
              <a:rPr lang="en-GB" sz="2800" i="1" dirty="0" err="1" smtClean="0"/>
              <a:t>hadith</a:t>
            </a:r>
            <a:r>
              <a:rPr lang="en-GB" sz="2800" dirty="0" smtClean="0"/>
              <a:t> conflict as to whether this includes the best and the worst of all humanity, or only those who lived after the Prophet (S</a:t>
            </a:r>
            <a:r>
              <a:rPr lang="en-GB" sz="2800" dirty="0" smtClean="0"/>
              <a:t>).</a:t>
            </a:r>
          </a:p>
          <a:p>
            <a:pPr>
              <a:spcBef>
                <a:spcPct val="25000"/>
              </a:spcBef>
              <a:buFontTx/>
              <a:buChar char="•"/>
            </a:pPr>
            <a:endParaRPr lang="en-GB" sz="2800" dirty="0" smtClean="0"/>
          </a:p>
          <a:p>
            <a:pPr>
              <a:spcBef>
                <a:spcPct val="25000"/>
              </a:spcBef>
              <a:buFontTx/>
              <a:buChar char="•"/>
            </a:pPr>
            <a:r>
              <a:rPr lang="en-GB" sz="2800" dirty="0" smtClean="0"/>
              <a:t> While </a:t>
            </a:r>
            <a:r>
              <a:rPr lang="en-GB" sz="2800" dirty="0" smtClean="0"/>
              <a:t>the faithful will be resurrected to aid the </a:t>
            </a:r>
            <a:r>
              <a:rPr lang="en-GB" sz="2800" dirty="0" err="1" smtClean="0"/>
              <a:t>Mahdi</a:t>
            </a:r>
            <a:r>
              <a:rPr lang="en-GB" sz="2800" dirty="0" smtClean="0"/>
              <a:t>, the evil will be resurrected to receive justice and to witness the final victory of truth. </a:t>
            </a:r>
            <a:endParaRPr lang="en-GB" sz="2800" dirty="0" smtClean="0"/>
          </a:p>
          <a:p>
            <a:pPr>
              <a:spcBef>
                <a:spcPct val="25000"/>
              </a:spcBef>
              <a:buNone/>
            </a:pPr>
            <a:endParaRPr lang="en-US" sz="2800" dirty="0" smtClean="0">
              <a:latin typeface="Traditional Arabic" pitchFamily="2" charset="-78"/>
              <a:cs typeface="Traditional Arabic" pitchFamily="2" charset="-78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e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1043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1_Equity</vt:lpstr>
      <vt:lpstr>1_Median</vt:lpstr>
      <vt:lpstr> 'The Concept and the Person of Imam Mahdi (a.s.) in Islam'   </vt:lpstr>
      <vt:lpstr>An account of the government of Mahdi (a) </vt:lpstr>
      <vt:lpstr>An account of the government of Mahdi (a) </vt:lpstr>
      <vt:lpstr>An account of the government of Mahdi (a) </vt:lpstr>
      <vt:lpstr>Raj’ah</vt:lpstr>
      <vt:lpstr>Textual Sources</vt:lpstr>
      <vt:lpstr>  Sample Hadith </vt:lpstr>
      <vt:lpstr>  Sample Hadith </vt:lpstr>
      <vt:lpstr>  Textual Discrepancies </vt:lpstr>
      <vt:lpstr>  Textual Discrepancies </vt:lpstr>
      <vt:lpstr>After Mahdi</vt:lpstr>
      <vt:lpstr>After Mahdi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'The Concept and the Person of Imam Mahdi (a.s.) in Islam'   </dc:title>
  <dc:creator/>
  <cp:lastModifiedBy>Saeed</cp:lastModifiedBy>
  <cp:revision>42</cp:revision>
  <dcterms:created xsi:type="dcterms:W3CDTF">2006-08-16T00:00:00Z</dcterms:created>
  <dcterms:modified xsi:type="dcterms:W3CDTF">2009-07-15T13:38:59Z</dcterms:modified>
</cp:coreProperties>
</file>