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20" name="Footer Placeholder 19"/>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4" name="Footer Placeholder 3"/>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3" name="Footer Placeholder 2"/>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indent="-283464">
              <a:lnSpc>
                <a:spcPts val="3000"/>
              </a:lnSpc>
              <a:spcBef>
                <a:spcPts val="600"/>
              </a:spcBef>
              <a:buClr>
                <a:srgbClr val="3891A7"/>
              </a:buClr>
              <a:buSzPct val="80000"/>
              <a:buFont typeface="Wingdings 2"/>
              <a:buNone/>
            </a:pPr>
            <a:endParaRPr lang="en-US" sz="3200">
              <a:solidFill>
                <a:prstClr val="black"/>
              </a:solidFill>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solidFill>
                  <a:srgbClr val="E7DEC9">
                    <a:shade val="50000"/>
                    <a:satMod val="200000"/>
                  </a:srgbClr>
                </a:solidFill>
              </a:rPr>
              <a:pPr/>
              <a:t>5/26/2013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What is </a:t>
            </a:r>
            <a:r>
              <a:rPr lang="en-US" i="1" dirty="0" err="1" smtClean="0"/>
              <a:t>yaqin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62500" lnSpcReduction="20000"/>
          </a:bodyPr>
          <a:lstStyle/>
          <a:p>
            <a:pPr>
              <a:buNone/>
            </a:pPr>
            <a:r>
              <a:rPr lang="ar-SA" dirty="0" smtClean="0"/>
              <a:t> الشيخ الكليني</a:t>
            </a:r>
            <a:endParaRPr lang="en-US" dirty="0" smtClean="0"/>
          </a:p>
          <a:p>
            <a:pPr>
              <a:buNone/>
            </a:pPr>
            <a:r>
              <a:rPr lang="ar-SA" dirty="0" smtClean="0"/>
              <a:t>عن أبي بصير ، عن أبي عبد الله ( عليه السلام) قال : ليس شئ إلا وله حد ، قال : قلت : جعلت فداك فما حد التوكل ؟ قال : اليقين ، قلت : فما حد اليقين ؟ قال : ألا تخاف مع الله شيئا .</a:t>
            </a:r>
          </a:p>
          <a:p>
            <a:pPr>
              <a:buNone/>
            </a:pPr>
            <a:endParaRPr lang="ar-SA" dirty="0" smtClean="0"/>
          </a:p>
          <a:p>
            <a:pPr algn="l" rtl="0">
              <a:buNone/>
            </a:pPr>
            <a:r>
              <a:rPr lang="en-US" dirty="0" smtClean="0"/>
              <a:t>Imam al-</a:t>
            </a:r>
            <a:r>
              <a:rPr lang="en-US" dirty="0" err="1" smtClean="0"/>
              <a:t>Sadiq</a:t>
            </a:r>
            <a:r>
              <a:rPr lang="en-US" dirty="0" smtClean="0"/>
              <a:t> (a) said, for everything there is a definition.  I asked what is the definition of Reliance? He said, it is </a:t>
            </a:r>
            <a:r>
              <a:rPr lang="en-US" i="1" dirty="0" err="1" smtClean="0"/>
              <a:t>yaqin</a:t>
            </a:r>
            <a:r>
              <a:rPr lang="en-US" dirty="0" smtClean="0"/>
              <a:t>; I said, what is </a:t>
            </a:r>
            <a:r>
              <a:rPr lang="en-US" dirty="0" err="1" smtClean="0"/>
              <a:t>yaqin</a:t>
            </a:r>
            <a:r>
              <a:rPr lang="en-US" dirty="0" smtClean="0"/>
              <a:t>? He said, it means that you do not fear anything with God. </a:t>
            </a:r>
            <a:endParaRPr lang="ar-SA" dirty="0" smtClean="0"/>
          </a:p>
          <a:p>
            <a:pPr>
              <a:buNone/>
            </a:pPr>
            <a:endParaRPr lang="en-US" dirty="0" smtClean="0"/>
          </a:p>
          <a:p>
            <a:pPr>
              <a:buNone/>
            </a:pPr>
            <a:r>
              <a:rPr lang="ar-SA" dirty="0" smtClean="0"/>
              <a:t>الإمام علي ( عليه السلام ) : اليقين على أربع شعب : على غاية الفهم ، وغمرة العلم ، وزهرة الحكم ، وروضة الحلم ، فمن فهم فسر جمل العلم ، ومن فسر جمل العلم عرف شرائع الحكم ، ومن عرف شرائع الحكم حلم ، ولم يفرط في أمره ، وعاش في الناس</a:t>
            </a:r>
          </a:p>
          <a:p>
            <a:pPr>
              <a:buNone/>
            </a:pPr>
            <a:endParaRPr lang="ar-SA" dirty="0" smtClean="0"/>
          </a:p>
          <a:p>
            <a:pPr algn="l" rtl="0">
              <a:buNone/>
            </a:pPr>
            <a:r>
              <a:rPr lang="en-US" dirty="0" smtClean="0"/>
              <a:t>Imam Ali (a) said, </a:t>
            </a:r>
            <a:r>
              <a:rPr lang="en-US" i="1" dirty="0" err="1" smtClean="0"/>
              <a:t>yaqin</a:t>
            </a:r>
            <a:r>
              <a:rPr lang="en-US" dirty="0" smtClean="0"/>
              <a:t> stands on four branches; on the depth of understanding,  plunging in knowledge, flowering of judgment, and garden of forbearance.  So whoever understands can explain all knowledge, and whoever explains all knowledge knows the paths of judgment, and whoever knows the paths of judgment would not go extreme in their affairs and lives among the people.  </a:t>
            </a:r>
            <a:endParaRPr lang="ar-SA" dirty="0" smtClean="0"/>
          </a:p>
          <a:p>
            <a:pP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lowest state: </a:t>
            </a:r>
            <a:r>
              <a:rPr lang="en-US" i="1" dirty="0" err="1" smtClean="0"/>
              <a:t>islam</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lnSpc>
                <a:spcPct val="120000"/>
              </a:lnSpc>
              <a:buNone/>
            </a:pPr>
            <a:r>
              <a:rPr lang="fa-IR" dirty="0" smtClean="0"/>
              <a:t>کلینی: </a:t>
            </a:r>
            <a:r>
              <a:rPr lang="fa-IR" dirty="0" smtClean="0"/>
              <a:t>سأل رجل أبا عبدالله (عليه السلام) عن الاسلام والايمان، ماالفرق </a:t>
            </a:r>
            <a:r>
              <a:rPr lang="fa-IR" dirty="0" smtClean="0"/>
              <a:t>بينهما ... فقال</a:t>
            </a:r>
            <a:r>
              <a:rPr lang="fa-IR" dirty="0" smtClean="0"/>
              <a:t>: الاسلام هو الظاهر الذي عليه الناس: شهادة أن لاإله إلا الله وحده لا شريك له وأن محمدا عبده ورسوله وإقام الصلاة وإيتاء الزكاة وحج البيت وصيام شهر رمضان فهذا الاسلام، وقال: الايمان معرفة هذا الامر مع هذا فان أقربها ولم يعرف هذا الامر كان مسلما وكان ضالا</a:t>
            </a:r>
            <a:r>
              <a:rPr lang="en-US" dirty="0" smtClean="0"/>
              <a:t>. </a:t>
            </a:r>
            <a:endParaRPr lang="fa-IR" dirty="0" smtClean="0"/>
          </a:p>
          <a:p>
            <a:pPr>
              <a:lnSpc>
                <a:spcPct val="120000"/>
              </a:lnSpc>
              <a:buNone/>
            </a:pPr>
            <a:endParaRPr lang="fa-IR" dirty="0" smtClean="0"/>
          </a:p>
          <a:p>
            <a:pPr algn="l" rtl="0">
              <a:lnSpc>
                <a:spcPct val="120000"/>
              </a:lnSpc>
              <a:buNone/>
            </a:pPr>
            <a:r>
              <a:rPr lang="en-US" dirty="0" smtClean="0"/>
              <a:t>A man asked Imam al-</a:t>
            </a:r>
            <a:r>
              <a:rPr lang="en-US" dirty="0" err="1" smtClean="0"/>
              <a:t>Sadiq</a:t>
            </a:r>
            <a:r>
              <a:rPr lang="en-US" dirty="0" smtClean="0"/>
              <a:t> about the difference between </a:t>
            </a:r>
            <a:r>
              <a:rPr lang="en-US" i="1" dirty="0" err="1" smtClean="0"/>
              <a:t>islam</a:t>
            </a:r>
            <a:r>
              <a:rPr lang="en-US" dirty="0" smtClean="0"/>
              <a:t> and </a:t>
            </a:r>
            <a:r>
              <a:rPr lang="en-US" i="1" dirty="0" err="1" smtClean="0"/>
              <a:t>iman</a:t>
            </a:r>
            <a:r>
              <a:rPr lang="en-US" i="1" dirty="0" smtClean="0"/>
              <a:t> </a:t>
            </a:r>
            <a:r>
              <a:rPr lang="en-US" i="1" dirty="0" smtClean="0"/>
              <a:t>…</a:t>
            </a:r>
            <a:r>
              <a:rPr lang="en-US" dirty="0" smtClean="0"/>
              <a:t> he replied, </a:t>
            </a:r>
            <a:r>
              <a:rPr lang="en-US" i="1" dirty="0" err="1" smtClean="0"/>
              <a:t>islam</a:t>
            </a:r>
            <a:r>
              <a:rPr lang="en-US" dirty="0" smtClean="0"/>
              <a:t> is the manifest faith on which most people are: testimony to </a:t>
            </a:r>
            <a:r>
              <a:rPr lang="en-US" i="1" dirty="0" smtClean="0"/>
              <a:t>la </a:t>
            </a:r>
            <a:r>
              <a:rPr lang="en-US" i="1" dirty="0" err="1" smtClean="0"/>
              <a:t>ilaha</a:t>
            </a:r>
            <a:r>
              <a:rPr lang="en-US" i="1" dirty="0" smtClean="0"/>
              <a:t> </a:t>
            </a:r>
            <a:r>
              <a:rPr lang="en-US" i="1" dirty="0" err="1" smtClean="0"/>
              <a:t>illa</a:t>
            </a:r>
            <a:r>
              <a:rPr lang="en-US" i="1" dirty="0" smtClean="0"/>
              <a:t> Allah</a:t>
            </a:r>
            <a:r>
              <a:rPr lang="en-US" dirty="0" smtClean="0"/>
              <a:t>, performing </a:t>
            </a:r>
            <a:r>
              <a:rPr lang="en-US" i="1" dirty="0" smtClean="0"/>
              <a:t>salat</a:t>
            </a:r>
            <a:r>
              <a:rPr lang="en-US" dirty="0" smtClean="0"/>
              <a:t>, paying </a:t>
            </a:r>
            <a:r>
              <a:rPr lang="en-US" i="1" dirty="0" err="1" smtClean="0"/>
              <a:t>zakat</a:t>
            </a:r>
            <a:r>
              <a:rPr lang="en-US" dirty="0" smtClean="0"/>
              <a:t>, pilgrimage to the </a:t>
            </a:r>
            <a:r>
              <a:rPr lang="en-US" dirty="0" smtClean="0"/>
              <a:t>House and fasting </a:t>
            </a:r>
            <a:r>
              <a:rPr lang="en-US" dirty="0" smtClean="0"/>
              <a:t>the </a:t>
            </a:r>
            <a:r>
              <a:rPr lang="en-US" dirty="0" smtClean="0"/>
              <a:t>Ramadan. This is </a:t>
            </a:r>
            <a:r>
              <a:rPr lang="en-US" i="1" dirty="0" err="1" smtClean="0"/>
              <a:t>islam</a:t>
            </a:r>
            <a:r>
              <a:rPr lang="en-US" dirty="0" smtClean="0"/>
              <a:t>, but </a:t>
            </a:r>
            <a:r>
              <a:rPr lang="en-US" i="1" dirty="0" err="1" smtClean="0"/>
              <a:t>iman</a:t>
            </a:r>
            <a:r>
              <a:rPr lang="en-US" dirty="0" smtClean="0"/>
              <a:t> is, in addition to that,  to know </a:t>
            </a:r>
            <a:r>
              <a:rPr lang="en-US" i="1" dirty="0" smtClean="0"/>
              <a:t>this matter</a:t>
            </a:r>
            <a:r>
              <a:rPr lang="en-US" dirty="0" smtClean="0"/>
              <a:t>. So if someone acknowledges those but does not know </a:t>
            </a:r>
            <a:r>
              <a:rPr lang="en-US" i="1" dirty="0" smtClean="0"/>
              <a:t>this matter </a:t>
            </a:r>
            <a:r>
              <a:rPr lang="en-US" dirty="0" smtClean="0"/>
              <a:t>he is a Muslim but is misguided. </a:t>
            </a:r>
          </a:p>
          <a:p>
            <a:pPr algn="l" rtl="0">
              <a:lnSpc>
                <a:spcPct val="120000"/>
              </a:lnSpc>
              <a:buNone/>
            </a:pPr>
            <a:endParaRPr lang="en-US"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lowest state: </a:t>
            </a:r>
            <a:r>
              <a:rPr lang="en-US" i="1" dirty="0" err="1" smtClean="0"/>
              <a:t>islam</a:t>
            </a:r>
            <a:endParaRPr lang="fa-IR" i="1" dirty="0"/>
          </a:p>
        </p:txBody>
      </p:sp>
      <p:sp>
        <p:nvSpPr>
          <p:cNvPr id="3" name="Content Placeholder 2"/>
          <p:cNvSpPr>
            <a:spLocks noGrp="1"/>
          </p:cNvSpPr>
          <p:nvPr>
            <p:ph idx="1"/>
          </p:nvPr>
        </p:nvSpPr>
        <p:spPr>
          <a:xfrm>
            <a:off x="1435608" y="1219200"/>
            <a:ext cx="7498080" cy="5410200"/>
          </a:xfrm>
        </p:spPr>
        <p:txBody>
          <a:bodyPr>
            <a:normAutofit fontScale="85000" lnSpcReduction="20000"/>
          </a:bodyPr>
          <a:lstStyle/>
          <a:p>
            <a:pPr algn="r">
              <a:lnSpc>
                <a:spcPct val="120000"/>
              </a:lnSpc>
              <a:buNone/>
            </a:pPr>
            <a:r>
              <a:rPr lang="fa-IR" dirty="0" smtClean="0"/>
              <a:t>کلینی عن </a:t>
            </a:r>
            <a:r>
              <a:rPr lang="fa-IR" dirty="0" smtClean="0"/>
              <a:t>أبي بصير، عن أبي جعفر (عليه السلام) قال: سمعته يقول: " قالت الاعراب آمنا قل لم تؤمنوا ولكن قولوا أسلمنا" فمن زعم أنهم آمنوا فقد كذب ومن زعم أنهم لم يسلموا فقد كذب</a:t>
            </a:r>
            <a:r>
              <a:rPr lang="en-US" dirty="0" smtClean="0"/>
              <a:t>.</a:t>
            </a:r>
          </a:p>
          <a:p>
            <a:pPr algn="r">
              <a:lnSpc>
                <a:spcPct val="120000"/>
              </a:lnSpc>
              <a:buNone/>
            </a:pPr>
            <a:endParaRPr lang="en-US" dirty="0" smtClean="0"/>
          </a:p>
          <a:p>
            <a:pPr algn="l" rtl="0">
              <a:lnSpc>
                <a:spcPct val="120000"/>
              </a:lnSpc>
              <a:buNone/>
            </a:pPr>
            <a:r>
              <a:rPr lang="en-US" dirty="0" smtClean="0"/>
              <a:t>Abu </a:t>
            </a:r>
            <a:r>
              <a:rPr lang="en-US" dirty="0" err="1" smtClean="0"/>
              <a:t>Basir</a:t>
            </a:r>
            <a:r>
              <a:rPr lang="en-US" dirty="0" smtClean="0"/>
              <a:t> says, after reciting </a:t>
            </a:r>
            <a:r>
              <a:rPr lang="en-US" dirty="0" smtClean="0"/>
              <a:t>the </a:t>
            </a:r>
            <a:r>
              <a:rPr lang="en-US" dirty="0" smtClean="0"/>
              <a:t>verse:</a:t>
            </a:r>
          </a:p>
          <a:p>
            <a:pPr algn="l" rtl="0">
              <a:lnSpc>
                <a:spcPct val="120000"/>
              </a:lnSpc>
              <a:buNone/>
            </a:pPr>
            <a:r>
              <a:rPr lang="en-US" dirty="0" smtClean="0"/>
              <a:t> </a:t>
            </a:r>
            <a:r>
              <a:rPr lang="en-US" dirty="0" smtClean="0"/>
              <a:t>“The Bedouins say," We have faith." Say," You do not have faith yet; rather say," We have embraced Islam," </a:t>
            </a:r>
            <a:r>
              <a:rPr lang="en-US" dirty="0" smtClean="0"/>
              <a:t>[for </a:t>
            </a:r>
            <a:r>
              <a:rPr lang="en-US" dirty="0" smtClean="0"/>
              <a:t>faith has not yet entered into your hearts</a:t>
            </a:r>
            <a:r>
              <a:rPr lang="en-US" dirty="0" smtClean="0"/>
              <a:t>.] </a:t>
            </a:r>
          </a:p>
          <a:p>
            <a:pPr algn="l" rtl="0">
              <a:lnSpc>
                <a:spcPct val="120000"/>
              </a:lnSpc>
              <a:buNone/>
            </a:pPr>
            <a:r>
              <a:rPr lang="en-US" dirty="0" smtClean="0"/>
              <a:t>I heard Imam al-</a:t>
            </a:r>
            <a:r>
              <a:rPr lang="en-US" dirty="0" err="1" smtClean="0"/>
              <a:t>Baqir</a:t>
            </a:r>
            <a:r>
              <a:rPr lang="en-US" dirty="0" smtClean="0"/>
              <a:t> saying </a:t>
            </a:r>
            <a:r>
              <a:rPr lang="en-US" dirty="0" smtClean="0"/>
              <a:t>, “Whoever </a:t>
            </a:r>
            <a:r>
              <a:rPr lang="en-US" dirty="0" smtClean="0"/>
              <a:t>thinks that they have faith </a:t>
            </a:r>
            <a:r>
              <a:rPr lang="en-US" dirty="0" smtClean="0"/>
              <a:t>has lied and whoever thinks that they have not embraced Islam has lied.”</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Qualities of a </a:t>
            </a:r>
            <a:r>
              <a:rPr lang="en-US" i="1" dirty="0" err="1" smtClean="0"/>
              <a:t>muslim</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buNone/>
            </a:pPr>
            <a:r>
              <a:rPr lang="ar-SA" dirty="0" smtClean="0"/>
              <a:t>رسول </a:t>
            </a:r>
            <a:r>
              <a:rPr lang="ar-SA" dirty="0" smtClean="0"/>
              <a:t>الله ( </a:t>
            </a:r>
            <a:r>
              <a:rPr lang="ar-SA" dirty="0" smtClean="0"/>
              <a:t>ص </a:t>
            </a:r>
            <a:r>
              <a:rPr lang="ar-SA" dirty="0" smtClean="0"/>
              <a:t>) : المسلم من سلم المسلمون من لسانه </a:t>
            </a:r>
            <a:r>
              <a:rPr lang="ar-SA" dirty="0" smtClean="0"/>
              <a:t>ويده</a:t>
            </a:r>
          </a:p>
          <a:p>
            <a:pPr>
              <a:buNone/>
            </a:pPr>
            <a:endParaRPr lang="ar-SA" dirty="0" smtClean="0"/>
          </a:p>
          <a:p>
            <a:pPr algn="l" rtl="0">
              <a:buNone/>
            </a:pPr>
            <a:r>
              <a:rPr lang="en-US" dirty="0" smtClean="0"/>
              <a:t>A </a:t>
            </a:r>
            <a:r>
              <a:rPr lang="en-US" i="1" dirty="0" err="1" smtClean="0"/>
              <a:t>muslim</a:t>
            </a:r>
            <a:r>
              <a:rPr lang="en-US" dirty="0" smtClean="0"/>
              <a:t> is one who the Muslims are safe from his tongue and his hand</a:t>
            </a:r>
            <a:endParaRPr lang="ar-SA" dirty="0" smtClean="0"/>
          </a:p>
          <a:p>
            <a:pPr>
              <a:buNone/>
            </a:pPr>
            <a:endParaRPr lang="ar-SA" dirty="0" smtClean="0"/>
          </a:p>
          <a:p>
            <a:pPr>
              <a:buNone/>
            </a:pPr>
            <a:r>
              <a:rPr lang="ar-SA" dirty="0" smtClean="0"/>
              <a:t>الإمام الصادق ( عليه السلام ) : المسلم من سلم الناس من يده ولسانه ، والمؤمن من ائتمنه الناس على أموالهم وأنفسهم</a:t>
            </a:r>
          </a:p>
          <a:p>
            <a:pPr>
              <a:buFontTx/>
              <a:buChar char="-"/>
            </a:pPr>
            <a:endParaRPr lang="ar-SA" dirty="0" smtClean="0"/>
          </a:p>
          <a:p>
            <a:pPr algn="l" rtl="0">
              <a:buNone/>
            </a:pPr>
            <a:r>
              <a:rPr lang="en-US" dirty="0" smtClean="0"/>
              <a:t>A </a:t>
            </a:r>
            <a:r>
              <a:rPr lang="en-US" i="1" dirty="0" err="1" smtClean="0"/>
              <a:t>muslim</a:t>
            </a:r>
            <a:r>
              <a:rPr lang="en-US" dirty="0" smtClean="0"/>
              <a:t> is one who the people are safe from his tongue and his </a:t>
            </a:r>
            <a:r>
              <a:rPr lang="en-US" dirty="0" smtClean="0"/>
              <a:t>hand; and a </a:t>
            </a:r>
            <a:r>
              <a:rPr lang="en-US" i="1" dirty="0" err="1" smtClean="0"/>
              <a:t>mu’min</a:t>
            </a:r>
            <a:r>
              <a:rPr lang="en-US" dirty="0" smtClean="0"/>
              <a:t> is one who people trust him on their lives and properties</a:t>
            </a:r>
          </a:p>
          <a:p>
            <a:pPr algn="l" rtl="0">
              <a:buNone/>
            </a:pPr>
            <a:endParaRPr lang="ar-SA" dirty="0" smtClean="0"/>
          </a:p>
          <a:p>
            <a:pPr>
              <a:buNone/>
            </a:pPr>
            <a:r>
              <a:rPr lang="ar-SA" dirty="0" smtClean="0"/>
              <a:t>رسول الله</a:t>
            </a:r>
            <a:r>
              <a:rPr lang="ar-SA" dirty="0" smtClean="0"/>
              <a:t>( ص) </a:t>
            </a:r>
            <a:r>
              <a:rPr lang="ar-SA" dirty="0" smtClean="0"/>
              <a:t>: المسلم أخو المسلم ، لا يظلمه ولا </a:t>
            </a:r>
            <a:r>
              <a:rPr lang="ar-SA" dirty="0" smtClean="0"/>
              <a:t>يشتمه</a:t>
            </a:r>
          </a:p>
          <a:p>
            <a:pPr>
              <a:buNone/>
            </a:pPr>
            <a:endParaRPr lang="ar-SA" dirty="0" smtClean="0"/>
          </a:p>
          <a:p>
            <a:pPr algn="l" rtl="0">
              <a:buNone/>
            </a:pPr>
            <a:r>
              <a:rPr lang="en-US" dirty="0" smtClean="0"/>
              <a:t>Muslim is brother of </a:t>
            </a:r>
            <a:r>
              <a:rPr lang="en-US" dirty="0" smtClean="0"/>
              <a:t>M</a:t>
            </a:r>
            <a:r>
              <a:rPr lang="en-US" dirty="0" smtClean="0"/>
              <a:t>uslim, would not wrong him and would not swear at him.</a:t>
            </a:r>
            <a:endParaRPr lang="en-US" dirty="0" smtClean="0"/>
          </a:p>
          <a:p>
            <a:pPr>
              <a:buNone/>
            </a:pPr>
            <a:endParaRPr lang="ar-SA" dirty="0" smtClean="0"/>
          </a:p>
          <a:p>
            <a:pPr algn="r">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Qualities of a </a:t>
            </a:r>
            <a:r>
              <a:rPr lang="en-US" i="1" dirty="0" err="1" smtClean="0"/>
              <a:t>muslim</a:t>
            </a:r>
            <a:endParaRPr lang="fa-IR" i="1" dirty="0"/>
          </a:p>
        </p:txBody>
      </p:sp>
      <p:sp>
        <p:nvSpPr>
          <p:cNvPr id="3" name="Content Placeholder 2"/>
          <p:cNvSpPr>
            <a:spLocks noGrp="1"/>
          </p:cNvSpPr>
          <p:nvPr>
            <p:ph idx="1"/>
          </p:nvPr>
        </p:nvSpPr>
        <p:spPr>
          <a:xfrm>
            <a:off x="1435608" y="1219200"/>
            <a:ext cx="7498080" cy="5410200"/>
          </a:xfrm>
        </p:spPr>
        <p:txBody>
          <a:bodyPr>
            <a:normAutofit fontScale="62500" lnSpcReduction="20000"/>
          </a:bodyPr>
          <a:lstStyle/>
          <a:p>
            <a:pPr>
              <a:buNone/>
            </a:pPr>
            <a:r>
              <a:rPr lang="ar-SA" dirty="0" smtClean="0"/>
              <a:t>الإمام علي ( عليه السلام ) : جانبوا الخيانة ، فإنها مجانبة الإسلام </a:t>
            </a:r>
            <a:endParaRPr lang="ar-SA" dirty="0" smtClean="0"/>
          </a:p>
          <a:p>
            <a:pPr>
              <a:buNone/>
            </a:pPr>
            <a:endParaRPr lang="ar-SA" dirty="0" smtClean="0"/>
          </a:p>
          <a:p>
            <a:pPr algn="l" rtl="0">
              <a:buNone/>
            </a:pPr>
            <a:r>
              <a:rPr lang="en-US" dirty="0" smtClean="0"/>
              <a:t>Keep away from treachery for it keeps away from </a:t>
            </a:r>
            <a:r>
              <a:rPr lang="en-US" dirty="0" err="1" smtClean="0"/>
              <a:t>islam</a:t>
            </a:r>
            <a:endParaRPr lang="ar-SA" dirty="0" smtClean="0"/>
          </a:p>
          <a:p>
            <a:pPr>
              <a:buNone/>
            </a:pPr>
            <a:endParaRPr lang="ar-SA" dirty="0" smtClean="0"/>
          </a:p>
          <a:p>
            <a:pPr>
              <a:buNone/>
            </a:pPr>
            <a:r>
              <a:rPr lang="ar-SA" dirty="0" smtClean="0"/>
              <a:t>عنه </a:t>
            </a:r>
            <a:r>
              <a:rPr lang="ar-SA" dirty="0" smtClean="0"/>
              <a:t>( عليه السلام ) : من أعان على مسلم فقد برئ من </a:t>
            </a:r>
            <a:r>
              <a:rPr lang="ar-SA" dirty="0" smtClean="0"/>
              <a:t>الإسلام</a:t>
            </a:r>
          </a:p>
          <a:p>
            <a:pPr>
              <a:buNone/>
            </a:pPr>
            <a:endParaRPr lang="ar-SA" dirty="0" smtClean="0"/>
          </a:p>
          <a:p>
            <a:pPr algn="l" rtl="0">
              <a:buNone/>
            </a:pPr>
            <a:r>
              <a:rPr lang="en-US" dirty="0" smtClean="0"/>
              <a:t>Whoever helps wronging a Muslim has disavowed Islam </a:t>
            </a:r>
            <a:endParaRPr lang="ar-SA" dirty="0" smtClean="0"/>
          </a:p>
          <a:p>
            <a:pPr>
              <a:buNone/>
            </a:pPr>
            <a:endParaRPr lang="ar-SA" dirty="0" smtClean="0"/>
          </a:p>
          <a:p>
            <a:pPr>
              <a:buNone/>
            </a:pPr>
            <a:r>
              <a:rPr lang="ar-SA" dirty="0" smtClean="0"/>
              <a:t>رسول </a:t>
            </a:r>
            <a:r>
              <a:rPr lang="ar-SA" dirty="0" smtClean="0"/>
              <a:t>الله ( ص) : المسلمون يد على من سواهم </a:t>
            </a:r>
            <a:endParaRPr lang="ar-SA" dirty="0" smtClean="0"/>
          </a:p>
          <a:p>
            <a:pPr>
              <a:buNone/>
            </a:pPr>
            <a:endParaRPr lang="ar-SA" dirty="0" smtClean="0"/>
          </a:p>
          <a:p>
            <a:pPr algn="l" rtl="0">
              <a:buNone/>
            </a:pPr>
            <a:r>
              <a:rPr lang="en-US" dirty="0" smtClean="0"/>
              <a:t>He Muslims act like one hand over others</a:t>
            </a:r>
            <a:endParaRPr lang="en-US" dirty="0" smtClean="0"/>
          </a:p>
          <a:p>
            <a:pPr>
              <a:buNone/>
            </a:pPr>
            <a:endParaRPr lang="ar-SA" dirty="0" smtClean="0"/>
          </a:p>
          <a:p>
            <a:pPr>
              <a:buNone/>
            </a:pPr>
            <a:r>
              <a:rPr lang="ar-SA" dirty="0" smtClean="0"/>
              <a:t> عنه ( ص) : المسلمون كالرجل الواحد إذا اشتكى عضو من أعضائه تداعى له سائر </a:t>
            </a:r>
            <a:r>
              <a:rPr lang="ar-SA" dirty="0" smtClean="0"/>
              <a:t>جسده</a:t>
            </a:r>
          </a:p>
          <a:p>
            <a:pPr>
              <a:buNone/>
            </a:pPr>
            <a:endParaRPr lang="ar-SA" dirty="0" smtClean="0"/>
          </a:p>
          <a:p>
            <a:pPr algn="l" rtl="0">
              <a:buNone/>
            </a:pPr>
            <a:r>
              <a:rPr lang="en-US" dirty="0" smtClean="0"/>
              <a:t>Muslims are like one person; if a limb is in pain other parts of his body would sink down for it. </a:t>
            </a:r>
          </a:p>
          <a:p>
            <a:pPr algn="l" rtl="0">
              <a:buNone/>
            </a:pPr>
            <a:endParaRPr lang="ar-SA" dirty="0" smtClean="0"/>
          </a:p>
          <a:p>
            <a:pPr>
              <a:buNone/>
            </a:pPr>
            <a:endParaRPr lang="ar-SA" dirty="0" smtClean="0"/>
          </a:p>
          <a:p>
            <a:pPr>
              <a:buNone/>
            </a:pPr>
            <a:endParaRPr lang="en-US" dirty="0" smtClean="0"/>
          </a:p>
          <a:p>
            <a:pPr algn="r">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slide(fromBottom)">
                                      <p:cBhvr>
                                        <p:cTn id="37" dur="10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slide(fromBottom)">
                                      <p:cBhvr>
                                        <p:cTn id="42" dur="1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a:t>
            </a:r>
            <a:r>
              <a:rPr lang="en-US" i="1" dirty="0" err="1" smtClean="0"/>
              <a:t>akhlaq</a:t>
            </a:r>
            <a:r>
              <a:rPr lang="en-US" i="1" dirty="0" smtClean="0"/>
              <a:t> of </a:t>
            </a:r>
            <a:r>
              <a:rPr lang="en-US" i="1" dirty="0" err="1" smtClean="0"/>
              <a:t>muqinun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55000" lnSpcReduction="20000"/>
          </a:bodyPr>
          <a:lstStyle/>
          <a:p>
            <a:pPr>
              <a:lnSpc>
                <a:spcPct val="120000"/>
              </a:lnSpc>
              <a:buNone/>
            </a:pPr>
            <a:r>
              <a:rPr lang="fa-IR" dirty="0" smtClean="0"/>
              <a:t>سئل رسول الله ص جبرئیل عن تفسیر الیقین، فقال</a:t>
            </a:r>
            <a:r>
              <a:rPr lang="ar-SA" dirty="0" smtClean="0"/>
              <a:t>: الموقن يعمل لله كأنه يراه ، فإن لم يكن يرى الله فإن الله يراه ، وأن يعلم يقينا أن ما أصابه لم يكن ليخطئه ، وأن ما أخطأه لم يكن ليصيبه ، وهذا كله أغصان التوكل ومدرجة الزهد</a:t>
            </a:r>
          </a:p>
          <a:p>
            <a:pPr>
              <a:lnSpc>
                <a:spcPct val="120000"/>
              </a:lnSpc>
              <a:buNone/>
            </a:pPr>
            <a:endParaRPr lang="ar-SA" dirty="0" smtClean="0"/>
          </a:p>
          <a:p>
            <a:pPr algn="l" rtl="0">
              <a:lnSpc>
                <a:spcPct val="120000"/>
              </a:lnSpc>
              <a:buNone/>
            </a:pPr>
            <a:r>
              <a:rPr lang="en-US" dirty="0" smtClean="0"/>
              <a:t>The Prophet asked </a:t>
            </a:r>
            <a:r>
              <a:rPr lang="en-US" dirty="0" err="1" smtClean="0"/>
              <a:t>Jebra’il</a:t>
            </a:r>
            <a:r>
              <a:rPr lang="en-US" dirty="0" smtClean="0"/>
              <a:t> to explain </a:t>
            </a:r>
            <a:r>
              <a:rPr lang="en-US" i="1" dirty="0" err="1" smtClean="0"/>
              <a:t>yaqin</a:t>
            </a:r>
            <a:r>
              <a:rPr lang="en-US" dirty="0" smtClean="0"/>
              <a:t>; he said, the </a:t>
            </a:r>
            <a:r>
              <a:rPr lang="en-US" i="1" dirty="0" err="1" smtClean="0"/>
              <a:t>muqin</a:t>
            </a:r>
            <a:r>
              <a:rPr lang="en-US" dirty="0" smtClean="0"/>
              <a:t> worships God as if he sees Him, for if he cannot see God, God can see him. He knows for sure that whatever inflicts him was not going to miss him; and what missed him was not going to reach him. These are all branches of Reliance and degrees of </a:t>
            </a:r>
            <a:r>
              <a:rPr lang="en-US" i="1" dirty="0" err="1" smtClean="0"/>
              <a:t>zuhd</a:t>
            </a:r>
            <a:r>
              <a:rPr lang="en-US" dirty="0" smtClean="0"/>
              <a:t>. </a:t>
            </a:r>
          </a:p>
          <a:p>
            <a:pPr algn="l" rtl="0">
              <a:lnSpc>
                <a:spcPct val="120000"/>
              </a:lnSpc>
              <a:buNone/>
            </a:pPr>
            <a:endParaRPr lang="en-US" dirty="0" smtClean="0"/>
          </a:p>
          <a:p>
            <a:pPr>
              <a:buNone/>
            </a:pPr>
            <a:r>
              <a:rPr lang="ar-SA" dirty="0" smtClean="0"/>
              <a:t>الكليني عن صفوان الجمال ،عن أبي عبد الله ( عليه السلام ) قال </a:t>
            </a:r>
          </a:p>
          <a:p>
            <a:pPr>
              <a:buNone/>
            </a:pPr>
            <a:r>
              <a:rPr lang="ar-SA" dirty="0" smtClean="0"/>
              <a:t> كان أمير المؤمنين ( عليه السلام ) يقول : لا يجد عبد طعم الايمان حتى يعلم أن ما أصابه لم يكن ليخطئه وأن ما أخطأه لم يكن ليصيبه وأن الضار النافع هو الله عز وجل</a:t>
            </a:r>
          </a:p>
          <a:p>
            <a:pPr>
              <a:buNone/>
            </a:pPr>
            <a:endParaRPr lang="ar-SA" dirty="0" smtClean="0"/>
          </a:p>
          <a:p>
            <a:pPr algn="l" rtl="0">
              <a:buNone/>
            </a:pPr>
            <a:r>
              <a:rPr lang="en-US" dirty="0" smtClean="0"/>
              <a:t>Amir al-</a:t>
            </a:r>
            <a:r>
              <a:rPr lang="en-US" dirty="0" err="1" smtClean="0"/>
              <a:t>Mu;minin</a:t>
            </a:r>
            <a:r>
              <a:rPr lang="en-US" dirty="0" smtClean="0"/>
              <a:t> used to say,  no one would taste the taste </a:t>
            </a:r>
            <a:r>
              <a:rPr lang="en-US" i="1" dirty="0" err="1" smtClean="0"/>
              <a:t>iman</a:t>
            </a:r>
            <a:r>
              <a:rPr lang="en-US" dirty="0" smtClean="0"/>
              <a:t> until they know that what inflicted them was not going to miss them and what missed them was not going to reach them; and that the one who harms and gives benefit is Allah. </a:t>
            </a:r>
          </a:p>
          <a:p>
            <a:pPr algn="r">
              <a:lnSpc>
                <a:spcPct val="120000"/>
              </a:lnSpc>
              <a:buNone/>
            </a:pPr>
            <a:endParaRPr lang="en-US"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a:t>
            </a:r>
            <a:r>
              <a:rPr lang="en-US" i="1" dirty="0" err="1" smtClean="0"/>
              <a:t>akhlaq</a:t>
            </a:r>
            <a:r>
              <a:rPr lang="en-US" i="1" dirty="0" smtClean="0"/>
              <a:t> of </a:t>
            </a:r>
            <a:r>
              <a:rPr lang="en-US" i="1" dirty="0" err="1" smtClean="0"/>
              <a:t>muqinun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70000" lnSpcReduction="20000"/>
          </a:bodyPr>
          <a:lstStyle/>
          <a:p>
            <a:pPr>
              <a:lnSpc>
                <a:spcPct val="120000"/>
              </a:lnSpc>
              <a:buNone/>
            </a:pPr>
            <a:r>
              <a:rPr lang="ar-SA" dirty="0" smtClean="0"/>
              <a:t>عن علي ( عليه السلام ) : يستدل على اليقين بقصر الأمل ، وإخلاص العمل ، والزهد في الدنيا</a:t>
            </a:r>
          </a:p>
          <a:p>
            <a:pPr>
              <a:lnSpc>
                <a:spcPct val="120000"/>
              </a:lnSpc>
              <a:buNone/>
            </a:pPr>
            <a:endParaRPr lang="ar-SA" dirty="0" smtClean="0"/>
          </a:p>
          <a:p>
            <a:pPr algn="l" rtl="0">
              <a:lnSpc>
                <a:spcPct val="120000"/>
              </a:lnSpc>
              <a:buNone/>
            </a:pPr>
            <a:r>
              <a:rPr lang="en-US" dirty="0" smtClean="0"/>
              <a:t>Imam Ali (a): </a:t>
            </a:r>
            <a:r>
              <a:rPr lang="en-US" i="1" dirty="0" err="1" smtClean="0"/>
              <a:t>Yaqin</a:t>
            </a:r>
            <a:r>
              <a:rPr lang="en-US" dirty="0" smtClean="0"/>
              <a:t> is indicated by brevity of desire, sincerity of actions and lack of desire in the worldly matters. </a:t>
            </a:r>
          </a:p>
          <a:p>
            <a:pPr algn="l" rtl="0">
              <a:lnSpc>
                <a:spcPct val="120000"/>
              </a:lnSpc>
              <a:buNone/>
            </a:pPr>
            <a:endParaRPr lang="en-US" dirty="0" smtClean="0"/>
          </a:p>
          <a:p>
            <a:pPr>
              <a:buNone/>
            </a:pPr>
            <a:r>
              <a:rPr lang="ar-SA" dirty="0" smtClean="0"/>
              <a:t>الإمام الصادق ( عليه السلام ) : حرم الحريص خصلتين ولزمته خصلتان : حرم القناعة فافتقد الراحة ، وحرم الرضا فافتقد اليقين </a:t>
            </a:r>
          </a:p>
          <a:p>
            <a:pPr algn="l" rtl="0">
              <a:buNone/>
            </a:pPr>
            <a:endParaRPr lang="en-US" dirty="0" smtClean="0"/>
          </a:p>
          <a:p>
            <a:pPr algn="l" rtl="0">
              <a:buNone/>
            </a:pPr>
            <a:r>
              <a:rPr lang="en-US" dirty="0" smtClean="0"/>
              <a:t>Imam al-</a:t>
            </a:r>
            <a:r>
              <a:rPr lang="en-US" dirty="0" err="1" smtClean="0"/>
              <a:t>Sadiq</a:t>
            </a:r>
            <a:r>
              <a:rPr lang="en-US" dirty="0" smtClean="0"/>
              <a:t> (a): The greedy is deprived of two qualities, and avails of two qualities.  He is deprived of satisfaction and loses comfort, and he is deprived of contentment and loses </a:t>
            </a:r>
            <a:r>
              <a:rPr lang="en-US" i="1" dirty="0" err="1" smtClean="0"/>
              <a:t>yaqin</a:t>
            </a:r>
            <a:r>
              <a:rPr lang="en-US" dirty="0" smtClean="0"/>
              <a:t>. </a:t>
            </a:r>
            <a:endParaRPr lang="en-US" b="1" dirty="0" smtClean="0"/>
          </a:p>
          <a:p>
            <a:pPr algn="l" rtl="0">
              <a:lnSpc>
                <a:spcPct val="120000"/>
              </a:lnSpc>
              <a:buNone/>
            </a:pPr>
            <a:endParaRPr lang="en-US"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a:t>
            </a:r>
            <a:r>
              <a:rPr lang="en-US" i="1" dirty="0" err="1" smtClean="0"/>
              <a:t>akhlaq</a:t>
            </a:r>
            <a:r>
              <a:rPr lang="en-US" i="1" dirty="0" smtClean="0"/>
              <a:t> of </a:t>
            </a:r>
            <a:r>
              <a:rPr lang="en-US" i="1" dirty="0" err="1" smtClean="0"/>
              <a:t>muqinun</a:t>
            </a:r>
            <a:r>
              <a:rPr lang="en-US" i="1" dirty="0" smtClean="0"/>
              <a:t> </a:t>
            </a:r>
            <a:endParaRPr lang="fa-IR" i="1" dirty="0"/>
          </a:p>
        </p:txBody>
      </p:sp>
      <p:sp>
        <p:nvSpPr>
          <p:cNvPr id="3" name="Content Placeholder 2"/>
          <p:cNvSpPr>
            <a:spLocks noGrp="1"/>
          </p:cNvSpPr>
          <p:nvPr>
            <p:ph idx="1"/>
          </p:nvPr>
        </p:nvSpPr>
        <p:spPr>
          <a:xfrm>
            <a:off x="1435608" y="1219200"/>
            <a:ext cx="7498080" cy="5486400"/>
          </a:xfrm>
        </p:spPr>
        <p:txBody>
          <a:bodyPr>
            <a:normAutofit fontScale="62500" lnSpcReduction="20000"/>
          </a:bodyPr>
          <a:lstStyle/>
          <a:p>
            <a:pPr>
              <a:lnSpc>
                <a:spcPct val="120000"/>
              </a:lnSpc>
              <a:buNone/>
            </a:pPr>
            <a:r>
              <a:rPr lang="ar-SA" dirty="0" smtClean="0"/>
              <a:t>الكليني عن أبي جعفر ( عليه السلام ) قال : بينا رسول الله ( ص) في بعض أسفاره إذ لقيه ركب ، فقالوا : السلام عليك يا رسول الله ، فقال : ما أنتم ؟ فقالوا : نحن مؤمنون يا رسول الله ، قال فما حقيقة إيمانكم ؟ قالوا : الرضا بقضاء الله والتفويض إلى الله والتسليم لأمر الله ، فقال رسول الله ( صلى الله عليه وآله ) : علماء حكماء  كادوا أن يكونوا من الحكمة أنبياء ، فان كنتم صادقين فلا تبنوا ما لا تسكنون ولا تجمعوا ما لا تأكلون واتقوا الله الذي إليه ترجعون</a:t>
            </a:r>
          </a:p>
          <a:p>
            <a:pPr>
              <a:lnSpc>
                <a:spcPct val="120000"/>
              </a:lnSpc>
              <a:buNone/>
            </a:pPr>
            <a:endParaRPr lang="ar-SA" dirty="0" smtClean="0"/>
          </a:p>
          <a:p>
            <a:pPr algn="l" rtl="0">
              <a:lnSpc>
                <a:spcPct val="120000"/>
              </a:lnSpc>
              <a:buNone/>
            </a:pPr>
            <a:r>
              <a:rPr lang="en-US" dirty="0" smtClean="0"/>
              <a:t>While the Prophet was travelling in one of his journeys he met a group of people.  They greeted him and the Prophet asked them, “What are you?”  They said we are believers o messenger of God.  He said, what is the truth of your </a:t>
            </a:r>
            <a:r>
              <a:rPr lang="en-US" i="1" dirty="0" err="1" smtClean="0"/>
              <a:t>iman</a:t>
            </a:r>
            <a:r>
              <a:rPr lang="en-US" dirty="0" smtClean="0"/>
              <a:t>? They said, contentment with the decrees of God, leaving the affairs to God and submission to the command of God. The Prophet said, You are the erudite the wise; your wisdom makes you almost prophets.  If you are truthful in what you say so do not build what you do not dwell in, do not hoard what you do not eat and fear Allah to whom you shall return. </a:t>
            </a:r>
          </a:p>
          <a:p>
            <a:pPr algn="r">
              <a:lnSpc>
                <a:spcPct val="120000"/>
              </a:lnSpc>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fruits of </a:t>
            </a:r>
            <a:r>
              <a:rPr lang="en-US" i="1" dirty="0" err="1" smtClean="0"/>
              <a:t>yaqin</a:t>
            </a:r>
            <a:endParaRPr lang="fa-IR" i="1" dirty="0"/>
          </a:p>
        </p:txBody>
      </p:sp>
      <p:sp>
        <p:nvSpPr>
          <p:cNvPr id="3" name="Content Placeholder 2"/>
          <p:cNvSpPr>
            <a:spLocks noGrp="1"/>
          </p:cNvSpPr>
          <p:nvPr>
            <p:ph idx="1"/>
          </p:nvPr>
        </p:nvSpPr>
        <p:spPr>
          <a:xfrm>
            <a:off x="1435608" y="1219200"/>
            <a:ext cx="7498080" cy="5257800"/>
          </a:xfrm>
        </p:spPr>
        <p:txBody>
          <a:bodyPr>
            <a:normAutofit fontScale="70000" lnSpcReduction="20000"/>
          </a:bodyPr>
          <a:lstStyle/>
          <a:p>
            <a:pPr>
              <a:lnSpc>
                <a:spcPct val="120000"/>
              </a:lnSpc>
              <a:buNone/>
            </a:pPr>
            <a:r>
              <a:rPr lang="ar-SA" dirty="0" smtClean="0"/>
              <a:t>الإمام علي ( عليه السلام ) : الصبر أول لوازم الإيقان</a:t>
            </a:r>
          </a:p>
          <a:p>
            <a:pPr algn="l" rtl="0">
              <a:lnSpc>
                <a:spcPct val="120000"/>
              </a:lnSpc>
              <a:buNone/>
            </a:pPr>
            <a:r>
              <a:rPr lang="en-US" dirty="0" smtClean="0"/>
              <a:t>Imam Ali (a): Patience is the first result of </a:t>
            </a:r>
            <a:r>
              <a:rPr lang="en-US" i="1" dirty="0" err="1" smtClean="0"/>
              <a:t>yaqin</a:t>
            </a:r>
            <a:r>
              <a:rPr lang="en-US" dirty="0" smtClean="0"/>
              <a:t>.</a:t>
            </a:r>
          </a:p>
          <a:p>
            <a:pPr>
              <a:lnSpc>
                <a:spcPct val="120000"/>
              </a:lnSpc>
              <a:buNone/>
            </a:pPr>
            <a:endParaRPr lang="en-US" dirty="0" smtClean="0"/>
          </a:p>
          <a:p>
            <a:pPr>
              <a:lnSpc>
                <a:spcPct val="120000"/>
              </a:lnSpc>
              <a:buNone/>
            </a:pPr>
            <a:r>
              <a:rPr lang="ar-SA" dirty="0" smtClean="0"/>
              <a:t>الإمام علي ( عليه السلام ) : اليقين يثمر الزهد</a:t>
            </a:r>
          </a:p>
          <a:p>
            <a:pPr algn="l" rtl="0">
              <a:lnSpc>
                <a:spcPct val="120000"/>
              </a:lnSpc>
              <a:buNone/>
            </a:pPr>
            <a:r>
              <a:rPr lang="en-US" dirty="0" smtClean="0"/>
              <a:t>Imam Ali (a): </a:t>
            </a:r>
            <a:r>
              <a:rPr lang="en-US" i="1" dirty="0" err="1" smtClean="0"/>
              <a:t>Yaqin</a:t>
            </a:r>
            <a:r>
              <a:rPr lang="en-US" dirty="0" smtClean="0"/>
              <a:t> would result in </a:t>
            </a:r>
            <a:r>
              <a:rPr lang="en-US" i="1" dirty="0" err="1" smtClean="0"/>
              <a:t>zuhd</a:t>
            </a:r>
            <a:r>
              <a:rPr lang="en-US" dirty="0" smtClean="0"/>
              <a:t>.</a:t>
            </a:r>
          </a:p>
          <a:p>
            <a:pPr algn="l" rtl="0">
              <a:lnSpc>
                <a:spcPct val="120000"/>
              </a:lnSpc>
              <a:buNone/>
            </a:pPr>
            <a:endParaRPr lang="ar-SA" dirty="0" smtClean="0"/>
          </a:p>
          <a:p>
            <a:pPr>
              <a:lnSpc>
                <a:spcPct val="120000"/>
              </a:lnSpc>
              <a:buNone/>
            </a:pPr>
            <a:r>
              <a:rPr lang="ar-SA" dirty="0" smtClean="0"/>
              <a:t>عنه ( عليه السلام ) : زهد المرء فيما يفنى على قدر يقينه بما يبقى</a:t>
            </a:r>
          </a:p>
          <a:p>
            <a:pPr algn="l" rtl="0">
              <a:lnSpc>
                <a:spcPct val="120000"/>
              </a:lnSpc>
              <a:buNone/>
            </a:pPr>
            <a:r>
              <a:rPr lang="en-US" dirty="0" smtClean="0"/>
              <a:t>Imam Ali (a): Lack of desire of a person in what would perish is to the extent of their </a:t>
            </a:r>
            <a:r>
              <a:rPr lang="en-US" i="1" dirty="0" err="1" smtClean="0"/>
              <a:t>yaqin</a:t>
            </a:r>
            <a:r>
              <a:rPr lang="en-US" dirty="0" smtClean="0"/>
              <a:t> in what would persist. </a:t>
            </a:r>
          </a:p>
          <a:p>
            <a:pPr algn="l" rtl="0">
              <a:lnSpc>
                <a:spcPct val="120000"/>
              </a:lnSpc>
              <a:buNone/>
            </a:pPr>
            <a:endParaRPr lang="en-US" dirty="0" smtClean="0"/>
          </a:p>
          <a:p>
            <a:pPr algn="r">
              <a:lnSpc>
                <a:spcPct val="120000"/>
              </a:lnSpc>
              <a:buNone/>
            </a:pPr>
            <a:r>
              <a:rPr lang="ar-SA" dirty="0" smtClean="0"/>
              <a:t>الإمام الصادق ( عليه السلام ) : الرضا بمكروه القضاء من أعلى درجات اليقين</a:t>
            </a:r>
          </a:p>
          <a:p>
            <a:pPr algn="l" rtl="0">
              <a:lnSpc>
                <a:spcPct val="120000"/>
              </a:lnSpc>
              <a:buNone/>
            </a:pPr>
            <a:r>
              <a:rPr lang="en-US" dirty="0" smtClean="0"/>
              <a:t>Imam al-</a:t>
            </a:r>
            <a:r>
              <a:rPr lang="en-US" dirty="0" err="1" smtClean="0"/>
              <a:t>Sadiq</a:t>
            </a:r>
            <a:r>
              <a:rPr lang="en-US" dirty="0" smtClean="0"/>
              <a:t> (a): Contentment with the adverse destiny is of the highest degrees of </a:t>
            </a:r>
            <a:r>
              <a:rPr lang="en-US" i="1" dirty="0" err="1" smtClean="0"/>
              <a:t>yaqin</a:t>
            </a:r>
            <a:r>
              <a:rPr lang="en-US" dirty="0" smtClean="0"/>
              <a:t>. </a:t>
            </a:r>
          </a:p>
          <a:p>
            <a:pPr algn="l" rtl="0">
              <a:lnSpc>
                <a:spcPct val="120000"/>
              </a:lnSpc>
              <a:buNone/>
            </a:pPr>
            <a:endParaRPr lang="en-US" dirty="0" smtClean="0"/>
          </a:p>
          <a:p>
            <a:pPr>
              <a:lnSpc>
                <a:spcPct val="120000"/>
              </a:lnSpc>
              <a:buFontTx/>
              <a:buChar cha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slide(fromBottom)">
                                      <p:cBhvr>
                                        <p:cTn id="37" dur="10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slide(fromBottom)">
                                      <p:cBhvr>
                                        <p:cTn id="4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fruits of </a:t>
            </a:r>
            <a:r>
              <a:rPr lang="en-US" i="1" dirty="0" err="1" smtClean="0"/>
              <a:t>yaqin</a:t>
            </a:r>
            <a:endParaRPr lang="fa-IR" i="1" dirty="0"/>
          </a:p>
        </p:txBody>
      </p:sp>
      <p:sp>
        <p:nvSpPr>
          <p:cNvPr id="3" name="Content Placeholder 2"/>
          <p:cNvSpPr>
            <a:spLocks noGrp="1"/>
          </p:cNvSpPr>
          <p:nvPr>
            <p:ph idx="1"/>
          </p:nvPr>
        </p:nvSpPr>
        <p:spPr>
          <a:xfrm>
            <a:off x="1435608" y="1219200"/>
            <a:ext cx="7498080" cy="5257800"/>
          </a:xfrm>
        </p:spPr>
        <p:txBody>
          <a:bodyPr>
            <a:normAutofit fontScale="70000" lnSpcReduction="20000"/>
          </a:bodyPr>
          <a:lstStyle/>
          <a:p>
            <a:pPr>
              <a:lnSpc>
                <a:spcPct val="120000"/>
              </a:lnSpc>
              <a:buNone/>
            </a:pPr>
            <a:r>
              <a:rPr lang="ar-SA" dirty="0" smtClean="0"/>
              <a:t>الإمام زين العابدين ( عليه السلام ) - في المناجاة - : أسألك بكرمك. . . ومن اليقين بما تهون به علي مصيبات الدنيا ، وتجلو به عن بصيرتي غشوات العمى</a:t>
            </a:r>
          </a:p>
          <a:p>
            <a:pPr>
              <a:lnSpc>
                <a:spcPct val="120000"/>
              </a:lnSpc>
              <a:buNone/>
            </a:pPr>
            <a:endParaRPr lang="ar-SA" dirty="0" smtClean="0"/>
          </a:p>
          <a:p>
            <a:pPr algn="l" rtl="0">
              <a:lnSpc>
                <a:spcPct val="120000"/>
              </a:lnSpc>
              <a:buNone/>
            </a:pPr>
            <a:r>
              <a:rPr lang="en-US" dirty="0" smtClean="0"/>
              <a:t>Imam al-</a:t>
            </a:r>
            <a:r>
              <a:rPr lang="en-US" dirty="0" err="1" smtClean="0"/>
              <a:t>Sajjad</a:t>
            </a:r>
            <a:r>
              <a:rPr lang="en-US" dirty="0" smtClean="0"/>
              <a:t> (a): I ask by your generosity …that </a:t>
            </a:r>
            <a:r>
              <a:rPr lang="en-US" i="1" dirty="0" err="1" smtClean="0"/>
              <a:t>yaqin</a:t>
            </a:r>
            <a:r>
              <a:rPr lang="en-US" dirty="0" smtClean="0"/>
              <a:t> by which the inflictions of life are made easy for me, and which removes the visors of blindness from my insight. </a:t>
            </a:r>
            <a:endParaRPr lang="ar-SA" dirty="0" smtClean="0"/>
          </a:p>
          <a:p>
            <a:pPr>
              <a:lnSpc>
                <a:spcPct val="120000"/>
              </a:lnSpc>
              <a:buNone/>
            </a:pPr>
            <a:endParaRPr lang="ar-SA" dirty="0" smtClean="0"/>
          </a:p>
          <a:p>
            <a:pPr>
              <a:buNone/>
            </a:pPr>
            <a:r>
              <a:rPr lang="ar-SA" dirty="0" smtClean="0"/>
              <a:t>الكليني عن أبي عبد الله ( عليه السلام ) قال: إن الله بعدله وقسطه جعل الروح والراحة في اليقين والرضا وجعل الهم والحزن في الشك والسخط</a:t>
            </a:r>
          </a:p>
          <a:p>
            <a:pPr>
              <a:buNone/>
            </a:pPr>
            <a:endParaRPr lang="ar-SA" dirty="0" smtClean="0"/>
          </a:p>
          <a:p>
            <a:pPr algn="l" rtl="0">
              <a:buNone/>
            </a:pPr>
            <a:r>
              <a:rPr lang="en-US" dirty="0" err="1" smtClean="0"/>
              <a:t>Imama</a:t>
            </a:r>
            <a:r>
              <a:rPr lang="en-US" dirty="0" smtClean="0"/>
              <a:t> al-</a:t>
            </a:r>
            <a:r>
              <a:rPr lang="en-US" dirty="0" err="1" smtClean="0"/>
              <a:t>Sadiq</a:t>
            </a:r>
            <a:r>
              <a:rPr lang="en-US" dirty="0" smtClean="0"/>
              <a:t> (a): God in his justice and equity has placed relief and comfort in </a:t>
            </a:r>
            <a:r>
              <a:rPr lang="en-US" i="1" dirty="0" err="1" smtClean="0"/>
              <a:t>yaqin</a:t>
            </a:r>
            <a:r>
              <a:rPr lang="en-US" dirty="0" smtClean="0"/>
              <a:t> and contentment and has placed concern and sadness in doubt and dissatisfaction. </a:t>
            </a:r>
            <a:endParaRPr lang="ar-SA" dirty="0" smtClean="0"/>
          </a:p>
          <a:p>
            <a:pPr algn="r">
              <a:lnSpc>
                <a:spcPct val="120000"/>
              </a:lnSpc>
              <a:buNone/>
            </a:pPr>
            <a:endParaRPr lang="en-US" b="1"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fontScale="90000"/>
          </a:bodyPr>
          <a:lstStyle/>
          <a:p>
            <a:pPr rtl="0">
              <a:lnSpc>
                <a:spcPct val="120000"/>
              </a:lnSpc>
            </a:pPr>
            <a:r>
              <a:rPr lang="en-US" dirty="0" smtClean="0"/>
              <a:t>Degrees of </a:t>
            </a:r>
            <a:r>
              <a:rPr lang="en-US" i="1" dirty="0" err="1" smtClean="0"/>
              <a:t>yaqin</a:t>
            </a:r>
            <a:endParaRPr lang="en-US" i="1" dirty="0" smtClean="0"/>
          </a:p>
        </p:txBody>
      </p:sp>
      <p:sp>
        <p:nvSpPr>
          <p:cNvPr id="3" name="Content Placeholder 2"/>
          <p:cNvSpPr>
            <a:spLocks noGrp="1"/>
          </p:cNvSpPr>
          <p:nvPr>
            <p:ph idx="1"/>
          </p:nvPr>
        </p:nvSpPr>
        <p:spPr>
          <a:xfrm>
            <a:off x="1435608" y="1219200"/>
            <a:ext cx="7498080" cy="5257800"/>
          </a:xfrm>
        </p:spPr>
        <p:txBody>
          <a:bodyPr>
            <a:normAutofit fontScale="62500" lnSpcReduction="20000"/>
          </a:bodyPr>
          <a:lstStyle/>
          <a:p>
            <a:pPr>
              <a:lnSpc>
                <a:spcPct val="120000"/>
              </a:lnSpc>
              <a:buNone/>
            </a:pPr>
            <a:r>
              <a:rPr lang="ar-SA" dirty="0" smtClean="0"/>
              <a:t>الإمام الرضا ( عليه السلام ) - لما سئل عن قول الله لإبراهيم ( أو لم تؤمن قال بلى ولكن ليطمئن قلبي )  أكان في قلبه شك ؟  : لا ، كان على يقين ، ولكنه أراد من الله الزيادة في يقينه </a:t>
            </a:r>
          </a:p>
          <a:p>
            <a:pPr>
              <a:lnSpc>
                <a:spcPct val="120000"/>
              </a:lnSpc>
              <a:buNone/>
            </a:pPr>
            <a:endParaRPr lang="ar-SA" dirty="0" smtClean="0"/>
          </a:p>
          <a:p>
            <a:pPr algn="l" rtl="0">
              <a:lnSpc>
                <a:spcPct val="120000"/>
              </a:lnSpc>
              <a:buNone/>
            </a:pPr>
            <a:r>
              <a:rPr lang="en-US" dirty="0" smtClean="0"/>
              <a:t>Imam al-</a:t>
            </a:r>
            <a:r>
              <a:rPr lang="en-US" dirty="0" err="1" smtClean="0"/>
              <a:t>Rida</a:t>
            </a:r>
            <a:r>
              <a:rPr lang="en-US" dirty="0" smtClean="0"/>
              <a:t> (a) was asked about the verse “Do you not believe?" He said," Yes indeed, but in order that my heart may be at rest,”  and if there was doubt in Ibrahim’s heart. He said, no he had </a:t>
            </a:r>
            <a:r>
              <a:rPr lang="en-US" i="1" dirty="0" err="1" smtClean="0"/>
              <a:t>yaqin</a:t>
            </a:r>
            <a:r>
              <a:rPr lang="en-US" dirty="0" smtClean="0"/>
              <a:t>, but he sought from Allah increase in his </a:t>
            </a:r>
            <a:r>
              <a:rPr lang="en-US" i="1" dirty="0" err="1" smtClean="0"/>
              <a:t>yaqin</a:t>
            </a:r>
            <a:r>
              <a:rPr lang="en-US" dirty="0" smtClean="0"/>
              <a:t>. </a:t>
            </a:r>
            <a:endParaRPr lang="ar-SA" dirty="0" smtClean="0"/>
          </a:p>
          <a:p>
            <a:pPr>
              <a:lnSpc>
                <a:spcPct val="120000"/>
              </a:lnSpc>
              <a:buNone/>
            </a:pPr>
            <a:endParaRPr lang="ar-SA" b="1" i="1" dirty="0" smtClean="0"/>
          </a:p>
          <a:p>
            <a:pPr>
              <a:lnSpc>
                <a:spcPct val="120000"/>
              </a:lnSpc>
              <a:buNone/>
            </a:pPr>
            <a:r>
              <a:rPr lang="ar-SA" dirty="0" smtClean="0"/>
              <a:t>اللهم صل على محمد وآل محمد ، وبلغ بإيماني أكمل الإيمان ، واجعل يقيني أفضل اليقين</a:t>
            </a:r>
          </a:p>
          <a:p>
            <a:pPr>
              <a:lnSpc>
                <a:spcPct val="120000"/>
              </a:lnSpc>
              <a:buNone/>
            </a:pPr>
            <a:endParaRPr lang="ar-SA" dirty="0" smtClean="0"/>
          </a:p>
          <a:p>
            <a:pPr algn="l" rtl="0">
              <a:lnSpc>
                <a:spcPct val="120000"/>
              </a:lnSpc>
              <a:buNone/>
            </a:pPr>
            <a:r>
              <a:rPr lang="en-US" dirty="0" smtClean="0"/>
              <a:t>In the </a:t>
            </a:r>
            <a:r>
              <a:rPr lang="en-US" dirty="0" err="1" smtClean="0"/>
              <a:t>dua</a:t>
            </a:r>
            <a:r>
              <a:rPr lang="en-US" dirty="0" smtClean="0"/>
              <a:t> of Imam </a:t>
            </a:r>
            <a:r>
              <a:rPr lang="en-US" dirty="0" err="1" smtClean="0"/>
              <a:t>Zayn</a:t>
            </a:r>
            <a:r>
              <a:rPr lang="en-US" dirty="0" smtClean="0"/>
              <a:t> al-’</a:t>
            </a:r>
            <a:r>
              <a:rPr lang="en-US" dirty="0" err="1" smtClean="0"/>
              <a:t>Abidin</a:t>
            </a:r>
            <a:r>
              <a:rPr lang="en-US" dirty="0" smtClean="0"/>
              <a:t> (a): O God greet Muhammad and the Family of Muhammad and elevate my </a:t>
            </a:r>
            <a:r>
              <a:rPr lang="en-US" i="1" dirty="0" err="1" smtClean="0"/>
              <a:t>iman</a:t>
            </a:r>
            <a:r>
              <a:rPr lang="en-US" dirty="0" smtClean="0"/>
              <a:t> to the most perfect </a:t>
            </a:r>
            <a:r>
              <a:rPr lang="en-US" i="1" dirty="0" err="1" smtClean="0"/>
              <a:t>iman</a:t>
            </a:r>
            <a:r>
              <a:rPr lang="en-US" i="1" dirty="0" smtClean="0"/>
              <a:t>, </a:t>
            </a:r>
            <a:r>
              <a:rPr lang="en-US" dirty="0" smtClean="0"/>
              <a:t>and make my </a:t>
            </a:r>
            <a:r>
              <a:rPr lang="en-US" i="1" dirty="0" err="1" smtClean="0"/>
              <a:t>yaqin</a:t>
            </a:r>
            <a:r>
              <a:rPr lang="en-US" i="1" dirty="0" smtClean="0"/>
              <a:t> </a:t>
            </a:r>
            <a:r>
              <a:rPr lang="en-US" dirty="0" smtClean="0"/>
              <a:t>the best of all </a:t>
            </a:r>
            <a:r>
              <a:rPr lang="en-US" i="1" dirty="0" err="1" smtClean="0"/>
              <a:t>yaqin</a:t>
            </a:r>
            <a:r>
              <a:rPr lang="en-US" dirty="0" smtClean="0"/>
              <a:t>.  </a:t>
            </a:r>
          </a:p>
          <a:p>
            <a:pPr algn="r">
              <a:lnSpc>
                <a:spcPct val="120000"/>
              </a:lnSpc>
              <a:buNone/>
            </a:pPr>
            <a:endParaRPr lang="en-US" b="1"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merits of </a:t>
            </a:r>
            <a:r>
              <a:rPr lang="en-US" i="1" dirty="0" err="1" smtClean="0"/>
              <a:t>muqinun</a:t>
            </a:r>
            <a:endParaRPr lang="fa-IR" i="1" dirty="0"/>
          </a:p>
        </p:txBody>
      </p:sp>
      <p:sp>
        <p:nvSpPr>
          <p:cNvPr id="3" name="Content Placeholder 2"/>
          <p:cNvSpPr>
            <a:spLocks noGrp="1"/>
          </p:cNvSpPr>
          <p:nvPr>
            <p:ph idx="1"/>
          </p:nvPr>
        </p:nvSpPr>
        <p:spPr>
          <a:xfrm>
            <a:off x="1435608" y="1219200"/>
            <a:ext cx="7498080" cy="5410200"/>
          </a:xfrm>
        </p:spPr>
        <p:txBody>
          <a:bodyPr>
            <a:normAutofit fontScale="55000" lnSpcReduction="20000"/>
          </a:bodyPr>
          <a:lstStyle/>
          <a:p>
            <a:pPr>
              <a:lnSpc>
                <a:spcPct val="120000"/>
              </a:lnSpc>
              <a:buNone/>
            </a:pPr>
            <a:r>
              <a:rPr lang="ar-SA" dirty="0" smtClean="0"/>
              <a:t>الإمام علي ( عليه السلام ) : الموقنون والمخلصون والمؤثرون من رجال الأعراف</a:t>
            </a:r>
          </a:p>
          <a:p>
            <a:pPr algn="l" rtl="0">
              <a:lnSpc>
                <a:spcPct val="120000"/>
              </a:lnSpc>
              <a:buNone/>
            </a:pPr>
            <a:r>
              <a:rPr lang="ar-SA" dirty="0" smtClean="0"/>
              <a:t> </a:t>
            </a:r>
            <a:r>
              <a:rPr lang="en-US" dirty="0" smtClean="0"/>
              <a:t>Imam Ali (a): The People of Certainty, the Sincere ones and the Selfless Altruists are from the People of </a:t>
            </a:r>
            <a:r>
              <a:rPr lang="en-US" dirty="0" err="1" smtClean="0"/>
              <a:t>A’raf</a:t>
            </a:r>
            <a:r>
              <a:rPr lang="en-US" dirty="0" smtClean="0"/>
              <a:t>. </a:t>
            </a:r>
          </a:p>
          <a:p>
            <a:pPr algn="l" rtl="0">
              <a:lnSpc>
                <a:spcPct val="120000"/>
              </a:lnSpc>
              <a:buNone/>
            </a:pPr>
            <a:r>
              <a:rPr lang="en-US" dirty="0" smtClean="0"/>
              <a:t> </a:t>
            </a:r>
            <a:endParaRPr lang="ar-SA" dirty="0" smtClean="0"/>
          </a:p>
          <a:p>
            <a:pPr>
              <a:lnSpc>
                <a:spcPct val="120000"/>
              </a:lnSpc>
              <a:buNone/>
            </a:pPr>
            <a:r>
              <a:rPr lang="ar-SA" dirty="0" smtClean="0"/>
              <a:t>الإمام الصادق ( عليه السلام ) : اليقين يوصل العبد إلى كل حال سني ومقام عجيب ، كذلك أخبر رسول الله ( صلى الله عليه وآله ) عن عظم شأن اليقين حين ذكر عنده أن عيسى بن مريم كان يمشي على الماء ، فقال : لو زاد يقينه لمشى في الهواء </a:t>
            </a:r>
          </a:p>
          <a:p>
            <a:pPr algn="l" rtl="0">
              <a:lnSpc>
                <a:spcPct val="120000"/>
              </a:lnSpc>
              <a:buNone/>
            </a:pPr>
            <a:r>
              <a:rPr lang="en-US" dirty="0" smtClean="0"/>
              <a:t>Imam al-</a:t>
            </a:r>
            <a:r>
              <a:rPr lang="en-US" dirty="0" err="1" smtClean="0"/>
              <a:t>Sadiq</a:t>
            </a:r>
            <a:r>
              <a:rPr lang="en-US" dirty="0" smtClean="0"/>
              <a:t> (a):  </a:t>
            </a:r>
            <a:r>
              <a:rPr lang="en-US" i="1" dirty="0" err="1" smtClean="0"/>
              <a:t>Yaqin</a:t>
            </a:r>
            <a:r>
              <a:rPr lang="en-US" i="1" dirty="0" smtClean="0"/>
              <a:t> </a:t>
            </a:r>
            <a:r>
              <a:rPr lang="en-US" dirty="0" smtClean="0"/>
              <a:t>takes the servant to every exalted state and strange position.  This is how the Prophet (s) informed us about the tremendous status of </a:t>
            </a:r>
            <a:r>
              <a:rPr lang="en-US" i="1" dirty="0" err="1" smtClean="0"/>
              <a:t>yaqin</a:t>
            </a:r>
            <a:r>
              <a:rPr lang="en-US" dirty="0" smtClean="0"/>
              <a:t> when it was mentioned to him that Isa </a:t>
            </a:r>
            <a:r>
              <a:rPr lang="en-US" dirty="0" err="1" smtClean="0"/>
              <a:t>ibn</a:t>
            </a:r>
            <a:r>
              <a:rPr lang="en-US" dirty="0" smtClean="0"/>
              <a:t> </a:t>
            </a:r>
            <a:r>
              <a:rPr lang="en-US" dirty="0" err="1" smtClean="0"/>
              <a:t>Maryam</a:t>
            </a:r>
            <a:r>
              <a:rPr lang="en-US" dirty="0" smtClean="0"/>
              <a:t> used to walk on water.  He said, if his </a:t>
            </a:r>
            <a:r>
              <a:rPr lang="en-US" i="1" dirty="0" err="1" smtClean="0"/>
              <a:t>yaqin</a:t>
            </a:r>
            <a:r>
              <a:rPr lang="en-US" dirty="0" smtClean="0"/>
              <a:t> increased he would have walked in the air. </a:t>
            </a:r>
            <a:endParaRPr lang="ar-SA" dirty="0" smtClean="0"/>
          </a:p>
          <a:p>
            <a:pPr>
              <a:lnSpc>
                <a:spcPct val="120000"/>
              </a:lnSpc>
              <a:buNone/>
            </a:pPr>
            <a:endParaRPr lang="ar-SA" dirty="0" smtClean="0"/>
          </a:p>
          <a:p>
            <a:pPr>
              <a:lnSpc>
                <a:spcPct val="120000"/>
              </a:lnSpc>
              <a:buNone/>
            </a:pPr>
            <a:r>
              <a:rPr lang="ar-SA" dirty="0" smtClean="0"/>
              <a:t>هشام بن سالم قال : سمعت أبا عبد الله ( عليه السلام ) يقول : إن العمل الدائم القليل على اليقين أفضل عند الله من العمل الكثير على غير يقين .</a:t>
            </a:r>
          </a:p>
          <a:p>
            <a:pPr algn="l" rtl="0">
              <a:lnSpc>
                <a:spcPct val="120000"/>
              </a:lnSpc>
              <a:buNone/>
            </a:pPr>
            <a:r>
              <a:rPr lang="en-US" dirty="0" smtClean="0"/>
              <a:t>Imam al-</a:t>
            </a:r>
            <a:r>
              <a:rPr lang="en-US" dirty="0" err="1" smtClean="0"/>
              <a:t>Sadiq</a:t>
            </a:r>
            <a:r>
              <a:rPr lang="en-US" dirty="0" smtClean="0"/>
              <a:t>(a): Continuous little worship with </a:t>
            </a:r>
            <a:r>
              <a:rPr lang="en-US" i="1" dirty="0" err="1" smtClean="0"/>
              <a:t>yaqin</a:t>
            </a:r>
            <a:r>
              <a:rPr lang="en-US" dirty="0" smtClean="0"/>
              <a:t> is better with God than huge worship without </a:t>
            </a:r>
            <a:r>
              <a:rPr lang="en-US" i="1" dirty="0" err="1" smtClean="0"/>
              <a:t>yaqin</a:t>
            </a:r>
            <a:r>
              <a:rPr lang="en-US" dirty="0" smtClean="0"/>
              <a:t>. </a:t>
            </a:r>
          </a:p>
          <a:p>
            <a:pPr>
              <a:lnSpc>
                <a:spcPct val="120000"/>
              </a:lnSpc>
              <a:buFontTx/>
              <a:buChar cha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lowest state: </a:t>
            </a:r>
            <a:r>
              <a:rPr lang="en-US" i="1" dirty="0" err="1" smtClean="0"/>
              <a:t>islam</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lgn="l" rtl="0">
              <a:lnSpc>
                <a:spcPct val="120000"/>
              </a:lnSpc>
              <a:buNone/>
            </a:pPr>
            <a:r>
              <a:rPr lang="en-US" dirty="0" smtClean="0"/>
              <a:t>Islam is to declare </a:t>
            </a:r>
            <a:r>
              <a:rPr lang="en-US" i="1" dirty="0" err="1" smtClean="0"/>
              <a:t>shahadatain</a:t>
            </a:r>
            <a:r>
              <a:rPr lang="en-US" dirty="0" smtClean="0"/>
              <a:t> and to perform the five pillars of faith.</a:t>
            </a:r>
          </a:p>
          <a:p>
            <a:pPr algn="l" rtl="0">
              <a:lnSpc>
                <a:spcPct val="120000"/>
              </a:lnSpc>
              <a:buNone/>
            </a:pPr>
            <a:endParaRPr lang="en-US" dirty="0" smtClean="0"/>
          </a:p>
          <a:p>
            <a:pPr>
              <a:buNone/>
            </a:pPr>
            <a:r>
              <a:rPr lang="fa-IR" dirty="0" smtClean="0"/>
              <a:t>صحیح مسلم: ان الاسلام بنی علی خمس: شهادة ان لا اله الا الله و اقام الصلوة و ایتاء الزکاة و صیام رمضان و حج البیت</a:t>
            </a:r>
            <a:r>
              <a:rPr lang="fa-IR" dirty="0" smtClean="0"/>
              <a:t>.</a:t>
            </a:r>
          </a:p>
          <a:p>
            <a:pPr>
              <a:buNone/>
            </a:pPr>
            <a:endParaRPr lang="fa-IR" dirty="0" smtClean="0"/>
          </a:p>
          <a:p>
            <a:pPr algn="l" rtl="0">
              <a:buNone/>
            </a:pPr>
            <a:r>
              <a:rPr lang="en-US" dirty="0" smtClean="0"/>
              <a:t>Islam is built on five things: On testimony to </a:t>
            </a:r>
            <a:r>
              <a:rPr lang="en-US" i="1" dirty="0" smtClean="0"/>
              <a:t>la </a:t>
            </a:r>
            <a:r>
              <a:rPr lang="en-US" i="1" dirty="0" err="1" smtClean="0"/>
              <a:t>ilaha</a:t>
            </a:r>
            <a:r>
              <a:rPr lang="en-US" i="1" dirty="0" smtClean="0"/>
              <a:t> </a:t>
            </a:r>
            <a:r>
              <a:rPr lang="en-US" i="1" dirty="0" err="1" smtClean="0"/>
              <a:t>illa</a:t>
            </a:r>
            <a:r>
              <a:rPr lang="en-US" i="1" dirty="0" smtClean="0"/>
              <a:t> Allah</a:t>
            </a:r>
            <a:r>
              <a:rPr lang="en-US" dirty="0" smtClean="0"/>
              <a:t>, performing </a:t>
            </a:r>
            <a:r>
              <a:rPr lang="en-US" i="1" dirty="0" smtClean="0"/>
              <a:t>salat</a:t>
            </a:r>
            <a:r>
              <a:rPr lang="en-US" dirty="0" smtClean="0"/>
              <a:t>, paying </a:t>
            </a:r>
            <a:r>
              <a:rPr lang="en-US" i="1" dirty="0" err="1" smtClean="0"/>
              <a:t>zakat</a:t>
            </a:r>
            <a:r>
              <a:rPr lang="en-US" dirty="0" smtClean="0"/>
              <a:t>, fasting the Ramadan and pilgrimage to the House.</a:t>
            </a:r>
          </a:p>
          <a:p>
            <a:pPr algn="l" rtl="0">
              <a:buNone/>
            </a:pPr>
            <a:endParaRPr lang="en-US" dirty="0" smtClean="0"/>
          </a:p>
          <a:p>
            <a:pPr>
              <a:buNone/>
            </a:pPr>
            <a:r>
              <a:rPr lang="fa-IR" dirty="0" smtClean="0"/>
              <a:t>کافی: بنی الاسلام علی خمس: علی الصلوة و الزکاة و الصوم و الحج و الولایة و ما نودی بشیء کما نودی </a:t>
            </a:r>
            <a:r>
              <a:rPr lang="fa-IR" dirty="0" smtClean="0"/>
              <a:t>بالولایة</a:t>
            </a:r>
          </a:p>
          <a:p>
            <a:pPr>
              <a:buNone/>
            </a:pPr>
            <a:endParaRPr lang="fa-IR" dirty="0" smtClean="0"/>
          </a:p>
          <a:p>
            <a:pPr algn="l" rtl="0">
              <a:buNone/>
            </a:pPr>
            <a:r>
              <a:rPr lang="en-US" dirty="0" smtClean="0"/>
              <a:t>Islam is built on five things</a:t>
            </a:r>
            <a:r>
              <a:rPr lang="en-US" dirty="0" smtClean="0"/>
              <a:t>: on </a:t>
            </a:r>
            <a:r>
              <a:rPr lang="en-US" i="1" dirty="0" smtClean="0"/>
              <a:t>salat</a:t>
            </a:r>
            <a:r>
              <a:rPr lang="en-US" dirty="0" smtClean="0"/>
              <a:t> and </a:t>
            </a:r>
            <a:r>
              <a:rPr lang="en-US" i="1" dirty="0" err="1" smtClean="0"/>
              <a:t>zakat</a:t>
            </a:r>
            <a:r>
              <a:rPr lang="en-US" dirty="0" smtClean="0"/>
              <a:t> and fasting and </a:t>
            </a:r>
            <a:r>
              <a:rPr lang="en-US" i="1" dirty="0" smtClean="0"/>
              <a:t>hajj</a:t>
            </a:r>
            <a:r>
              <a:rPr lang="en-US" dirty="0" smtClean="0"/>
              <a:t> and </a:t>
            </a:r>
            <a:r>
              <a:rPr lang="en-US" i="1" dirty="0" err="1" smtClean="0"/>
              <a:t>wilayah</a:t>
            </a:r>
            <a:r>
              <a:rPr lang="en-US" dirty="0" smtClean="0"/>
              <a:t>, and people are not called to anything same as </a:t>
            </a:r>
            <a:r>
              <a:rPr lang="en-US" i="1" dirty="0" err="1" smtClean="0"/>
              <a:t>wilayah</a:t>
            </a:r>
            <a:endParaRPr lang="en-US" i="1"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2045</Words>
  <Application>Microsoft Office PowerPoint</Application>
  <PresentationFormat>On-screen Show (4:3)</PresentationFormat>
  <Paragraphs>117</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Solstice</vt:lpstr>
      <vt:lpstr>What is yaqin </vt:lpstr>
      <vt:lpstr>The akhlaq of muqinun </vt:lpstr>
      <vt:lpstr>The akhlaq of muqinun </vt:lpstr>
      <vt:lpstr>The akhlaq of muqinun </vt:lpstr>
      <vt:lpstr>The fruits of yaqin</vt:lpstr>
      <vt:lpstr>The fruits of yaqin</vt:lpstr>
      <vt:lpstr>Degrees of yaqin</vt:lpstr>
      <vt:lpstr>The merits of muqinun</vt:lpstr>
      <vt:lpstr>The lowest state: islam</vt:lpstr>
      <vt:lpstr>The lowest state: islam</vt:lpstr>
      <vt:lpstr>The lowest state: islam</vt:lpstr>
      <vt:lpstr>Qualities of a muslim</vt:lpstr>
      <vt:lpstr>Qualities of a muslim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levels of faith</dc:title>
  <dc:creator>User</dc:creator>
  <cp:lastModifiedBy>User</cp:lastModifiedBy>
  <cp:revision>2</cp:revision>
  <dcterms:created xsi:type="dcterms:W3CDTF">2006-08-16T00:00:00Z</dcterms:created>
  <dcterms:modified xsi:type="dcterms:W3CDTF">2013-05-26T19:21:56Z</dcterms:modified>
</cp:coreProperties>
</file>