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9" r:id="rId6"/>
    <p:sldId id="260" r:id="rId7"/>
    <p:sldId id="261" r:id="rId8"/>
    <p:sldId id="262" r:id="rId9"/>
    <p:sldId id="263" r:id="rId10"/>
    <p:sldId id="264" r:id="rId11"/>
    <p:sldId id="265" r:id="rId12"/>
    <p:sldId id="266" r:id="rId13"/>
    <p:sldId id="268" r:id="rId14"/>
    <p:sldId id="267" r:id="rId15"/>
    <p:sldId id="269" r:id="rId16"/>
    <p:sldId id="270" r:id="rId17"/>
    <p:sldId id="271" r:id="rId18"/>
    <p:sldId id="272" r:id="rId19"/>
    <p:sldId id="257" r:id="rId20"/>
    <p:sldId id="273" r:id="rId21"/>
    <p:sldId id="274"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1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200" kern="1200">
                <a:solidFill>
                  <a:prstClr val="black">
                    <a:tint val="95000"/>
                  </a:prstClr>
                </a:solidFill>
                <a:latin typeface="Franklin Gothic Book"/>
                <a:ea typeface="+mn-ea"/>
                <a:cs typeface="+mn-cs"/>
              </a:rPr>
              <a:pPr algn="ctr" rtl="0"/>
              <a:t>‹#›</a:t>
            </a:fld>
            <a:endParaRPr lang="en-US" sz="1200" kern="1200">
              <a:solidFill>
                <a:prstClr val="black">
                  <a:tint val="95000"/>
                </a:prstClr>
              </a:solidFill>
              <a:latin typeface="Franklin Gothic Book"/>
              <a:ea typeface="+mn-ea"/>
              <a:cs typeface="+mn-cs"/>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339328" y="1170432"/>
            <a:ext cx="733864" cy="201168"/>
          </a:xfrm>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2640597" y="6377459"/>
            <a:ext cx="3836404" cy="365125"/>
          </a:xfrm>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n-ea"/>
                <a:cs typeface="+mn-cs"/>
              </a:rPr>
              <a:pPr algn="ctr" rtl="0"/>
              <a:t>‹#›</a:t>
            </a:fld>
            <a:endParaRPr lang="en-US" sz="1400" kern="1200">
              <a:solidFill>
                <a:srgbClr val="FFFFFF"/>
              </a:solidFill>
              <a:latin typeface="Franklin Gothic Book"/>
              <a:ea typeface="+mn-ea"/>
              <a:cs typeface="+mn-cs"/>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4" name="Footer Placeholder 13"/>
          <p:cNvSpPr>
            <a:spLocks noGrp="1"/>
          </p:cNvSpPr>
          <p:nvPr>
            <p:ph type="ftr" sz="quarter" idx="12"/>
          </p:nvPr>
        </p:nvSpPr>
        <p:spPr/>
        <p:txBody>
          <a:bodyPr/>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0" name="Slide Number Placeholder 9"/>
          <p:cNvSpPr>
            <a:spLocks noGrp="1"/>
          </p:cNvSpPr>
          <p:nvPr>
            <p:ph type="sldNum" sz="quarter" idx="16"/>
          </p:nvPr>
        </p:nvSpPr>
        <p:spPr/>
        <p:txBody>
          <a:bodyPr rtlCol="0"/>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2" name="Footer Placeholder 11"/>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2" name="Slide Number Placeholder 11"/>
          <p:cNvSpPr>
            <a:spLocks noGrp="1"/>
          </p:cNvSpPr>
          <p:nvPr>
            <p:ph type="sldNum" sz="quarter" idx="16"/>
          </p:nvPr>
        </p:nvSpPr>
        <p:spPr/>
        <p:txBody>
          <a:bodyPr rtlCol="0"/>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4" name="Footer Placeholder 13"/>
          <p:cNvSpPr>
            <a:spLocks noGrp="1"/>
          </p:cNvSpPr>
          <p:nvPr>
            <p:ph type="ftr" sz="quarter" idx="17"/>
          </p:nvPr>
        </p:nvSpPr>
        <p:spPr/>
        <p:txBody>
          <a:bodyPr rtlCol="0"/>
          <a:lstStyle/>
          <a:p>
            <a:pPr algn="l" rtl="0"/>
            <a:endParaRPr lang="en-US" sz="1400" kern="1200">
              <a:solidFill>
                <a:srgbClr val="696464"/>
              </a:solidFill>
              <a:latin typeface="Perpetua"/>
              <a:ea typeface="+mn-ea"/>
              <a:cs typeface="+mn-cs"/>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4" name="Footer Placeholder 13"/>
          <p:cNvSpPr>
            <a:spLocks noGrp="1"/>
          </p:cNvSpPr>
          <p:nvPr>
            <p:ph type="ftr" sz="quarter" idx="12"/>
          </p:nvPr>
        </p:nvSpPr>
        <p:spPr>
          <a:xfrm>
            <a:off x="1600200" y="6248206"/>
            <a:ext cx="4572000" cy="365125"/>
          </a:xfrm>
        </p:spPr>
        <p:txBody>
          <a:bodyPr rtlCol="0"/>
          <a:lstStyle/>
          <a:p>
            <a:pPr algn="l" rtl="0"/>
            <a:endParaRPr lang="en-US" sz="1400" kern="1200">
              <a:solidFill>
                <a:srgbClr val="696464"/>
              </a:solidFill>
              <a:latin typeface="Perpetua"/>
              <a:ea typeface="+mn-ea"/>
              <a:cs typeface="+mn-cs"/>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lgn="r" rtl="0"/>
            <a:fld id="{1D8BD707-D9CF-40AE-B4C6-C98DA3205C09}" type="datetimeFigureOut">
              <a:rPr lang="en-US" sz="1400" kern="1200" smtClean="0">
                <a:solidFill>
                  <a:srgbClr val="696464"/>
                </a:solidFill>
                <a:latin typeface="Perpetua"/>
                <a:ea typeface="+mn-ea"/>
                <a:cs typeface="+mn-cs"/>
              </a:rPr>
              <a:pPr algn="r" rtl="0"/>
              <a:t>6/4/2009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457201" y="6248207"/>
            <a:ext cx="5573483" cy="365125"/>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6/4/2009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rtl="0"/>
            <a:endParaRPr lang="en-US" kern="1200">
              <a:solidFill>
                <a:prstClr val="white"/>
              </a:solidFill>
              <a:latin typeface="Corbel"/>
              <a:ea typeface="+mn-ea"/>
              <a:cs typeface="+mn-cs"/>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6/4/2009</a:t>
            </a:fld>
            <a:endParaRPr lang="en-US" kern="1200">
              <a:solidFill>
                <a:srgbClr val="696464"/>
              </a:solidFill>
              <a:latin typeface="Perpetua"/>
              <a:ea typeface="+mn-ea"/>
              <a:cs typeface="+mn-cs"/>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rtl="0"/>
            <a:endParaRPr lang="en-US" kern="1200">
              <a:solidFill>
                <a:srgbClr val="696464"/>
              </a:solidFill>
              <a:latin typeface="Perpetua"/>
              <a:ea typeface="+mn-ea"/>
              <a:cs typeface="+mn-cs"/>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rtl="0"/>
            <a:fld id="{B6F15528-21DE-4FAA-801E-634DDDAF4B2B}" type="slidenum">
              <a:rPr lang="en-US" kern="1200" smtClean="0">
                <a:solidFill>
                  <a:prstClr val="black">
                    <a:tint val="95000"/>
                  </a:prstClr>
                </a:solidFill>
                <a:latin typeface="Franklin Gothic Book"/>
                <a:ea typeface="+mn-ea"/>
                <a:cs typeface="+mn-cs"/>
              </a:rPr>
              <a:pPr rtl="0"/>
              <a:t>‹#›</a:t>
            </a:fld>
            <a:endParaRPr lang="en-US" kern="1200">
              <a:solidFill>
                <a:prstClr val="black">
                  <a:tint val="95000"/>
                </a:prstClr>
              </a:solidFill>
              <a:latin typeface="Franklin Gothic Book"/>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6/4/2009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a:p>
            <a:r>
              <a:rPr lang="en-GB" dirty="0" smtClean="0"/>
              <a:t>The Person of al-Mahdi (</a:t>
            </a:r>
            <a:r>
              <a:rPr lang="en-GB" dirty="0" err="1" smtClean="0"/>
              <a:t>a.s</a:t>
            </a:r>
            <a:r>
              <a:rPr lang="en-GB" dirty="0" smtClean="0"/>
              <a:t>.)</a:t>
            </a:r>
          </a:p>
          <a:p>
            <a:r>
              <a:rPr lang="en-GB" dirty="0" err="1" smtClean="0"/>
              <a:t>Ibn</a:t>
            </a:r>
            <a:r>
              <a:rPr lang="en-GB" dirty="0" smtClean="0"/>
              <a:t> al-</a:t>
            </a:r>
            <a:r>
              <a:rPr lang="en-GB" dirty="0" err="1" smtClean="0"/>
              <a:t>Hasan</a:t>
            </a:r>
            <a:r>
              <a:rPr lang="en-GB" dirty="0" smtClean="0"/>
              <a:t> al-’</a:t>
            </a:r>
            <a:r>
              <a:rPr lang="en-GB" dirty="0" err="1" smtClean="0"/>
              <a:t>Askari</a:t>
            </a:r>
            <a:endParaRPr lang="en-GB" dirty="0" smtClean="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 lives in Medina</a:t>
            </a:r>
            <a:endParaRPr lang="en-GB" dirty="0"/>
          </a:p>
        </p:txBody>
      </p:sp>
      <p:sp>
        <p:nvSpPr>
          <p:cNvPr id="3" name="Content Placeholder 2"/>
          <p:cNvSpPr>
            <a:spLocks noGrp="1"/>
          </p:cNvSpPr>
          <p:nvPr>
            <p:ph sz="quarter" idx="1"/>
          </p:nvPr>
        </p:nvSpPr>
        <p:spPr>
          <a:xfrm>
            <a:off x="612648" y="1600200"/>
            <a:ext cx="8153400" cy="4876800"/>
          </a:xfrm>
        </p:spPr>
        <p:txBody>
          <a:bodyPr>
            <a:normAutofit fontScale="62500" lnSpcReduction="20000"/>
          </a:bodyPr>
          <a:lstStyle/>
          <a:p>
            <a:pPr>
              <a:lnSpc>
                <a:spcPct val="120000"/>
              </a:lnSpc>
              <a:buNone/>
            </a:pPr>
            <a:r>
              <a:rPr lang="en-GB" sz="2400" dirty="0" smtClean="0"/>
              <a:t>The thirty people referred to here may be those alluded to in the following </a:t>
            </a:r>
            <a:r>
              <a:rPr lang="en-GB" sz="2400" dirty="0" err="1" smtClean="0"/>
              <a:t>hadith</a:t>
            </a:r>
            <a:r>
              <a:rPr lang="en-GB" sz="2400" dirty="0" smtClean="0"/>
              <a:t> from Imam al-</a:t>
            </a:r>
            <a:r>
              <a:rPr lang="en-GB" sz="2400" dirty="0" err="1" smtClean="0"/>
              <a:t>Sadiq</a:t>
            </a:r>
            <a:r>
              <a:rPr lang="en-GB" sz="2400" dirty="0" smtClean="0"/>
              <a:t>. </a:t>
            </a:r>
            <a:endParaRPr lang="en-GB" sz="2400" dirty="0" smtClean="0"/>
          </a:p>
          <a:p>
            <a:pPr>
              <a:lnSpc>
                <a:spcPct val="120000"/>
              </a:lnSpc>
              <a:buNone/>
            </a:pPr>
            <a:endParaRPr lang="en-GB" sz="2400" dirty="0" smtClean="0"/>
          </a:p>
          <a:p>
            <a:pPr algn="r" rtl="1">
              <a:lnSpc>
                <a:spcPct val="120000"/>
              </a:lnSpc>
              <a:buNone/>
            </a:pPr>
            <a:r>
              <a:rPr lang="ar-SA" sz="2800" dirty="0" smtClean="0"/>
              <a:t>للقائم غيبتان : إحداهما قصيرة والأخرى طويلة . الغيبة الأولى لا يعلم بمكانه فيها إلا خاصة شيعته ، والأخرى لا يعلم بمكانه فيها إلا خاصة </a:t>
            </a:r>
            <a:r>
              <a:rPr lang="ar-SA" sz="2800" dirty="0" smtClean="0"/>
              <a:t>مواليه</a:t>
            </a:r>
            <a:r>
              <a:rPr lang="en-GB" sz="2800" dirty="0" smtClean="0"/>
              <a:t> </a:t>
            </a:r>
            <a:r>
              <a:rPr lang="ar-SA" sz="2800" dirty="0" smtClean="0"/>
              <a:t> (</a:t>
            </a:r>
            <a:r>
              <a:rPr lang="ar-SA" sz="2400" dirty="0" smtClean="0"/>
              <a:t>الكافي </a:t>
            </a:r>
            <a:r>
              <a:rPr lang="ar-SA" sz="2400" dirty="0" smtClean="0"/>
              <a:t>: ج 1 ص 340 ح </a:t>
            </a:r>
            <a:r>
              <a:rPr lang="ar-SA" sz="2400" dirty="0" smtClean="0"/>
              <a:t>19)</a:t>
            </a:r>
          </a:p>
          <a:p>
            <a:pPr algn="r" rtl="1">
              <a:lnSpc>
                <a:spcPct val="120000"/>
              </a:lnSpc>
              <a:buNone/>
            </a:pPr>
            <a:endParaRPr lang="en-GB" sz="2800" dirty="0" smtClean="0"/>
          </a:p>
          <a:p>
            <a:pPr>
              <a:lnSpc>
                <a:spcPct val="120000"/>
              </a:lnSpc>
              <a:buNone/>
            </a:pPr>
            <a:r>
              <a:rPr lang="en-GB" sz="2800" dirty="0" smtClean="0"/>
              <a:t>There will be two </a:t>
            </a:r>
            <a:r>
              <a:rPr lang="en-GB" sz="2800" dirty="0" err="1" smtClean="0"/>
              <a:t>Occultations</a:t>
            </a:r>
            <a:r>
              <a:rPr lang="en-GB" sz="2800" dirty="0" smtClean="0"/>
              <a:t> for the </a:t>
            </a:r>
            <a:r>
              <a:rPr lang="en-GB" sz="2800" dirty="0" err="1" smtClean="0"/>
              <a:t>Qa’im</a:t>
            </a:r>
            <a:r>
              <a:rPr lang="en-GB" sz="2800" dirty="0" smtClean="0"/>
              <a:t>, one will be short and the other will be long. In the first Occultation no one knows his whereabouts </a:t>
            </a:r>
            <a:r>
              <a:rPr lang="en-GB" sz="2800" dirty="0" smtClean="0"/>
              <a:t>except </a:t>
            </a:r>
            <a:r>
              <a:rPr lang="en-GB" sz="2800" dirty="0" smtClean="0"/>
              <a:t>the elite of his Shi’a, in the other one no one knows of his place except the elite of his </a:t>
            </a:r>
            <a:r>
              <a:rPr lang="en-GB" sz="2800" dirty="0" smtClean="0"/>
              <a:t>clients. </a:t>
            </a:r>
          </a:p>
          <a:p>
            <a:pPr>
              <a:lnSpc>
                <a:spcPct val="120000"/>
              </a:lnSpc>
              <a:buNone/>
            </a:pPr>
            <a:endParaRPr lang="en-GB" sz="2800" dirty="0" smtClean="0"/>
          </a:p>
          <a:p>
            <a:pPr>
              <a:lnSpc>
                <a:spcPct val="120000"/>
              </a:lnSpc>
              <a:buNone/>
            </a:pPr>
            <a:r>
              <a:rPr lang="en-GB" sz="2800" dirty="0" smtClean="0"/>
              <a:t>Apparently, his clients are those who attend to his needs, as in the following </a:t>
            </a:r>
            <a:r>
              <a:rPr lang="en-GB" sz="2800" dirty="0" err="1" smtClean="0"/>
              <a:t>hadith</a:t>
            </a:r>
            <a:r>
              <a:rPr lang="en-GB" sz="2800" dirty="0" smtClean="0"/>
              <a:t> from Imam al-</a:t>
            </a:r>
            <a:r>
              <a:rPr lang="en-GB" sz="2800" dirty="0" err="1" smtClean="0"/>
              <a:t>S</a:t>
            </a:r>
            <a:r>
              <a:rPr lang="en-GB" sz="2800" dirty="0" err="1" smtClean="0"/>
              <a:t>adiq</a:t>
            </a:r>
            <a:r>
              <a:rPr lang="en-GB" sz="2800" dirty="0" smtClean="0"/>
              <a:t>: </a:t>
            </a:r>
            <a:endParaRPr lang="en-GB" sz="2800" dirty="0" smtClean="0"/>
          </a:p>
          <a:p>
            <a:pPr algn="r" rtl="1">
              <a:lnSpc>
                <a:spcPct val="120000"/>
              </a:lnSpc>
              <a:buNone/>
            </a:pPr>
            <a:r>
              <a:rPr lang="ar-SA" dirty="0" smtClean="0"/>
              <a:t>لا يطلع على موضعه أحد من ولي ولا غيره ، إلا المولى الذي يلي أمره </a:t>
            </a:r>
            <a:r>
              <a:rPr lang="en-GB" sz="2200" dirty="0" smtClean="0"/>
              <a:t>)</a:t>
            </a:r>
            <a:r>
              <a:rPr lang="ar-SA" sz="2200" dirty="0" smtClean="0"/>
              <a:t>النعماني </a:t>
            </a:r>
            <a:r>
              <a:rPr lang="ar-SA" sz="2200" dirty="0" smtClean="0"/>
              <a:t>: ص 171 - 172 ب 10 ح </a:t>
            </a:r>
            <a:r>
              <a:rPr lang="ar-SA" sz="2200" dirty="0" smtClean="0"/>
              <a:t>5</a:t>
            </a:r>
            <a:r>
              <a:rPr lang="en-GB" sz="2200" dirty="0" smtClean="0"/>
              <a:t>(</a:t>
            </a:r>
            <a:r>
              <a:rPr lang="ar-SA" sz="2200" dirty="0" smtClean="0"/>
              <a:t> </a:t>
            </a:r>
            <a:endParaRPr lang="en-GB" sz="2200" dirty="0" smtClean="0"/>
          </a:p>
          <a:p>
            <a:pPr algn="r" rtl="1">
              <a:lnSpc>
                <a:spcPct val="120000"/>
              </a:lnSpc>
              <a:buNone/>
            </a:pPr>
            <a:endParaRPr lang="en-GB" sz="2200" dirty="0" smtClean="0"/>
          </a:p>
          <a:p>
            <a:pPr algn="l">
              <a:lnSpc>
                <a:spcPct val="120000"/>
              </a:lnSpc>
              <a:buNone/>
            </a:pPr>
            <a:r>
              <a:rPr lang="en-GB" sz="2700" dirty="0" smtClean="0"/>
              <a:t>No one will be aware of his place, nor a friend nor any other person, except the client who attends to his needs.</a:t>
            </a:r>
          </a:p>
          <a:p>
            <a:pPr algn="l">
              <a:lnSpc>
                <a:spcPct val="120000"/>
              </a:lnSpc>
              <a:buNone/>
            </a:pPr>
            <a:endParaRPr lang="en-GB" sz="2700" dirty="0" smtClean="0"/>
          </a:p>
          <a:p>
            <a:pPr algn="r" rtl="1">
              <a:lnSpc>
                <a:spcPct val="120000"/>
              </a:lnSpc>
              <a:buNone/>
            </a:pPr>
            <a:endParaRPr lang="ar-SA" dirty="0" smtClean="0"/>
          </a:p>
          <a:p>
            <a:pPr>
              <a:lnSpc>
                <a:spcPct val="120000"/>
              </a:lnSpc>
              <a:buNone/>
            </a:pPr>
            <a:endParaRPr lang="ar-SA" sz="2800"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 lives in Medina</a:t>
            </a:r>
            <a:endParaRPr lang="en-GB" dirty="0"/>
          </a:p>
        </p:txBody>
      </p:sp>
      <p:sp>
        <p:nvSpPr>
          <p:cNvPr id="3" name="Content Placeholder 2"/>
          <p:cNvSpPr>
            <a:spLocks noGrp="1"/>
          </p:cNvSpPr>
          <p:nvPr>
            <p:ph sz="quarter" idx="1"/>
          </p:nvPr>
        </p:nvSpPr>
        <p:spPr/>
        <p:txBody>
          <a:bodyPr>
            <a:normAutofit fontScale="92500"/>
          </a:bodyPr>
          <a:lstStyle/>
          <a:p>
            <a:pPr>
              <a:buNone/>
            </a:pPr>
            <a:endParaRPr lang="en-GB" dirty="0" smtClean="0"/>
          </a:p>
          <a:p>
            <a:pPr>
              <a:buNone/>
            </a:pPr>
            <a:r>
              <a:rPr lang="en-GB" dirty="0" smtClean="0"/>
              <a:t>It is also reported from Imam al-</a:t>
            </a:r>
            <a:r>
              <a:rPr lang="en-GB" dirty="0" err="1" smtClean="0"/>
              <a:t>Baqir</a:t>
            </a:r>
            <a:r>
              <a:rPr lang="en-GB" dirty="0" smtClean="0"/>
              <a:t> and Imam al-</a:t>
            </a:r>
            <a:r>
              <a:rPr lang="en-GB" dirty="0" err="1" smtClean="0"/>
              <a:t>S</a:t>
            </a:r>
            <a:r>
              <a:rPr lang="en-GB" dirty="0" err="1" smtClean="0"/>
              <a:t>adiq</a:t>
            </a:r>
            <a:r>
              <a:rPr lang="en-GB" dirty="0" smtClean="0"/>
              <a:t>: </a:t>
            </a:r>
          </a:p>
          <a:p>
            <a:pPr>
              <a:buNone/>
            </a:pPr>
            <a:endParaRPr lang="en-GB" dirty="0" smtClean="0"/>
          </a:p>
          <a:p>
            <a:pPr algn="r" rtl="1">
              <a:buNone/>
            </a:pPr>
            <a:r>
              <a:rPr lang="ar-SA" b="1" dirty="0" smtClean="0"/>
              <a:t>إن لصاحب هذا الامر بيتا يقال له بيت الحمد ، فيه سراج يزهر منذ يوم ولد إلى يوم يقوم بالسيف </a:t>
            </a:r>
            <a:r>
              <a:rPr lang="en-GB" sz="1900" b="1" dirty="0" smtClean="0"/>
              <a:t>)</a:t>
            </a:r>
            <a:r>
              <a:rPr lang="ar-SA" sz="1900" dirty="0" smtClean="0"/>
              <a:t>غيبة </a:t>
            </a:r>
            <a:r>
              <a:rPr lang="ar-SA" sz="1900" dirty="0" smtClean="0"/>
              <a:t>الطوسي : ص </a:t>
            </a:r>
            <a:r>
              <a:rPr lang="ar-SA" sz="1900" dirty="0" smtClean="0"/>
              <a:t>280</a:t>
            </a:r>
            <a:r>
              <a:rPr lang="fa-IR" sz="1900" dirty="0" smtClean="0"/>
              <a:t>، </a:t>
            </a:r>
            <a:r>
              <a:rPr lang="ar-SA" sz="1900" dirty="0" smtClean="0"/>
              <a:t>النعماني : ص 239 ب 13 ح 31)</a:t>
            </a:r>
            <a:endParaRPr lang="en-GB" sz="1900" b="1" dirty="0" smtClean="0"/>
          </a:p>
          <a:p>
            <a:pPr algn="r" rtl="1">
              <a:buNone/>
            </a:pPr>
            <a:endParaRPr lang="en-GB" b="1" dirty="0" smtClean="0"/>
          </a:p>
          <a:p>
            <a:pPr algn="l">
              <a:buNone/>
            </a:pPr>
            <a:r>
              <a:rPr lang="en-GB" dirty="0" smtClean="0"/>
              <a:t>For the incumbent of this affair there is a house called ‘</a:t>
            </a:r>
            <a:r>
              <a:rPr lang="en-GB" i="1" dirty="0" smtClean="0"/>
              <a:t>the house of praise</a:t>
            </a:r>
            <a:r>
              <a:rPr lang="en-GB" dirty="0" smtClean="0"/>
              <a:t>’, a light burns in it from the day he was born to the day that he will rise with the sword. </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 attends the Hajj ceremony</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70000" lnSpcReduction="20000"/>
          </a:bodyPr>
          <a:lstStyle/>
          <a:p>
            <a:pPr algn="r" rtl="1">
              <a:lnSpc>
                <a:spcPct val="120000"/>
              </a:lnSpc>
              <a:buNone/>
            </a:pPr>
            <a:r>
              <a:rPr lang="ar-SA" dirty="0" smtClean="0"/>
              <a:t>عن زرارة قال : سمعت أبا عبد الله عليه السلام </a:t>
            </a:r>
            <a:r>
              <a:rPr lang="ar-SA" dirty="0" smtClean="0"/>
              <a:t>يقول:</a:t>
            </a:r>
          </a:p>
          <a:p>
            <a:pPr algn="r" rtl="1">
              <a:lnSpc>
                <a:spcPct val="120000"/>
              </a:lnSpc>
              <a:buNone/>
            </a:pPr>
            <a:r>
              <a:rPr lang="ar-SA" dirty="0" smtClean="0"/>
              <a:t> </a:t>
            </a:r>
            <a:r>
              <a:rPr lang="ar-SA" dirty="0" smtClean="0"/>
              <a:t>إن للقائم غيبتين يرجع في إحديهما ، وفي الأخرى لا يدرى أين هو ، يشهد المواسم يرى الناس ولا يرونه </a:t>
            </a:r>
            <a:r>
              <a:rPr lang="ar-SA" sz="1600" dirty="0" smtClean="0"/>
              <a:t>(النعماني </a:t>
            </a:r>
            <a:r>
              <a:rPr lang="ar-SA" sz="1600" dirty="0" smtClean="0"/>
              <a:t>: ص 175 ب 10 ح </a:t>
            </a:r>
            <a:r>
              <a:rPr lang="ar-SA" sz="1600" dirty="0" smtClean="0"/>
              <a:t>13)</a:t>
            </a:r>
          </a:p>
          <a:p>
            <a:pPr algn="r" rtl="1">
              <a:lnSpc>
                <a:spcPct val="120000"/>
              </a:lnSpc>
              <a:buNone/>
            </a:pPr>
            <a:endParaRPr lang="ar-SA" dirty="0" smtClean="0"/>
          </a:p>
          <a:p>
            <a:pPr algn="l">
              <a:lnSpc>
                <a:spcPct val="120000"/>
              </a:lnSpc>
              <a:buNone/>
            </a:pPr>
            <a:r>
              <a:rPr lang="en-GB" dirty="0" smtClean="0"/>
              <a:t>Imam al-</a:t>
            </a:r>
            <a:r>
              <a:rPr lang="en-GB" dirty="0" err="1" smtClean="0"/>
              <a:t>S</a:t>
            </a:r>
            <a:r>
              <a:rPr lang="en-GB" dirty="0" err="1" smtClean="0"/>
              <a:t>adiq</a:t>
            </a:r>
            <a:r>
              <a:rPr lang="en-GB" dirty="0" smtClean="0"/>
              <a:t> said, for the </a:t>
            </a:r>
            <a:r>
              <a:rPr lang="en-GB" dirty="0" err="1" smtClean="0"/>
              <a:t>Qa’im</a:t>
            </a:r>
            <a:r>
              <a:rPr lang="en-GB" dirty="0" smtClean="0"/>
              <a:t> there will be two </a:t>
            </a:r>
            <a:r>
              <a:rPr lang="en-GB" dirty="0" err="1" smtClean="0"/>
              <a:t>Occultations</a:t>
            </a:r>
            <a:r>
              <a:rPr lang="en-GB" dirty="0" smtClean="0"/>
              <a:t> in one of which he returns; in the other his whereabouts is unknown; he would attend the hajj and see the people while they do not see him.</a:t>
            </a:r>
          </a:p>
          <a:p>
            <a:pPr algn="l">
              <a:lnSpc>
                <a:spcPct val="120000"/>
              </a:lnSpc>
              <a:buNone/>
            </a:pPr>
            <a:endParaRPr lang="ar-SA" dirty="0" smtClean="0"/>
          </a:p>
          <a:p>
            <a:pPr algn="r" rtl="1">
              <a:lnSpc>
                <a:spcPct val="120000"/>
              </a:lnSpc>
              <a:buNone/>
            </a:pPr>
            <a:r>
              <a:rPr lang="ar-SA" dirty="0" smtClean="0"/>
              <a:t>عن عبيد بن زرارة قال : سمعت أبا عبد الله عليه السلام </a:t>
            </a:r>
            <a:r>
              <a:rPr lang="ar-SA" dirty="0" smtClean="0"/>
              <a:t>يقول:</a:t>
            </a:r>
          </a:p>
          <a:p>
            <a:pPr algn="r" rtl="1">
              <a:lnSpc>
                <a:spcPct val="120000"/>
              </a:lnSpc>
              <a:buNone/>
            </a:pPr>
            <a:r>
              <a:rPr lang="ar-SA" dirty="0" smtClean="0"/>
              <a:t>يفقد </a:t>
            </a:r>
            <a:r>
              <a:rPr lang="ar-SA" dirty="0" smtClean="0"/>
              <a:t>الناس إمامهم ، يشهد الموسم فيراهم ولا يرونه </a:t>
            </a:r>
            <a:r>
              <a:rPr lang="ar-SA" sz="1600" dirty="0" smtClean="0"/>
              <a:t>(الكافي : ج 1 ص 337 - 338 ح 6</a:t>
            </a:r>
            <a:r>
              <a:rPr lang="ar-SA" sz="1600" dirty="0" smtClean="0"/>
              <a:t>)</a:t>
            </a:r>
            <a:endParaRPr lang="en-GB" sz="1600" dirty="0" smtClean="0"/>
          </a:p>
          <a:p>
            <a:pPr algn="r" rtl="1">
              <a:lnSpc>
                <a:spcPct val="120000"/>
              </a:lnSpc>
              <a:buNone/>
            </a:pPr>
            <a:endParaRPr lang="en-GB" sz="1600" dirty="0" smtClean="0"/>
          </a:p>
          <a:p>
            <a:pPr algn="l">
              <a:lnSpc>
                <a:spcPct val="120000"/>
              </a:lnSpc>
              <a:buNone/>
            </a:pPr>
            <a:r>
              <a:rPr lang="en-GB" dirty="0" smtClean="0"/>
              <a:t>The people will lose their Imam; he attends the </a:t>
            </a:r>
            <a:r>
              <a:rPr lang="en-GB" i="1" dirty="0" err="1" smtClean="0"/>
              <a:t>mawsim</a:t>
            </a:r>
            <a:r>
              <a:rPr lang="en-GB" dirty="0" smtClean="0"/>
              <a:t> and would see them but they don’t see him. </a:t>
            </a:r>
            <a:endParaRPr lang="en-GB" dirty="0" smtClean="0"/>
          </a:p>
          <a:p>
            <a:pPr algn="r" rtl="1">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meeting with al-</a:t>
            </a:r>
            <a:r>
              <a:rPr lang="en-GB" dirty="0" err="1" smtClean="0"/>
              <a:t>Khidr</a:t>
            </a:r>
            <a:r>
              <a:rPr lang="en-GB" dirty="0" smtClean="0"/>
              <a:t> (a)</a:t>
            </a:r>
            <a:endParaRPr lang="en-GB" dirty="0"/>
          </a:p>
        </p:txBody>
      </p:sp>
      <p:sp>
        <p:nvSpPr>
          <p:cNvPr id="3" name="Content Placeholder 2"/>
          <p:cNvSpPr>
            <a:spLocks noGrp="1"/>
          </p:cNvSpPr>
          <p:nvPr>
            <p:ph sz="quarter" idx="1"/>
          </p:nvPr>
        </p:nvSpPr>
        <p:spPr/>
        <p:txBody>
          <a:bodyPr>
            <a:normAutofit fontScale="92500" lnSpcReduction="10000"/>
          </a:bodyPr>
          <a:lstStyle/>
          <a:p>
            <a:pPr algn="r" rtl="1">
              <a:lnSpc>
                <a:spcPct val="110000"/>
              </a:lnSpc>
              <a:buNone/>
            </a:pPr>
            <a:r>
              <a:rPr lang="ar-SA" sz="2600" dirty="0" smtClean="0"/>
              <a:t>الحسن بن علي بن فضال ، قال : سمعت أبا الحسن علي بن موسى الرضا عليهما السلام </a:t>
            </a:r>
            <a:r>
              <a:rPr lang="ar-SA" sz="2600" dirty="0" smtClean="0"/>
              <a:t>يقول:</a:t>
            </a:r>
          </a:p>
          <a:p>
            <a:pPr algn="r" rtl="1">
              <a:lnSpc>
                <a:spcPct val="110000"/>
              </a:lnSpc>
              <a:buNone/>
            </a:pPr>
            <a:r>
              <a:rPr lang="ar-SA" dirty="0" smtClean="0"/>
              <a:t> إن </a:t>
            </a:r>
            <a:r>
              <a:rPr lang="ar-SA" dirty="0" smtClean="0"/>
              <a:t>الخضر عليه السلام </a:t>
            </a:r>
            <a:r>
              <a:rPr lang="en-GB" dirty="0" smtClean="0"/>
              <a:t> ... </a:t>
            </a:r>
            <a:r>
              <a:rPr lang="ar-SA" dirty="0" smtClean="0"/>
              <a:t>ليحضر </a:t>
            </a:r>
            <a:r>
              <a:rPr lang="ar-SA" dirty="0" smtClean="0"/>
              <a:t>الموسم كل سنة ، فيقضي جميع المناسك ، ويقف بعرفة فيؤمن على دعاء المؤمنين ، وسيؤنس الله به وحشة قائمنا في غيبته ويصل به </a:t>
            </a:r>
            <a:r>
              <a:rPr lang="ar-SA" dirty="0" smtClean="0"/>
              <a:t>وحدته </a:t>
            </a:r>
            <a:r>
              <a:rPr lang="ar-SA" sz="1600" b="1" dirty="0" smtClean="0"/>
              <a:t>(</a:t>
            </a:r>
            <a:r>
              <a:rPr lang="ar-SA" sz="1600" dirty="0" smtClean="0"/>
              <a:t>كمال </a:t>
            </a:r>
            <a:r>
              <a:rPr lang="ar-SA" sz="1600" dirty="0" smtClean="0"/>
              <a:t>الدين : ج 2 ص 390 ب 38 ح </a:t>
            </a:r>
            <a:r>
              <a:rPr lang="ar-SA" sz="1600" dirty="0" smtClean="0"/>
              <a:t>4)</a:t>
            </a:r>
          </a:p>
          <a:p>
            <a:pPr algn="r" rtl="1">
              <a:lnSpc>
                <a:spcPct val="110000"/>
              </a:lnSpc>
              <a:buNone/>
            </a:pPr>
            <a:endParaRPr lang="ar-SA" sz="1600" dirty="0" smtClean="0"/>
          </a:p>
          <a:p>
            <a:pPr>
              <a:lnSpc>
                <a:spcPct val="110000"/>
              </a:lnSpc>
              <a:buNone/>
            </a:pPr>
            <a:r>
              <a:rPr lang="en-GB" sz="2400" dirty="0" smtClean="0"/>
              <a:t>Hasan b. Ali b.  </a:t>
            </a:r>
            <a:r>
              <a:rPr lang="en-GB" sz="2400" dirty="0" err="1" smtClean="0"/>
              <a:t>Faddal</a:t>
            </a:r>
            <a:r>
              <a:rPr lang="en-GB" sz="2400" dirty="0" smtClean="0"/>
              <a:t> </a:t>
            </a:r>
            <a:r>
              <a:rPr lang="en-GB" sz="2400" dirty="0" smtClean="0"/>
              <a:t>reports from Imam al-</a:t>
            </a:r>
            <a:r>
              <a:rPr lang="en-GB" sz="2400" dirty="0" err="1" smtClean="0"/>
              <a:t>Rida</a:t>
            </a:r>
            <a:r>
              <a:rPr lang="en-GB" sz="2400" dirty="0" smtClean="0"/>
              <a:t> (a):</a:t>
            </a:r>
          </a:p>
          <a:p>
            <a:pPr>
              <a:lnSpc>
                <a:spcPct val="110000"/>
              </a:lnSpc>
              <a:buNone/>
            </a:pPr>
            <a:r>
              <a:rPr lang="en-GB" sz="2400" dirty="0" err="1" smtClean="0"/>
              <a:t>Khidr</a:t>
            </a:r>
            <a:r>
              <a:rPr lang="en-GB" sz="2400" dirty="0" smtClean="0"/>
              <a:t> (a) attends hajj every year and performs all the </a:t>
            </a:r>
            <a:r>
              <a:rPr lang="en-GB" sz="2400" i="1" dirty="0" err="1" smtClean="0"/>
              <a:t>manasik</a:t>
            </a:r>
            <a:r>
              <a:rPr lang="en-GB" sz="2400" dirty="0" smtClean="0"/>
              <a:t>. He performs the stay in ‘</a:t>
            </a:r>
            <a:r>
              <a:rPr lang="en-GB" sz="2400" dirty="0" err="1" smtClean="0"/>
              <a:t>Arafah</a:t>
            </a:r>
            <a:r>
              <a:rPr lang="en-GB" sz="2400" dirty="0" smtClean="0"/>
              <a:t> and says </a:t>
            </a:r>
            <a:r>
              <a:rPr lang="en-GB" sz="2400" i="1" dirty="0" err="1" smtClean="0"/>
              <a:t>ameen</a:t>
            </a:r>
            <a:r>
              <a:rPr lang="en-GB" sz="2400" dirty="0" smtClean="0"/>
              <a:t> on the prayer of the believers. And Allah will sooth the loneliness and the apprehension of our </a:t>
            </a:r>
            <a:r>
              <a:rPr lang="en-GB" sz="2400" dirty="0" err="1" smtClean="0"/>
              <a:t>Q</a:t>
            </a:r>
            <a:r>
              <a:rPr lang="en-GB" sz="2400" dirty="0" err="1" smtClean="0"/>
              <a:t>ai’m</a:t>
            </a:r>
            <a:r>
              <a:rPr lang="en-GB" sz="2400" dirty="0" smtClean="0"/>
              <a:t> through his company. </a:t>
            </a:r>
          </a:p>
          <a:p>
            <a:pPr>
              <a:lnSpc>
                <a:spcPct val="110000"/>
              </a:lnSpc>
              <a:buNone/>
            </a:pP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800" dirty="0" smtClean="0">
                <a:solidFill>
                  <a:srgbClr val="E7DEC9"/>
                </a:solidFill>
              </a:rPr>
              <a:t>The philosophy behind his disappearance </a:t>
            </a:r>
            <a:endParaRPr lang="en-GB" dirty="0"/>
          </a:p>
        </p:txBody>
      </p:sp>
      <p:sp>
        <p:nvSpPr>
          <p:cNvPr id="3" name="Content Placeholder 2"/>
          <p:cNvSpPr>
            <a:spLocks noGrp="1"/>
          </p:cNvSpPr>
          <p:nvPr>
            <p:ph sz="quarter" idx="1"/>
          </p:nvPr>
        </p:nvSpPr>
        <p:spPr>
          <a:xfrm>
            <a:off x="612648" y="1600200"/>
            <a:ext cx="8153400" cy="4800600"/>
          </a:xfrm>
        </p:spPr>
        <p:txBody>
          <a:bodyPr>
            <a:normAutofit fontScale="85000" lnSpcReduction="20000"/>
          </a:bodyPr>
          <a:lstStyle/>
          <a:p>
            <a:pPr algn="r" rtl="1">
              <a:lnSpc>
                <a:spcPct val="120000"/>
              </a:lnSpc>
              <a:buNone/>
            </a:pPr>
            <a:r>
              <a:rPr lang="ar-SA" dirty="0" smtClean="0"/>
              <a:t>عن أبي عبد الله عليه السلام قال : قال رسول الله صلى الله عليه وآله : </a:t>
            </a:r>
            <a:endParaRPr lang="en-GB" dirty="0" smtClean="0"/>
          </a:p>
          <a:p>
            <a:pPr algn="r" rtl="1">
              <a:lnSpc>
                <a:spcPct val="120000"/>
              </a:lnSpc>
              <a:buNone/>
            </a:pPr>
            <a:r>
              <a:rPr lang="ar-SA" dirty="0" smtClean="0"/>
              <a:t>لا </a:t>
            </a:r>
            <a:r>
              <a:rPr lang="ar-SA" dirty="0" smtClean="0"/>
              <a:t>بد للغلام من غيبة فقيل له : ولم يا رسول الله ؟ قال يخاف </a:t>
            </a:r>
            <a:r>
              <a:rPr lang="ar-SA" dirty="0" smtClean="0"/>
              <a:t>القتل</a:t>
            </a:r>
            <a:r>
              <a:rPr lang="ar-SA" b="1" dirty="0" smtClean="0"/>
              <a:t> </a:t>
            </a:r>
            <a:r>
              <a:rPr lang="ar-SA" sz="1400" dirty="0" smtClean="0"/>
              <a:t>(علل </a:t>
            </a:r>
            <a:r>
              <a:rPr lang="ar-SA" sz="1400" dirty="0" smtClean="0"/>
              <a:t>الشرائع : ج 1 ص 243 ب 179 ح </a:t>
            </a:r>
            <a:r>
              <a:rPr lang="ar-SA" sz="1400" dirty="0" smtClean="0"/>
              <a:t>1)</a:t>
            </a:r>
          </a:p>
          <a:p>
            <a:pPr algn="r" rtl="1">
              <a:lnSpc>
                <a:spcPct val="120000"/>
              </a:lnSpc>
              <a:buNone/>
            </a:pPr>
            <a:endParaRPr lang="ar-SA" dirty="0" smtClean="0"/>
          </a:p>
          <a:p>
            <a:pPr algn="l">
              <a:lnSpc>
                <a:spcPct val="120000"/>
              </a:lnSpc>
              <a:buNone/>
            </a:pPr>
            <a:r>
              <a:rPr lang="en-GB" dirty="0" smtClean="0"/>
              <a:t>Imam al-</a:t>
            </a:r>
            <a:r>
              <a:rPr lang="en-GB" dirty="0" err="1" smtClean="0"/>
              <a:t>Sadiq</a:t>
            </a:r>
            <a:r>
              <a:rPr lang="en-GB" dirty="0" smtClean="0"/>
              <a:t> reports from the Prophet (s):</a:t>
            </a:r>
          </a:p>
          <a:p>
            <a:pPr algn="l">
              <a:lnSpc>
                <a:spcPct val="120000"/>
              </a:lnSpc>
              <a:buNone/>
            </a:pPr>
            <a:r>
              <a:rPr lang="en-GB" dirty="0" smtClean="0"/>
              <a:t>There will be no escape for the boy from Occultation. He was asked why; he replied, because he fears to be murdered. </a:t>
            </a:r>
          </a:p>
          <a:p>
            <a:pPr algn="l">
              <a:lnSpc>
                <a:spcPct val="120000"/>
              </a:lnSpc>
              <a:buNone/>
            </a:pPr>
            <a:endParaRPr lang="en-GB" dirty="0" smtClean="0"/>
          </a:p>
          <a:p>
            <a:pPr algn="l">
              <a:lnSpc>
                <a:spcPct val="120000"/>
              </a:lnSpc>
              <a:buNone/>
            </a:pPr>
            <a:r>
              <a:rPr lang="en-GB" dirty="0" smtClean="0"/>
              <a:t>However, these are just partial answers to the question. The main philosophy behind this is unknown as we see in the following </a:t>
            </a:r>
            <a:r>
              <a:rPr lang="en-GB" dirty="0" err="1" smtClean="0"/>
              <a:t>hadith</a:t>
            </a:r>
            <a:r>
              <a:rPr lang="en-GB" dirty="0" smtClean="0"/>
              <a:t>.  </a:t>
            </a:r>
          </a:p>
          <a:p>
            <a:pPr algn="l">
              <a:lnSpc>
                <a:spcPct val="120000"/>
              </a:lnSpc>
              <a:buNone/>
            </a:pPr>
            <a:endParaRPr lang="en-GB" dirty="0" smtClean="0"/>
          </a:p>
          <a:p>
            <a:pPr algn="l">
              <a:buNone/>
            </a:pPr>
            <a:endParaRPr lang="en-GB" dirty="0" smtClean="0"/>
          </a:p>
          <a:p>
            <a:pPr algn="l">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800" dirty="0" smtClean="0"/>
              <a:t>The philosophy </a:t>
            </a:r>
            <a:r>
              <a:rPr lang="en-GB" sz="3800" dirty="0" smtClean="0"/>
              <a:t>behind his </a:t>
            </a:r>
            <a:r>
              <a:rPr lang="en-GB" sz="3800" dirty="0" smtClean="0"/>
              <a:t>disappearance </a:t>
            </a:r>
            <a:endParaRPr lang="en-GB" sz="3800" dirty="0"/>
          </a:p>
        </p:txBody>
      </p:sp>
      <p:sp>
        <p:nvSpPr>
          <p:cNvPr id="3" name="Content Placeholder 2"/>
          <p:cNvSpPr>
            <a:spLocks noGrp="1"/>
          </p:cNvSpPr>
          <p:nvPr>
            <p:ph sz="quarter" idx="1"/>
          </p:nvPr>
        </p:nvSpPr>
        <p:spPr>
          <a:xfrm>
            <a:off x="612648" y="1600200"/>
            <a:ext cx="8153400" cy="4953000"/>
          </a:xfrm>
        </p:spPr>
        <p:txBody>
          <a:bodyPr>
            <a:normAutofit fontScale="55000" lnSpcReduction="20000"/>
          </a:bodyPr>
          <a:lstStyle/>
          <a:p>
            <a:pPr algn="r" rtl="1">
              <a:lnSpc>
                <a:spcPct val="120000"/>
              </a:lnSpc>
              <a:buNone/>
            </a:pPr>
            <a:r>
              <a:rPr lang="ar-SA" sz="3300" dirty="0" smtClean="0"/>
              <a:t>إن لصاحب هذا الامر غيبة لابد منها ، يرتاب فيها كل مبطل ، فقلت : ولم جعلت فداك ؟ قال : لأمر لم يؤذن لنا في كشفه لكم ؟ قلت : فما وجه الحكمة في غيبته ؟ قال </a:t>
            </a:r>
            <a:r>
              <a:rPr lang="en-GB" sz="3300" dirty="0" smtClean="0"/>
              <a:t>...</a:t>
            </a:r>
            <a:r>
              <a:rPr lang="ar-SA" sz="3300" dirty="0" smtClean="0"/>
              <a:t>إن </a:t>
            </a:r>
            <a:r>
              <a:rPr lang="ar-SA" sz="3300" dirty="0" smtClean="0"/>
              <a:t>وجه الحكمة في ذلك لا ينكشف إلا بعد ظهوره ، كما لم ينكشف وجه الحكمة فيما أتاه الخضر عليه السلام من خرق السفينة ، وقتل الغلام ، وإقامة الجدار لموسى عليه السلام إلى وقت افتراقهما . يا ابن الفضل : إن هذا الامر أمر من ( أمر ) الله تعالى ، وسر من سر الله </a:t>
            </a:r>
            <a:r>
              <a:rPr lang="ar-SA" sz="3300" dirty="0" smtClean="0"/>
              <a:t> </a:t>
            </a:r>
            <a:r>
              <a:rPr lang="en-GB" dirty="0" smtClean="0"/>
              <a:t>...</a:t>
            </a:r>
            <a:r>
              <a:rPr lang="ar-SA" dirty="0" smtClean="0"/>
              <a:t> </a:t>
            </a:r>
            <a:r>
              <a:rPr lang="ar-SA" sz="2500" b="1" dirty="0" smtClean="0"/>
              <a:t>(</a:t>
            </a:r>
            <a:r>
              <a:rPr lang="ar-SA" sz="2500" dirty="0" smtClean="0"/>
              <a:t>كمال الدين : ج 2 ص 481 - 482 ب 44 ح </a:t>
            </a:r>
            <a:r>
              <a:rPr lang="ar-SA" sz="2500" dirty="0" smtClean="0"/>
              <a:t>)</a:t>
            </a:r>
            <a:endParaRPr lang="en-GB" sz="2500" dirty="0" smtClean="0"/>
          </a:p>
          <a:p>
            <a:pPr algn="r" rtl="1">
              <a:lnSpc>
                <a:spcPct val="110000"/>
              </a:lnSpc>
              <a:buNone/>
            </a:pPr>
            <a:endParaRPr lang="en-GB" dirty="0" smtClean="0"/>
          </a:p>
          <a:p>
            <a:pPr algn="l">
              <a:lnSpc>
                <a:spcPct val="110000"/>
              </a:lnSpc>
              <a:buNone/>
            </a:pPr>
            <a:r>
              <a:rPr lang="en-GB" dirty="0" smtClean="0"/>
              <a:t>Al-</a:t>
            </a:r>
            <a:r>
              <a:rPr lang="en-GB" dirty="0" err="1" smtClean="0"/>
              <a:t>S</a:t>
            </a:r>
            <a:r>
              <a:rPr lang="en-GB" dirty="0" err="1" smtClean="0"/>
              <a:t>aduq</a:t>
            </a:r>
            <a:r>
              <a:rPr lang="en-GB" dirty="0" smtClean="0"/>
              <a:t> reports from Imam al-</a:t>
            </a:r>
            <a:r>
              <a:rPr lang="en-GB" dirty="0" err="1" smtClean="0"/>
              <a:t>Sadiq</a:t>
            </a:r>
            <a:r>
              <a:rPr lang="en-GB" dirty="0" smtClean="0"/>
              <a:t>:</a:t>
            </a:r>
          </a:p>
          <a:p>
            <a:pPr algn="l">
              <a:lnSpc>
                <a:spcPct val="110000"/>
              </a:lnSpc>
              <a:buNone/>
            </a:pPr>
            <a:r>
              <a:rPr lang="en-GB" sz="3300" dirty="0" smtClean="0"/>
              <a:t>The incumbent of this affair will have a disappearance from which there is no escape, in which every perverse will doubt.</a:t>
            </a:r>
          </a:p>
          <a:p>
            <a:pPr algn="l">
              <a:lnSpc>
                <a:spcPct val="110000"/>
              </a:lnSpc>
              <a:buNone/>
            </a:pPr>
            <a:r>
              <a:rPr lang="en-GB" sz="3300" dirty="0" smtClean="0"/>
              <a:t> I asked why? He said, for a reason that we are not allowed to disclose for you. I said, so what is the wisdom behind his disappearance? </a:t>
            </a:r>
          </a:p>
          <a:p>
            <a:pPr algn="l">
              <a:lnSpc>
                <a:spcPct val="110000"/>
              </a:lnSpc>
              <a:buNone/>
            </a:pPr>
            <a:r>
              <a:rPr lang="en-GB" sz="3300" dirty="0" smtClean="0"/>
              <a:t>He said, ... The wisdom behind it would not be revealed unless after he reappears; in the same way that the wisdom behind the acts of </a:t>
            </a:r>
            <a:r>
              <a:rPr lang="en-GB" sz="3300" dirty="0" err="1" smtClean="0"/>
              <a:t>Khidr</a:t>
            </a:r>
            <a:r>
              <a:rPr lang="en-GB" sz="3300" dirty="0" smtClean="0"/>
              <a:t> (damaging the ship, killing the young boy and erecting the wall) was not revealed to Musa (a) until the time of their departure. </a:t>
            </a:r>
          </a:p>
          <a:p>
            <a:pPr algn="l">
              <a:lnSpc>
                <a:spcPct val="110000"/>
              </a:lnSpc>
              <a:buNone/>
            </a:pPr>
            <a:r>
              <a:rPr lang="en-GB" sz="3300" dirty="0" smtClean="0"/>
              <a:t>This issue is an issue from God and a secret from the secrets of God ... </a:t>
            </a:r>
          </a:p>
          <a:p>
            <a:pPr algn="l">
              <a:lnSpc>
                <a:spcPct val="110000"/>
              </a:lnSpc>
            </a:pPr>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600201"/>
            <a:ext cx="8229600" cy="4800600"/>
          </a:xfrm>
        </p:spPr>
        <p:txBody>
          <a:bodyPr>
            <a:normAutofit fontScale="47500" lnSpcReduction="20000"/>
          </a:bodyPr>
          <a:lstStyle/>
          <a:p>
            <a:pPr algn="ctr" rtl="1">
              <a:lnSpc>
                <a:spcPct val="170000"/>
              </a:lnSpc>
              <a:buNone/>
            </a:pPr>
            <a:r>
              <a:rPr lang="en-GB" sz="5500" dirty="0" smtClean="0"/>
              <a:t>Hadith </a:t>
            </a:r>
            <a:r>
              <a:rPr lang="en-GB" sz="5500" i="1" dirty="0" err="1" smtClean="0"/>
              <a:t>lawh</a:t>
            </a:r>
            <a:r>
              <a:rPr lang="en-GB" sz="5500" dirty="0" smtClean="0"/>
              <a:t> Fatimah (a)</a:t>
            </a:r>
          </a:p>
          <a:p>
            <a:pPr algn="r" rtl="1">
              <a:lnSpc>
                <a:spcPct val="170000"/>
              </a:lnSpc>
              <a:buNone/>
            </a:pPr>
            <a:r>
              <a:rPr lang="ar-SA" b="1" dirty="0" smtClean="0"/>
              <a:t>عن أبي بصير عن أبي عبدالله عليه السلام قال : قال أبي لجابر بن عبدالله الأنصاري : إن لي إليك حاجة فمتى يخف عليك أن أخلو بك أسألك عنها؟ قال له جابر: أي الأوقات أحببت، فخلا به في بعض الأيام فقال له: ياجابر أخبرني عن اللوح الذي رأيته في يد أمي فاطمة بنت رسول الله صلى الله عليه واله سلم وما أخبرتك به أمي أنه في ذلك اللوح مكتوب</a:t>
            </a:r>
            <a:r>
              <a:rPr lang="en-GB" b="1" dirty="0" smtClean="0"/>
              <a:t> </a:t>
            </a:r>
            <a:endParaRPr lang="en-GB" b="1" dirty="0" smtClean="0"/>
          </a:p>
          <a:p>
            <a:pPr algn="r" rtl="1">
              <a:lnSpc>
                <a:spcPct val="170000"/>
              </a:lnSpc>
              <a:buNone/>
            </a:pPr>
            <a:endParaRPr lang="en-GB" b="1" dirty="0" smtClean="0"/>
          </a:p>
          <a:p>
            <a:pPr algn="l">
              <a:lnSpc>
                <a:spcPct val="170000"/>
              </a:lnSpc>
              <a:buNone/>
            </a:pPr>
            <a:r>
              <a:rPr lang="en-GB" b="1" dirty="0" smtClean="0"/>
              <a:t>Abu </a:t>
            </a:r>
            <a:r>
              <a:rPr lang="en-GB" b="1" dirty="0" err="1" smtClean="0"/>
              <a:t>Basir</a:t>
            </a:r>
            <a:r>
              <a:rPr lang="en-GB" b="1" dirty="0" smtClean="0"/>
              <a:t> reports from Imam al-</a:t>
            </a:r>
            <a:r>
              <a:rPr lang="en-GB" b="1" dirty="0" err="1" smtClean="0"/>
              <a:t>Sadiq</a:t>
            </a:r>
            <a:r>
              <a:rPr lang="en-GB" b="1" dirty="0" smtClean="0"/>
              <a:t> (a),</a:t>
            </a:r>
          </a:p>
          <a:p>
            <a:pPr algn="l">
              <a:lnSpc>
                <a:spcPct val="170000"/>
              </a:lnSpc>
              <a:buNone/>
            </a:pPr>
            <a:r>
              <a:rPr lang="en-GB" b="1" dirty="0" smtClean="0"/>
              <a:t>My father told Jabir b. Abdullah al-Ansari, I need a favour from you. When would it be a good time to meet you and ask you about it? Jabir said to my father, whenever you wish. </a:t>
            </a:r>
          </a:p>
          <a:p>
            <a:pPr algn="l">
              <a:lnSpc>
                <a:spcPct val="170000"/>
              </a:lnSpc>
              <a:buNone/>
            </a:pPr>
            <a:r>
              <a:rPr lang="en-GB" b="1" dirty="0" smtClean="0"/>
              <a:t>So one day my father met him and told him, O Jabir, inform me of the Tablet that you saw in my mother’s (Fatima daughter of the Prophet) hands, and of what did my mother tell you about the contents of that Tablet. </a:t>
            </a:r>
          </a:p>
          <a:p>
            <a:pPr algn="r" rtl="1">
              <a:lnSpc>
                <a:spcPct val="170000"/>
              </a:lnSpc>
            </a:pPr>
            <a:endParaRPr lang="en-GB"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1447800"/>
            <a:ext cx="8229600" cy="5082809"/>
          </a:xfrm>
        </p:spPr>
        <p:txBody>
          <a:bodyPr>
            <a:normAutofit fontScale="55000" lnSpcReduction="20000"/>
          </a:bodyPr>
          <a:lstStyle/>
          <a:p>
            <a:pPr algn="r" rtl="1">
              <a:lnSpc>
                <a:spcPct val="120000"/>
              </a:lnSpc>
            </a:pPr>
            <a:r>
              <a:rPr lang="ar-SA" dirty="0" smtClean="0"/>
              <a:t>فقال جابر: أشهد بالله إني دخلت على أمك فاطمة بنت رسول الله ( صل الله عليه واله سلم)، فهنيتها بولادة الحسين عليه السلام ، ورأيت في يدها لوحاً أخضر ظننت أنه من زمرد ، ورأيت فيه كتاباً أبيض شبه نور الشمس .فقلت : بأبي أنت وأمي يا بنت رسول الله ( صل الله عليه واله سلم) ماهذا اللوح؟</a:t>
            </a:r>
            <a:r>
              <a:rPr lang="en-GB" dirty="0" smtClean="0"/>
              <a:t> </a:t>
            </a:r>
            <a:r>
              <a:rPr lang="ar-SA" dirty="0" smtClean="0"/>
              <a:t>فقالت: هذا اللوح أهداه الله إلى رسول الله ( صل الله عليه واله سلم) فيه اسم أبي واسم بعلي واسم ابني واسم الأوصياء من ولدي ، وأعطانيه أبي ليبشرني بدلك</a:t>
            </a:r>
            <a:br>
              <a:rPr lang="ar-SA" dirty="0" smtClean="0"/>
            </a:br>
            <a:r>
              <a:rPr lang="ar-SA" dirty="0" smtClean="0"/>
              <a:t>فقال جابر: فأعطتنيه أمك فاطمة فقرأته واستنسخته </a:t>
            </a:r>
            <a:br>
              <a:rPr lang="ar-SA" dirty="0" smtClean="0"/>
            </a:br>
            <a:endParaRPr lang="en-GB" dirty="0" smtClean="0"/>
          </a:p>
          <a:p>
            <a:pPr algn="r" rtl="1"/>
            <a:endParaRPr lang="en-GB" dirty="0" smtClean="0"/>
          </a:p>
          <a:p>
            <a:pPr>
              <a:lnSpc>
                <a:spcPct val="120000"/>
              </a:lnSpc>
              <a:buNone/>
            </a:pPr>
            <a:r>
              <a:rPr lang="en-GB" dirty="0" smtClean="0"/>
              <a:t>Jabir said, I take God as my witness that I visited your mother Fatima bint </a:t>
            </a:r>
            <a:r>
              <a:rPr lang="en-GB" dirty="0" err="1" smtClean="0"/>
              <a:t>Rasulillah</a:t>
            </a:r>
            <a:r>
              <a:rPr lang="en-GB" dirty="0" smtClean="0"/>
              <a:t> (s) and greeted her for the birth of al-Husain (a). I saw a green tablet in her hand which I thought was made of emerald; and I saw a writing in it which was shining like the light of the son. I asked, What is this tablet O daughter of the Prophet? She said, this is a tablet that God has presented to the Messenger of God. In it there is my father’s name and the names of my </a:t>
            </a:r>
            <a:r>
              <a:rPr lang="en-GB" dirty="0" err="1" smtClean="0"/>
              <a:t>my</a:t>
            </a:r>
            <a:r>
              <a:rPr lang="en-GB" dirty="0" smtClean="0"/>
              <a:t> husband and my two sons and the names of the </a:t>
            </a:r>
            <a:r>
              <a:rPr lang="en-GB" i="1" dirty="0" err="1" smtClean="0"/>
              <a:t>awsiya</a:t>
            </a:r>
            <a:r>
              <a:rPr lang="en-GB" dirty="0" smtClean="0"/>
              <a:t>’ from my progeny. My father gifted it to me to make me happy. </a:t>
            </a:r>
          </a:p>
          <a:p>
            <a:pPr>
              <a:lnSpc>
                <a:spcPct val="120000"/>
              </a:lnSpc>
              <a:buNone/>
            </a:pPr>
            <a:r>
              <a:rPr lang="en-GB" dirty="0" smtClean="0"/>
              <a:t>Jabir said, your mother , Fatima, gave it to me and I read it and copied it.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47500" lnSpcReduction="20000"/>
          </a:bodyPr>
          <a:lstStyle/>
          <a:p>
            <a:pPr algn="r" rtl="1">
              <a:lnSpc>
                <a:spcPct val="170000"/>
              </a:lnSpc>
              <a:buNone/>
            </a:pPr>
            <a:r>
              <a:rPr lang="ar-SA" dirty="0" smtClean="0"/>
              <a:t>فقال له أبي: فهل لك ياجابر أن تعرضه علي؟ فمشى معه أبي إلى منزل جابر فأخرج صحيفة من رق فقال : ياجابر انظر في كتابك لأقرأ عليك، فنظر جابر في نسخته فقرأه أبي فما خالف حرف حرفا، فقال جابر: أشهد أني هكذا رأيته</a:t>
            </a:r>
            <a:r>
              <a:rPr lang="en-GB" dirty="0" smtClean="0"/>
              <a:t>. </a:t>
            </a:r>
            <a:r>
              <a:rPr lang="ar-SA" dirty="0" smtClean="0"/>
              <a:t>ففي </a:t>
            </a:r>
            <a:r>
              <a:rPr lang="ar-SA" dirty="0" smtClean="0"/>
              <a:t>اللوح مكتوب</a:t>
            </a:r>
            <a:endParaRPr lang="en-GB" dirty="0" smtClean="0"/>
          </a:p>
          <a:p>
            <a:pPr algn="r" rtl="1">
              <a:lnSpc>
                <a:spcPct val="170000"/>
              </a:lnSpc>
              <a:buNone/>
            </a:pPr>
            <a:r>
              <a:rPr lang="ar-SA" dirty="0" smtClean="0"/>
              <a:t>(هذا كتاب من الله العزيز الحكيم لمحمد نبيه ونوره وسفيره وحجابه ودليله نزل به الروح الأمين من عند رب العالمين عظم يا محمد أسمائي ، واشكر آلائي ولا تجحد نعمائي</a:t>
            </a:r>
            <a:r>
              <a:rPr lang="en-GB" dirty="0" smtClean="0"/>
              <a:t> </a:t>
            </a:r>
            <a:r>
              <a:rPr lang="ar-SA" dirty="0" smtClean="0"/>
              <a:t>إني أنا الله لا إله إلا أنا قاصم الجبارين ومديل المظلومين وديان الدين إني أنا الله لا إله إلا أنا فمن رجا غير فضلي ، أو خاف غيرعدلي عذبته عذابا لا أعذبه أحدا من العالمين</a:t>
            </a:r>
            <a:r>
              <a:rPr lang="en-GB" dirty="0" smtClean="0"/>
              <a:t> </a:t>
            </a:r>
            <a:r>
              <a:rPr lang="ar-SA" dirty="0" smtClean="0"/>
              <a:t>فإياي فاعبد وعلي فتوكل</a:t>
            </a:r>
            <a:endParaRPr lang="en-GB" dirty="0" smtClean="0"/>
          </a:p>
          <a:p>
            <a:pPr algn="r" rtl="1">
              <a:lnSpc>
                <a:spcPct val="120000"/>
              </a:lnSpc>
              <a:buNone/>
            </a:pPr>
            <a:endParaRPr lang="en-GB" dirty="0" smtClean="0"/>
          </a:p>
          <a:p>
            <a:pPr>
              <a:lnSpc>
                <a:spcPct val="120000"/>
              </a:lnSpc>
              <a:buNone/>
            </a:pPr>
            <a:r>
              <a:rPr lang="en-GB" dirty="0" smtClean="0"/>
              <a:t>My father said, can you show it to me Jabir? Then my father walked with Jabir to his home and he showed him a parchment. My father said, O Jabir you look into your parchment and I read for you. </a:t>
            </a:r>
          </a:p>
          <a:p>
            <a:pPr>
              <a:lnSpc>
                <a:spcPct val="120000"/>
              </a:lnSpc>
              <a:buNone/>
            </a:pPr>
            <a:r>
              <a:rPr lang="en-GB" dirty="0" smtClean="0"/>
              <a:t>Jabir </a:t>
            </a:r>
            <a:r>
              <a:rPr lang="en-GB" dirty="0" smtClean="0"/>
              <a:t>looked into his copy and my father read for him without differing even in one letter. </a:t>
            </a:r>
          </a:p>
          <a:p>
            <a:pPr>
              <a:lnSpc>
                <a:spcPct val="120000"/>
              </a:lnSpc>
              <a:buNone/>
            </a:pPr>
            <a:r>
              <a:rPr lang="en-GB" dirty="0" smtClean="0"/>
              <a:t>Jabir said, I swear by God that I saw it the way you read. It was written in the Tablet,</a:t>
            </a:r>
          </a:p>
          <a:p>
            <a:pPr>
              <a:lnSpc>
                <a:spcPct val="120000"/>
              </a:lnSpc>
              <a:buNone/>
            </a:pPr>
            <a:endParaRPr lang="en-GB" dirty="0" smtClean="0"/>
          </a:p>
          <a:p>
            <a:pPr>
              <a:lnSpc>
                <a:spcPct val="120000"/>
              </a:lnSpc>
              <a:buNone/>
            </a:pPr>
            <a:r>
              <a:rPr lang="en-GB" dirty="0" smtClean="0"/>
              <a:t>“this is a letter from Allah the Almighty the Wise to Muhammad, His Prophet, and His light, and His ambassador , and His doorkeeper, and His guide, which al-</a:t>
            </a:r>
            <a:r>
              <a:rPr lang="en-GB" dirty="0" err="1" smtClean="0"/>
              <a:t>Ruh</a:t>
            </a:r>
            <a:r>
              <a:rPr lang="en-GB" dirty="0" smtClean="0"/>
              <a:t> al-</a:t>
            </a:r>
            <a:r>
              <a:rPr lang="en-GB" dirty="0" err="1" smtClean="0"/>
              <a:t>amin</a:t>
            </a:r>
            <a:r>
              <a:rPr lang="en-GB" dirty="0" smtClean="0"/>
              <a:t> brought it down from the Lord of the Worlds. ...</a:t>
            </a:r>
            <a:endParaRPr lang="en-GB" dirty="0" smtClean="0"/>
          </a:p>
          <a:p>
            <a:pPr algn="r" rtl="1">
              <a:buNone/>
            </a:pP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Traditions from the Prophet (s)</a:t>
            </a:r>
            <a:endParaRPr lang="en-GB" dirty="0"/>
          </a:p>
        </p:txBody>
      </p:sp>
      <p:sp>
        <p:nvSpPr>
          <p:cNvPr id="3" name="Content Placeholder 2"/>
          <p:cNvSpPr>
            <a:spLocks noGrp="1"/>
          </p:cNvSpPr>
          <p:nvPr>
            <p:ph idx="1"/>
          </p:nvPr>
        </p:nvSpPr>
        <p:spPr>
          <a:xfrm>
            <a:off x="457200" y="1524000"/>
            <a:ext cx="8229600" cy="5334001"/>
          </a:xfrm>
        </p:spPr>
        <p:txBody>
          <a:bodyPr>
            <a:normAutofit fontScale="47500" lnSpcReduction="20000"/>
          </a:bodyPr>
          <a:lstStyle/>
          <a:p>
            <a:pPr algn="r" rtl="1">
              <a:lnSpc>
                <a:spcPct val="170000"/>
              </a:lnSpc>
              <a:buNone/>
            </a:pPr>
            <a:r>
              <a:rPr lang="ar-SA" dirty="0" smtClean="0"/>
              <a:t>إني </a:t>
            </a:r>
            <a:r>
              <a:rPr lang="ar-SA" dirty="0" smtClean="0"/>
              <a:t>لم أبعث نبيا فأكملت أيامه ، وانقضت نبوته إلا جعلت له وصيا</a:t>
            </a:r>
            <a:r>
              <a:rPr lang="en-GB" dirty="0" smtClean="0"/>
              <a:t> </a:t>
            </a:r>
            <a:r>
              <a:rPr lang="ar-SA" dirty="0" smtClean="0"/>
              <a:t>.... </a:t>
            </a:r>
            <a:endParaRPr lang="en-GB" dirty="0" smtClean="0"/>
          </a:p>
          <a:p>
            <a:pPr algn="r" rtl="1">
              <a:lnSpc>
                <a:spcPct val="170000"/>
              </a:lnSpc>
              <a:buNone/>
            </a:pPr>
            <a:r>
              <a:rPr lang="ar-SA" dirty="0" smtClean="0"/>
              <a:t>أخرج منه الداعي إلى سبيلي والخازن لعلمي الحسن العسكري عليه السلام، ثم اكمل ديني بابنه محمد رحمة للعالمين، عليه كمال موسى، وبهاء عيسى، وصبر ايوب، سيد اوليائي، سيذل اوليائي في زمانه، </a:t>
            </a:r>
            <a:r>
              <a:rPr lang="en-GB" dirty="0" smtClean="0"/>
              <a:t>…</a:t>
            </a:r>
            <a:r>
              <a:rPr lang="ar-SA" dirty="0" smtClean="0"/>
              <a:t>فيقتلون ويحرقون ويكونون خائفين مرعوبين وجلين، </a:t>
            </a:r>
            <a:r>
              <a:rPr lang="en-GB" dirty="0" smtClean="0"/>
              <a:t>…</a:t>
            </a:r>
            <a:r>
              <a:rPr lang="ar-SA" dirty="0" smtClean="0"/>
              <a:t>اولئك اوليائي حقاً، </a:t>
            </a:r>
            <a:r>
              <a:rPr lang="en-GB" dirty="0" smtClean="0"/>
              <a:t>….</a:t>
            </a:r>
            <a:r>
              <a:rPr lang="ar-SA" dirty="0" smtClean="0"/>
              <a:t>اولئك عليهم صلوات من ربهم ورحمة واولئك هم المهتدون.</a:t>
            </a:r>
            <a:endParaRPr lang="en-GB" dirty="0" smtClean="0"/>
          </a:p>
          <a:p>
            <a:pPr algn="r" rtl="1">
              <a:lnSpc>
                <a:spcPct val="170000"/>
              </a:lnSpc>
              <a:buNone/>
            </a:pPr>
            <a:r>
              <a:rPr lang="ar-SA" dirty="0" smtClean="0"/>
              <a:t>(ابو منصور احمد بن علي الطبرسي، الاحتجاج 1: 166. اصول الكافي: 1/527، كمال الدين ص308 ب 28 ح1، عيون الاخبار ص34 ب6 ح2، الغيبة للنعماني ص62 ب4 ح5، الاختصاص للمفيد ص210، الطوسي في الغيبة ص 53، البحار:36/ 195 ـ 197</a:t>
            </a:r>
            <a:r>
              <a:rPr lang="ar-SA" dirty="0" smtClean="0"/>
              <a:t>).</a:t>
            </a:r>
            <a:endParaRPr lang="en-GB" dirty="0" smtClean="0"/>
          </a:p>
          <a:p>
            <a:pPr algn="r" rtl="1">
              <a:lnSpc>
                <a:spcPct val="170000"/>
              </a:lnSpc>
              <a:buNone/>
            </a:pPr>
            <a:endParaRPr lang="en-GB" dirty="0" smtClean="0"/>
          </a:p>
          <a:p>
            <a:pPr>
              <a:lnSpc>
                <a:spcPct val="170000"/>
              </a:lnSpc>
              <a:buNone/>
            </a:pPr>
            <a:r>
              <a:rPr lang="en-GB" dirty="0" smtClean="0"/>
              <a:t>I did not send a Prophet </a:t>
            </a:r>
            <a:r>
              <a:rPr lang="en-GB" dirty="0" smtClean="0"/>
              <a:t>unless appointed a </a:t>
            </a:r>
            <a:r>
              <a:rPr lang="en-GB" i="1" dirty="0" err="1" smtClean="0"/>
              <a:t>wasi</a:t>
            </a:r>
            <a:r>
              <a:rPr lang="en-GB" dirty="0" smtClean="0"/>
              <a:t> for </a:t>
            </a:r>
            <a:r>
              <a:rPr lang="en-GB" dirty="0" smtClean="0"/>
              <a:t>him after </a:t>
            </a:r>
            <a:r>
              <a:rPr lang="en-GB" dirty="0" smtClean="0"/>
              <a:t>the completion of his time and end of his </a:t>
            </a:r>
            <a:r>
              <a:rPr lang="en-GB" dirty="0" err="1" smtClean="0"/>
              <a:t>Prophethood</a:t>
            </a:r>
            <a:r>
              <a:rPr lang="en-GB" dirty="0" smtClean="0"/>
              <a:t> </a:t>
            </a:r>
            <a:r>
              <a:rPr lang="en-GB" dirty="0" smtClean="0"/>
              <a:t>... (and after mentioning the names of the Imams one by one the </a:t>
            </a:r>
            <a:r>
              <a:rPr lang="en-GB" dirty="0" err="1" smtClean="0"/>
              <a:t>hadith</a:t>
            </a:r>
            <a:r>
              <a:rPr lang="en-GB" dirty="0" smtClean="0"/>
              <a:t> continues) and I will bring out from him the caller to my path and the store for my knowledge, al-Hasan al-</a:t>
            </a:r>
            <a:r>
              <a:rPr lang="en-GB" dirty="0" err="1" smtClean="0"/>
              <a:t>Askari</a:t>
            </a:r>
            <a:r>
              <a:rPr lang="en-GB" dirty="0" smtClean="0"/>
              <a:t> (a), then I will complete my religion with his son Muhammad who is a mercy for the creation, with him is the perfection of Musa and the dignity of Isa and the patience of </a:t>
            </a:r>
            <a:r>
              <a:rPr lang="en-GB" dirty="0" err="1" smtClean="0"/>
              <a:t>Ayyub</a:t>
            </a:r>
            <a:r>
              <a:rPr lang="en-GB" dirty="0" smtClean="0"/>
              <a:t>. </a:t>
            </a:r>
          </a:p>
          <a:p>
            <a:pPr>
              <a:lnSpc>
                <a:spcPct val="170000"/>
              </a:lnSpc>
              <a:buNone/>
            </a:pPr>
            <a:r>
              <a:rPr lang="en-GB" dirty="0" smtClean="0"/>
              <a:t> </a:t>
            </a:r>
          </a:p>
          <a:p>
            <a:pPr algn="r" rtl="1">
              <a:lnSpc>
                <a:spcPct val="170000"/>
              </a:lnSpc>
            </a:pPr>
            <a:endParaRPr lang="en-GB" b="1" dirty="0" smtClean="0"/>
          </a:p>
          <a:p>
            <a:pPr algn="r" rtl="1">
              <a:lnSpc>
                <a:spcPct val="170000"/>
              </a:lnSpc>
            </a:pPr>
            <a:endParaRPr lang="en-GB"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62500" lnSpcReduction="20000"/>
          </a:bodyPr>
          <a:lstStyle/>
          <a:p>
            <a:pPr algn="r" rtl="1">
              <a:lnSpc>
                <a:spcPct val="120000"/>
              </a:lnSpc>
              <a:buNone/>
            </a:pPr>
            <a:r>
              <a:rPr lang="ar-SA" sz="2400" dirty="0" smtClean="0"/>
              <a:t>سعيد </a:t>
            </a:r>
            <a:r>
              <a:rPr lang="ar-SA" sz="2400" dirty="0" smtClean="0"/>
              <a:t>بن جبير قال : قال علي بن الحسين سيد العابدين عليهما </a:t>
            </a:r>
            <a:r>
              <a:rPr lang="ar-SA" sz="2400" dirty="0" smtClean="0"/>
              <a:t>السلام</a:t>
            </a:r>
            <a:endParaRPr lang="en-GB" sz="2400" dirty="0" smtClean="0"/>
          </a:p>
          <a:p>
            <a:pPr algn="r" rtl="1">
              <a:lnSpc>
                <a:spcPct val="120000"/>
              </a:lnSpc>
              <a:buNone/>
            </a:pPr>
            <a:endParaRPr lang="en-GB" sz="2400" dirty="0" smtClean="0"/>
          </a:p>
          <a:p>
            <a:pPr algn="r" rtl="1">
              <a:lnSpc>
                <a:spcPct val="120000"/>
              </a:lnSpc>
              <a:buNone/>
            </a:pPr>
            <a:r>
              <a:rPr lang="ar-SA" dirty="0" smtClean="0"/>
              <a:t> القائم </a:t>
            </a:r>
            <a:r>
              <a:rPr lang="ar-SA" dirty="0" smtClean="0"/>
              <a:t>منا تخفى ولادته على الناس حتى يقولوا لم يولد </a:t>
            </a:r>
            <a:r>
              <a:rPr lang="ar-SA" dirty="0" smtClean="0"/>
              <a:t>بعد </a:t>
            </a:r>
            <a:r>
              <a:rPr lang="ar-SA" dirty="0" smtClean="0"/>
              <a:t>، ليخرج حين يخرج وليس لاحد في عنقه </a:t>
            </a:r>
            <a:r>
              <a:rPr lang="ar-SA" dirty="0" smtClean="0"/>
              <a:t>بيعة</a:t>
            </a:r>
            <a:r>
              <a:rPr lang="en-GB" sz="1800" b="1" dirty="0" smtClean="0"/>
              <a:t>) </a:t>
            </a:r>
            <a:r>
              <a:rPr lang="ar-SA" sz="1800" dirty="0" smtClean="0"/>
              <a:t>كمال </a:t>
            </a:r>
            <a:r>
              <a:rPr lang="ar-SA" sz="1800" dirty="0" smtClean="0"/>
              <a:t>الدين : ج 1 ص </a:t>
            </a:r>
            <a:r>
              <a:rPr lang="ar-SA" sz="1800" dirty="0" smtClean="0"/>
              <a:t>322</a:t>
            </a:r>
            <a:r>
              <a:rPr lang="en-GB" sz="1800" dirty="0" smtClean="0"/>
              <a:t>(</a:t>
            </a:r>
            <a:endParaRPr lang="en-GB" sz="1800" dirty="0" smtClean="0"/>
          </a:p>
          <a:p>
            <a:pPr algn="r" rtl="1">
              <a:lnSpc>
                <a:spcPct val="120000"/>
              </a:lnSpc>
              <a:buNone/>
            </a:pPr>
            <a:endParaRPr lang="en-GB" dirty="0" smtClean="0"/>
          </a:p>
          <a:p>
            <a:pPr>
              <a:lnSpc>
                <a:spcPct val="120000"/>
              </a:lnSpc>
              <a:buNone/>
            </a:pPr>
            <a:r>
              <a:rPr lang="en-GB" dirty="0" smtClean="0"/>
              <a:t>Our </a:t>
            </a:r>
            <a:r>
              <a:rPr lang="en-GB" dirty="0" err="1" smtClean="0"/>
              <a:t>Qa’im</a:t>
            </a:r>
            <a:r>
              <a:rPr lang="en-GB" dirty="0" smtClean="0"/>
              <a:t> will be born secretly to the extent that the people will say he is not yet born. So that when he advances he would have no allegiance to anyone.  </a:t>
            </a:r>
          </a:p>
          <a:p>
            <a:pPr>
              <a:lnSpc>
                <a:spcPct val="120000"/>
              </a:lnSpc>
              <a:buNone/>
            </a:pPr>
            <a:endParaRPr lang="en-GB" dirty="0" smtClean="0"/>
          </a:p>
          <a:p>
            <a:pPr>
              <a:lnSpc>
                <a:spcPct val="120000"/>
              </a:lnSpc>
              <a:buNone/>
            </a:pPr>
            <a:r>
              <a:rPr lang="en-GB" dirty="0" smtClean="0"/>
              <a:t>This </a:t>
            </a:r>
            <a:r>
              <a:rPr lang="en-GB" dirty="0" err="1" smtClean="0"/>
              <a:t>hadith</a:t>
            </a:r>
            <a:r>
              <a:rPr lang="en-GB" dirty="0" smtClean="0"/>
              <a:t> opens a new window towards the understanding of the concept of occultation, i.e. He cannot be present and take side with no one; on the other hand he cannot start his duty until the time is right. </a:t>
            </a:r>
          </a:p>
          <a:p>
            <a:pPr>
              <a:lnSpc>
                <a:spcPct val="120000"/>
              </a:lnSpc>
              <a:buNone/>
            </a:pPr>
            <a:endParaRPr lang="en-GB" dirty="0" smtClean="0"/>
          </a:p>
          <a:p>
            <a:pPr>
              <a:lnSpc>
                <a:spcPct val="120000"/>
              </a:lnSpc>
              <a:buNone/>
            </a:pPr>
            <a:r>
              <a:rPr lang="en-GB" dirty="0" smtClean="0"/>
              <a:t>A similar </a:t>
            </a:r>
            <a:r>
              <a:rPr lang="en-GB" dirty="0" err="1" smtClean="0"/>
              <a:t>hadith</a:t>
            </a:r>
            <a:r>
              <a:rPr lang="en-GB" dirty="0" smtClean="0"/>
              <a:t> is reported from Imam al-</a:t>
            </a:r>
            <a:r>
              <a:rPr lang="en-GB" dirty="0" err="1" smtClean="0"/>
              <a:t>S</a:t>
            </a:r>
            <a:r>
              <a:rPr lang="en-GB" dirty="0" err="1" smtClean="0"/>
              <a:t>adiq</a:t>
            </a:r>
            <a:r>
              <a:rPr lang="en-GB" dirty="0" smtClean="0"/>
              <a:t> (a)</a:t>
            </a:r>
            <a:r>
              <a:rPr lang="fa-IR" dirty="0" smtClean="0"/>
              <a:t>:</a:t>
            </a:r>
            <a:r>
              <a:rPr lang="en-GB" dirty="0" smtClean="0"/>
              <a:t> </a:t>
            </a:r>
          </a:p>
          <a:p>
            <a:pPr algn="r" rtl="1">
              <a:lnSpc>
                <a:spcPct val="120000"/>
              </a:lnSpc>
              <a:buNone/>
            </a:pPr>
            <a:r>
              <a:rPr lang="ar-SA" dirty="0" smtClean="0"/>
              <a:t>صاحب هذا الامر تعمى ولادته على ( هذا ) الخلق لئلا يكون لاحد في عنقه بيعة إذا خرج </a:t>
            </a:r>
            <a:r>
              <a:rPr lang="fa-IR" sz="1900" dirty="0" smtClean="0"/>
              <a:t>(</a:t>
            </a:r>
            <a:r>
              <a:rPr lang="ar-SA" sz="1900" dirty="0" smtClean="0"/>
              <a:t>كمال </a:t>
            </a:r>
            <a:r>
              <a:rPr lang="ar-SA" sz="1900" dirty="0" smtClean="0"/>
              <a:t>الدين : ج 2 ص 479 ب 44 ح </a:t>
            </a:r>
            <a:r>
              <a:rPr lang="ar-SA" sz="1900" dirty="0" smtClean="0"/>
              <a:t>1</a:t>
            </a:r>
            <a:r>
              <a:rPr lang="fa-IR" sz="1900" dirty="0" smtClean="0"/>
              <a:t>)</a:t>
            </a:r>
            <a:endParaRPr lang="en-GB" sz="19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 </a:t>
            </a:r>
            <a:endParaRPr lang="en-GB" dirty="0"/>
          </a:p>
        </p:txBody>
      </p:sp>
      <p:sp>
        <p:nvSpPr>
          <p:cNvPr id="3" name="Content Placeholder 2"/>
          <p:cNvSpPr>
            <a:spLocks noGrp="1"/>
          </p:cNvSpPr>
          <p:nvPr>
            <p:ph sz="quarter" idx="1"/>
          </p:nvPr>
        </p:nvSpPr>
        <p:spPr>
          <a:xfrm>
            <a:off x="612648" y="1600200"/>
            <a:ext cx="8153400" cy="4953000"/>
          </a:xfrm>
        </p:spPr>
        <p:txBody>
          <a:bodyPr>
            <a:normAutofit fontScale="62500" lnSpcReduction="20000"/>
          </a:bodyPr>
          <a:lstStyle/>
          <a:p>
            <a:pPr algn="r" rtl="1">
              <a:lnSpc>
                <a:spcPct val="120000"/>
              </a:lnSpc>
              <a:buNone/>
            </a:pPr>
            <a:r>
              <a:rPr lang="ar-SA" dirty="0" smtClean="0"/>
              <a:t>عن أبي </a:t>
            </a:r>
            <a:r>
              <a:rPr lang="ar-SA" dirty="0" smtClean="0"/>
              <a:t>حمزة الثمالي ، عن أبي خالد </a:t>
            </a:r>
            <a:r>
              <a:rPr lang="ar-SA" dirty="0" smtClean="0"/>
              <a:t>الكابلي</a:t>
            </a:r>
            <a:r>
              <a:rPr lang="fa-IR" dirty="0" smtClean="0"/>
              <a:t> (کنکر)</a:t>
            </a:r>
            <a:r>
              <a:rPr lang="ar-SA" dirty="0" smtClean="0"/>
              <a:t> </a:t>
            </a:r>
            <a:r>
              <a:rPr lang="ar-SA" dirty="0" smtClean="0"/>
              <a:t>قال </a:t>
            </a:r>
            <a:r>
              <a:rPr lang="ar-SA" dirty="0" smtClean="0"/>
              <a:t>:</a:t>
            </a:r>
            <a:endParaRPr lang="en-GB" dirty="0" smtClean="0"/>
          </a:p>
          <a:p>
            <a:pPr algn="r" rtl="1">
              <a:lnSpc>
                <a:spcPct val="120000"/>
              </a:lnSpc>
              <a:buNone/>
            </a:pPr>
            <a:r>
              <a:rPr lang="en-GB" dirty="0" smtClean="0"/>
              <a:t>      </a:t>
            </a:r>
            <a:r>
              <a:rPr lang="ar-SA" dirty="0" smtClean="0"/>
              <a:t>دخلت </a:t>
            </a:r>
            <a:r>
              <a:rPr lang="ar-SA" dirty="0" smtClean="0"/>
              <a:t>على سيدي علي بن الحسين زين العابدين عليهما السلام </a:t>
            </a:r>
            <a:r>
              <a:rPr lang="ar-SA" dirty="0" smtClean="0"/>
              <a:t>فقلت </a:t>
            </a:r>
            <a:r>
              <a:rPr lang="ar-SA" dirty="0" smtClean="0"/>
              <a:t>: يا ابن رسول الله ، أخبرني بالذين فرض الله طاعتهم ومودتهم وأوجب على عباده الاقتداء بهم بعد رسول الله صلى الله عليه وآله . فقال : </a:t>
            </a:r>
            <a:r>
              <a:rPr lang="ar-SA" b="1" dirty="0" smtClean="0"/>
              <a:t>يا </a:t>
            </a:r>
            <a:r>
              <a:rPr lang="ar-SA" b="1" dirty="0" smtClean="0"/>
              <a:t>كابلي إن أولي الامر الذين جعلهم الله عز وجل أئمة الناس وأوجب عليهم طاعتهم : أمير المؤمنين علي بن أبي طالب عليه السلام ، ثم الحسن عمي ، ثم الحسين أبي ، ثم انتهى الامر إلينا . ثم سكت . فقلت له : يا سيدي روي لنا عن أمير المؤمنين عليه السلام أن الأرض لا تخلو من حجة لله تعالى على عباده ، فمن الحجة والامام بعدك ؟ </a:t>
            </a:r>
            <a:endParaRPr lang="en-GB" b="1" dirty="0" smtClean="0"/>
          </a:p>
          <a:p>
            <a:pPr algn="r" rtl="1">
              <a:lnSpc>
                <a:spcPct val="120000"/>
              </a:lnSpc>
              <a:buNone/>
            </a:pPr>
            <a:endParaRPr lang="en-GB" b="1" dirty="0" smtClean="0"/>
          </a:p>
          <a:p>
            <a:pPr algn="l">
              <a:lnSpc>
                <a:spcPct val="120000"/>
              </a:lnSpc>
              <a:buNone/>
            </a:pPr>
            <a:r>
              <a:rPr lang="en-GB" dirty="0" smtClean="0"/>
              <a:t>Abu Khalid al-Kabuli reports, I visited Imam </a:t>
            </a:r>
            <a:r>
              <a:rPr lang="en-GB" dirty="0" err="1" smtClean="0"/>
              <a:t>Zayn</a:t>
            </a:r>
            <a:r>
              <a:rPr lang="en-GB" dirty="0" smtClean="0"/>
              <a:t> al-’</a:t>
            </a:r>
            <a:r>
              <a:rPr lang="en-GB" dirty="0" err="1" smtClean="0"/>
              <a:t>Abideen</a:t>
            </a:r>
            <a:r>
              <a:rPr lang="en-GB" dirty="0" smtClean="0"/>
              <a:t> </a:t>
            </a:r>
            <a:r>
              <a:rPr lang="ar-SA" dirty="0" smtClean="0"/>
              <a:t> </a:t>
            </a:r>
            <a:r>
              <a:rPr lang="en-GB" dirty="0" smtClean="0"/>
              <a:t>(a) and told him, O son of the messenger of God, inform me of those whose love and obedience is made a duty by Allah ... He said, O Kabuli, the </a:t>
            </a:r>
            <a:r>
              <a:rPr lang="en-GB" i="1" dirty="0" err="1" smtClean="0"/>
              <a:t>ulu</a:t>
            </a:r>
            <a:r>
              <a:rPr lang="en-GB" i="1" dirty="0" smtClean="0"/>
              <a:t> al-</a:t>
            </a:r>
            <a:r>
              <a:rPr lang="en-GB" i="1" dirty="0" err="1" smtClean="0"/>
              <a:t>amr</a:t>
            </a:r>
            <a:r>
              <a:rPr lang="en-GB" i="1" dirty="0" smtClean="0"/>
              <a:t>, </a:t>
            </a:r>
            <a:r>
              <a:rPr lang="en-GB" dirty="0" smtClean="0"/>
              <a:t>those</a:t>
            </a:r>
            <a:r>
              <a:rPr lang="en-GB" i="1" dirty="0" smtClean="0"/>
              <a:t> </a:t>
            </a:r>
            <a:r>
              <a:rPr lang="en-GB" dirty="0" smtClean="0"/>
              <a:t>who Allah has made Imams for the people and has made their obedience compulsory are Amir al-</a:t>
            </a:r>
            <a:r>
              <a:rPr lang="en-GB" dirty="0" err="1" smtClean="0"/>
              <a:t>Mu’mineen</a:t>
            </a:r>
            <a:r>
              <a:rPr lang="en-GB" dirty="0" smtClean="0"/>
              <a:t> Ali b. </a:t>
            </a:r>
            <a:r>
              <a:rPr lang="en-GB" dirty="0" err="1" smtClean="0"/>
              <a:t>Abi</a:t>
            </a:r>
            <a:r>
              <a:rPr lang="en-GB" dirty="0" smtClean="0"/>
              <a:t> </a:t>
            </a:r>
            <a:r>
              <a:rPr lang="en-GB" dirty="0" err="1" smtClean="0"/>
              <a:t>Talib</a:t>
            </a:r>
            <a:r>
              <a:rPr lang="en-GB" dirty="0" smtClean="0"/>
              <a:t> (a), then my uncle al-Hasan, then my father al-Husain, then the </a:t>
            </a:r>
            <a:r>
              <a:rPr lang="en-GB" i="1" dirty="0" err="1" smtClean="0"/>
              <a:t>amr</a:t>
            </a:r>
            <a:r>
              <a:rPr lang="en-GB" dirty="0" smtClean="0"/>
              <a:t> has ended up in us, then he stopped.  I told him, my master, We are reported from Amir al-</a:t>
            </a:r>
            <a:r>
              <a:rPr lang="en-GB" dirty="0" err="1" smtClean="0"/>
              <a:t>Mu’mineen</a:t>
            </a:r>
            <a:r>
              <a:rPr lang="en-GB" dirty="0" smtClean="0"/>
              <a:t> that the earth will never be void of a </a:t>
            </a:r>
            <a:r>
              <a:rPr lang="en-GB" dirty="0" err="1" smtClean="0"/>
              <a:t>Hujjah</a:t>
            </a:r>
            <a:r>
              <a:rPr lang="en-GB" dirty="0" smtClean="0"/>
              <a:t> from God over his servants, so who is the </a:t>
            </a:r>
            <a:r>
              <a:rPr lang="en-GB" dirty="0" err="1" smtClean="0"/>
              <a:t>Hujjah</a:t>
            </a:r>
            <a:r>
              <a:rPr lang="en-GB" dirty="0" smtClean="0"/>
              <a:t> and the Imam after you? </a:t>
            </a: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 </a:t>
            </a:r>
            <a:endParaRPr lang="en-GB" dirty="0"/>
          </a:p>
        </p:txBody>
      </p:sp>
      <p:sp>
        <p:nvSpPr>
          <p:cNvPr id="3" name="Content Placeholder 2"/>
          <p:cNvSpPr>
            <a:spLocks noGrp="1"/>
          </p:cNvSpPr>
          <p:nvPr>
            <p:ph sz="quarter" idx="1"/>
          </p:nvPr>
        </p:nvSpPr>
        <p:spPr>
          <a:xfrm>
            <a:off x="612648" y="1600200"/>
            <a:ext cx="8153400" cy="5029200"/>
          </a:xfrm>
        </p:spPr>
        <p:txBody>
          <a:bodyPr>
            <a:normAutofit fontScale="55000" lnSpcReduction="20000"/>
          </a:bodyPr>
          <a:lstStyle/>
          <a:p>
            <a:pPr algn="r" rtl="1">
              <a:lnSpc>
                <a:spcPct val="120000"/>
              </a:lnSpc>
            </a:pPr>
            <a:r>
              <a:rPr lang="ar-SA" b="1" dirty="0" smtClean="0"/>
              <a:t>قال : ابني محمد واسمه في صحف الأولين باقر ، يبقر العلم بقرا ، هو الحجة والإمام بعدي ، ومن بعد محمد ابنه جعفر واسمه عند أهل السماء الصادق ، قلت : يا سيدي فكيف صار اسمه الصادق وكلكم صادقون </a:t>
            </a:r>
            <a:r>
              <a:rPr lang="ar-SA" b="1" dirty="0" smtClean="0"/>
              <a:t>قال </a:t>
            </a:r>
            <a:r>
              <a:rPr lang="ar-SA" b="1" dirty="0" smtClean="0"/>
              <a:t>: حدثني أبي ، عن أبيه عن رسول الله صلى الله عليه وآله قال : إذا ولد ابني جعفر بن محمد بن علي بن الحسين بن علي بن أبي طالب فسموه الصادق ، فإن الخامس من ولده الذي اسمه جعفر يدعي الإمامة اجتراء على الله وكذبا عليه فهو عند الله </a:t>
            </a:r>
            <a:r>
              <a:rPr lang="ar-SA" b="1" dirty="0" smtClean="0"/>
              <a:t>جعفر </a:t>
            </a:r>
            <a:r>
              <a:rPr lang="ar-SA" b="1" dirty="0" smtClean="0"/>
              <a:t>الكذاب </a:t>
            </a:r>
            <a:r>
              <a:rPr lang="ar-SA" b="1" dirty="0" smtClean="0"/>
              <a:t>المفتري </a:t>
            </a:r>
            <a:r>
              <a:rPr lang="ar-SA" b="1" dirty="0" smtClean="0"/>
              <a:t>على الله تعالى ، والمدعي لما ليس له بأهل ، المخالف لأبيه والحاسد لأخيه ، وذلك الذي يروم كشف ستر الله عز وجل عند غيبة ولي الله ، </a:t>
            </a:r>
            <a:endParaRPr lang="en-GB" b="1" dirty="0" smtClean="0"/>
          </a:p>
          <a:p>
            <a:pPr algn="r" rtl="1">
              <a:lnSpc>
                <a:spcPct val="120000"/>
              </a:lnSpc>
            </a:pPr>
            <a:endParaRPr lang="en-GB" b="1" dirty="0" smtClean="0"/>
          </a:p>
          <a:p>
            <a:pPr algn="l">
              <a:lnSpc>
                <a:spcPct val="120000"/>
              </a:lnSpc>
              <a:buNone/>
            </a:pPr>
            <a:r>
              <a:rPr lang="en-GB" dirty="0" smtClean="0"/>
              <a:t>H</a:t>
            </a:r>
            <a:r>
              <a:rPr lang="en-GB" dirty="0" smtClean="0"/>
              <a:t>e said, my son Muhammad, whose name in the past books is </a:t>
            </a:r>
            <a:r>
              <a:rPr lang="en-GB" dirty="0" err="1" smtClean="0"/>
              <a:t>Baqir</a:t>
            </a:r>
            <a:r>
              <a:rPr lang="en-GB" dirty="0" smtClean="0"/>
              <a:t>, for he penetrates the kernel of knowledge, he is the </a:t>
            </a:r>
            <a:r>
              <a:rPr lang="en-GB" dirty="0" err="1" smtClean="0"/>
              <a:t>Hujjah</a:t>
            </a:r>
            <a:r>
              <a:rPr lang="en-GB" dirty="0" smtClean="0"/>
              <a:t> and the Imam after me. And after Muhammad will be his son </a:t>
            </a:r>
            <a:r>
              <a:rPr lang="en-GB" dirty="0" err="1" smtClean="0"/>
              <a:t>Ja’far</a:t>
            </a:r>
            <a:r>
              <a:rPr lang="en-GB" dirty="0" smtClean="0"/>
              <a:t>, whose name with the inhabitants of the heaven is al-</a:t>
            </a:r>
            <a:r>
              <a:rPr lang="en-GB" dirty="0" err="1" smtClean="0"/>
              <a:t>Sadiq</a:t>
            </a:r>
            <a:r>
              <a:rPr lang="en-GB" dirty="0" smtClean="0"/>
              <a:t>.</a:t>
            </a:r>
            <a:r>
              <a:rPr lang="en-GB" dirty="0" smtClean="0"/>
              <a:t> I said why is he named </a:t>
            </a:r>
            <a:r>
              <a:rPr lang="en-GB" i="1" dirty="0" smtClean="0"/>
              <a:t>the truthful </a:t>
            </a:r>
            <a:r>
              <a:rPr lang="en-GB" dirty="0" smtClean="0"/>
              <a:t>my master while all of you are truthful? </a:t>
            </a:r>
          </a:p>
          <a:p>
            <a:pPr algn="l">
              <a:lnSpc>
                <a:spcPct val="120000"/>
              </a:lnSpc>
              <a:buNone/>
            </a:pPr>
            <a:r>
              <a:rPr lang="en-GB" dirty="0" smtClean="0"/>
              <a:t>He said my father reported from his father from the Prophet (s) that, when my son </a:t>
            </a:r>
            <a:r>
              <a:rPr lang="en-GB" dirty="0" err="1" smtClean="0"/>
              <a:t>Ja’far</a:t>
            </a:r>
            <a:r>
              <a:rPr lang="en-GB" dirty="0" smtClean="0"/>
              <a:t> b. Muhammad b. Ali. B. Al-Husain </a:t>
            </a:r>
            <a:r>
              <a:rPr lang="en-GB" dirty="0" smtClean="0"/>
              <a:t>b</a:t>
            </a:r>
            <a:r>
              <a:rPr lang="en-GB" dirty="0" smtClean="0"/>
              <a:t>. Ali b. </a:t>
            </a:r>
            <a:r>
              <a:rPr lang="en-GB" dirty="0" err="1" smtClean="0"/>
              <a:t>Abi</a:t>
            </a:r>
            <a:r>
              <a:rPr lang="en-GB" dirty="0" smtClean="0"/>
              <a:t> </a:t>
            </a:r>
            <a:r>
              <a:rPr lang="en-GB" dirty="0" err="1" smtClean="0"/>
              <a:t>Talib</a:t>
            </a:r>
            <a:r>
              <a:rPr lang="en-GB" dirty="0" smtClean="0"/>
              <a:t> is born name him al-</a:t>
            </a:r>
            <a:r>
              <a:rPr lang="en-GB" dirty="0" err="1" smtClean="0"/>
              <a:t>Sadiq</a:t>
            </a:r>
            <a:r>
              <a:rPr lang="en-GB" dirty="0" smtClean="0"/>
              <a:t>, because his fifth descendent whose name is also </a:t>
            </a:r>
            <a:r>
              <a:rPr lang="en-GB" dirty="0" err="1" smtClean="0"/>
              <a:t>Ja’far</a:t>
            </a:r>
            <a:r>
              <a:rPr lang="en-GB" dirty="0" smtClean="0"/>
              <a:t> would claim </a:t>
            </a:r>
            <a:r>
              <a:rPr lang="en-GB" dirty="0" err="1" smtClean="0"/>
              <a:t>Imamah</a:t>
            </a:r>
            <a:r>
              <a:rPr lang="en-GB" dirty="0" smtClean="0"/>
              <a:t> lying and daring against God. So he will be </a:t>
            </a:r>
            <a:r>
              <a:rPr lang="en-GB" dirty="0" err="1" smtClean="0"/>
              <a:t>Ja’far</a:t>
            </a:r>
            <a:r>
              <a:rPr lang="en-GB" dirty="0" smtClean="0"/>
              <a:t> </a:t>
            </a:r>
            <a:r>
              <a:rPr lang="en-GB" i="1" dirty="0" smtClean="0"/>
              <a:t>al-</a:t>
            </a:r>
            <a:r>
              <a:rPr lang="en-GB" i="1" dirty="0" err="1" smtClean="0"/>
              <a:t>Kadhdhab</a:t>
            </a:r>
            <a:r>
              <a:rPr lang="en-GB" dirty="0" smtClean="0"/>
              <a:t>  who fabricates lie against God, and claims what he does not deserve. He will be against his father and jealous to his brother who will intend to reveal the secret of God on the Occultation of the friend of God.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 </a:t>
            </a:r>
            <a:endParaRPr lang="en-GB" dirty="0"/>
          </a:p>
        </p:txBody>
      </p:sp>
      <p:sp>
        <p:nvSpPr>
          <p:cNvPr id="3" name="Content Placeholder 2"/>
          <p:cNvSpPr>
            <a:spLocks noGrp="1"/>
          </p:cNvSpPr>
          <p:nvPr>
            <p:ph sz="quarter" idx="1"/>
          </p:nvPr>
        </p:nvSpPr>
        <p:spPr>
          <a:xfrm>
            <a:off x="612648" y="1600200"/>
            <a:ext cx="8153400" cy="5257800"/>
          </a:xfrm>
        </p:spPr>
        <p:txBody>
          <a:bodyPr>
            <a:normAutofit fontScale="85000" lnSpcReduction="20000"/>
          </a:bodyPr>
          <a:lstStyle/>
          <a:p>
            <a:pPr algn="r" rtl="1">
              <a:lnSpc>
                <a:spcPct val="120000"/>
              </a:lnSpc>
              <a:buNone/>
            </a:pPr>
            <a:r>
              <a:rPr lang="ar-SA" b="1" dirty="0" smtClean="0"/>
              <a:t>ثم بكى علي بن الحسين عليه السلام بكاء شديدا ، ثم قال : كأني بجعفر الكذاب وقد حمل طاغية زمانه على تفتيش أمر ولي الله ، والمغيب في حفظ الله والتوكيل بحرم أبيه جهلا منه برتبته ، وحرصا منه على قتله إن ظفر به </a:t>
            </a:r>
            <a:r>
              <a:rPr lang="ar-SA" b="1" dirty="0" smtClean="0"/>
              <a:t>و طمعا </a:t>
            </a:r>
            <a:r>
              <a:rPr lang="ar-SA" b="1" dirty="0" smtClean="0"/>
              <a:t>في ميراث أخيه حتى يأخذه بغير حق </a:t>
            </a:r>
            <a:r>
              <a:rPr lang="ar-SA" b="1" dirty="0" smtClean="0"/>
              <a:t>.</a:t>
            </a:r>
            <a:endParaRPr lang="en-GB" b="1" dirty="0" smtClean="0"/>
          </a:p>
          <a:p>
            <a:pPr algn="r" rtl="1">
              <a:lnSpc>
                <a:spcPct val="120000"/>
              </a:lnSpc>
              <a:buNone/>
            </a:pPr>
            <a:r>
              <a:rPr lang="ar-SA" b="1" dirty="0" smtClean="0"/>
              <a:t> </a:t>
            </a:r>
            <a:endParaRPr lang="en-GB" dirty="0" smtClean="0"/>
          </a:p>
          <a:p>
            <a:pPr algn="l">
              <a:lnSpc>
                <a:spcPct val="120000"/>
              </a:lnSpc>
              <a:buNone/>
            </a:pPr>
            <a:r>
              <a:rPr lang="en-GB" dirty="0" smtClean="0"/>
              <a:t>Then he cried hard and said, it is as if I am looking at </a:t>
            </a:r>
            <a:r>
              <a:rPr lang="en-GB" dirty="0" err="1" smtClean="0"/>
              <a:t>Ja’far</a:t>
            </a:r>
            <a:r>
              <a:rPr lang="en-GB" dirty="0" smtClean="0"/>
              <a:t> </a:t>
            </a:r>
            <a:r>
              <a:rPr lang="en-GB" i="1" dirty="0" smtClean="0"/>
              <a:t>al-</a:t>
            </a:r>
            <a:r>
              <a:rPr lang="en-GB" i="1" dirty="0" err="1" smtClean="0"/>
              <a:t>kadhdhab</a:t>
            </a:r>
            <a:r>
              <a:rPr lang="en-GB" dirty="0" smtClean="0"/>
              <a:t>, while he is leading the oppressor of his time to search the affairs of </a:t>
            </a:r>
            <a:r>
              <a:rPr lang="en-GB" i="1" dirty="0" err="1" smtClean="0"/>
              <a:t>waliallah</a:t>
            </a:r>
            <a:r>
              <a:rPr lang="en-GB" dirty="0" smtClean="0"/>
              <a:t> </a:t>
            </a:r>
            <a:r>
              <a:rPr lang="en-GB" dirty="0" smtClean="0"/>
              <a:t>-who is hidden under the care of God- and tries to put someone in charge of his father’s house out of ignorance for his position, and strong desire to kill him would he find him, and out of greed to grab the bequest of his brother unrightfully. </a:t>
            </a:r>
          </a:p>
          <a:p>
            <a:pPr algn="l">
              <a:lnSpc>
                <a:spcPct val="120000"/>
              </a:lnSpc>
              <a:buNone/>
            </a:pPr>
            <a:endParaRPr lang="en-GB" dirty="0" smtClean="0"/>
          </a:p>
          <a:p>
            <a:pPr algn="r" rtl="1">
              <a:buNone/>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 </a:t>
            </a:r>
            <a:endParaRPr lang="en-GB" dirty="0"/>
          </a:p>
        </p:txBody>
      </p:sp>
      <p:sp>
        <p:nvSpPr>
          <p:cNvPr id="3" name="Content Placeholder 2"/>
          <p:cNvSpPr>
            <a:spLocks noGrp="1"/>
          </p:cNvSpPr>
          <p:nvPr>
            <p:ph sz="quarter" idx="1"/>
          </p:nvPr>
        </p:nvSpPr>
        <p:spPr/>
        <p:txBody>
          <a:bodyPr>
            <a:normAutofit fontScale="70000" lnSpcReduction="20000"/>
          </a:bodyPr>
          <a:lstStyle/>
          <a:p>
            <a:pPr algn="r" rtl="1">
              <a:lnSpc>
                <a:spcPct val="120000"/>
              </a:lnSpc>
              <a:buNone/>
            </a:pPr>
            <a:r>
              <a:rPr lang="ar-SA" b="1" dirty="0" smtClean="0"/>
              <a:t>فقال أبو خالد فقلت : يا ابن رسول الله وإن ذلك لكائن ، فقال : إي وربي إن ذلك مكتوب عندنا في الصحيفة التي فيها ذكر المحن التي تجري علينا بعد رسول الله صلى الله عليه وآله، </a:t>
            </a:r>
            <a:endParaRPr lang="en-GB" b="1" dirty="0" smtClean="0"/>
          </a:p>
          <a:p>
            <a:pPr algn="r" rtl="1">
              <a:lnSpc>
                <a:spcPct val="120000"/>
              </a:lnSpc>
              <a:buNone/>
            </a:pPr>
            <a:r>
              <a:rPr lang="ar-SA" b="1" dirty="0" smtClean="0"/>
              <a:t>فقال أبو خالد فقلت : يا ابن رسول الله ثم يكون ماذا ؟ قال : ثم تمتد الغيبة بولي الله الثاني عشر من أوصياء رسول الله صلى الله عليه وآله والأئمة بعده</a:t>
            </a:r>
            <a:r>
              <a:rPr lang="en-GB" sz="2600" b="1" dirty="0" smtClean="0"/>
              <a:t>) </a:t>
            </a:r>
            <a:r>
              <a:rPr lang="ar-SA" sz="2600" dirty="0" smtClean="0"/>
              <a:t>كمال الدين : ج 1 ص 319 ب 31 ح</a:t>
            </a:r>
            <a:r>
              <a:rPr lang="en-GB" sz="2600" dirty="0" smtClean="0"/>
              <a:t>(</a:t>
            </a:r>
            <a:r>
              <a:rPr lang="ar-SA" sz="2600" dirty="0" smtClean="0"/>
              <a:t> </a:t>
            </a:r>
            <a:endParaRPr lang="en-GB" sz="2600" dirty="0" smtClean="0"/>
          </a:p>
          <a:p>
            <a:pPr algn="r" rtl="1">
              <a:lnSpc>
                <a:spcPct val="120000"/>
              </a:lnSpc>
              <a:buNone/>
            </a:pPr>
            <a:endParaRPr lang="en-GB" dirty="0" smtClean="0"/>
          </a:p>
          <a:p>
            <a:pPr>
              <a:lnSpc>
                <a:spcPct val="120000"/>
              </a:lnSpc>
              <a:buNone/>
            </a:pPr>
            <a:r>
              <a:rPr lang="en-GB" dirty="0" smtClean="0"/>
              <a:t>Abu Khalid says, I said, o son of the Prophet, is this going </a:t>
            </a:r>
            <a:r>
              <a:rPr lang="en-GB" dirty="0" smtClean="0"/>
              <a:t>to </a:t>
            </a:r>
            <a:r>
              <a:rPr lang="en-GB" dirty="0" smtClean="0"/>
              <a:t>happen?  He said, yes, by my Lord, this is written in the </a:t>
            </a:r>
            <a:r>
              <a:rPr lang="en-GB" i="1" dirty="0" err="1" smtClean="0"/>
              <a:t>sahifah</a:t>
            </a:r>
            <a:r>
              <a:rPr lang="en-GB" dirty="0" smtClean="0"/>
              <a:t> in which is the mention of the misfortunes that will inflict us after the Prophet (s). </a:t>
            </a:r>
          </a:p>
          <a:p>
            <a:pPr>
              <a:lnSpc>
                <a:spcPct val="120000"/>
              </a:lnSpc>
              <a:buNone/>
            </a:pPr>
            <a:r>
              <a:rPr lang="en-GB" dirty="0" smtClean="0"/>
              <a:t>Abu Khalid says, I said, o son of the Prophet, what will happen after that?  He said, then the disappearance of the </a:t>
            </a:r>
            <a:r>
              <a:rPr lang="en-GB" i="1" dirty="0" err="1" smtClean="0"/>
              <a:t>waliallah</a:t>
            </a:r>
            <a:r>
              <a:rPr lang="en-GB" dirty="0" smtClean="0"/>
              <a:t> , the twelfth of the </a:t>
            </a:r>
            <a:r>
              <a:rPr lang="en-GB" i="1" dirty="0" err="1" smtClean="0"/>
              <a:t>awsia</a:t>
            </a:r>
            <a:r>
              <a:rPr lang="en-GB" dirty="0" smtClean="0"/>
              <a:t>’ of the Prophet and the Imams after him will continue. </a:t>
            </a:r>
          </a:p>
          <a:p>
            <a:pPr algn="l">
              <a:buNone/>
            </a:pPr>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secret birth </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92500" lnSpcReduction="10000"/>
          </a:bodyPr>
          <a:lstStyle/>
          <a:p>
            <a:pPr algn="r" rtl="1">
              <a:buNone/>
            </a:pPr>
            <a:r>
              <a:rPr lang="ar-SA" sz="2200" dirty="0" smtClean="0"/>
              <a:t>الكليني و النعماني: </a:t>
            </a:r>
          </a:p>
          <a:p>
            <a:pPr algn="r" rtl="1">
              <a:lnSpc>
                <a:spcPct val="110000"/>
              </a:lnSpc>
              <a:buNone/>
            </a:pPr>
            <a:r>
              <a:rPr lang="ar-SA" sz="2200" dirty="0" smtClean="0"/>
              <a:t>عبد الله بن عطاء ، عن أبي جعفر عليه السلام قال : قلت له : إن شيعتك بالعراق كثيرة ، والله ما في أهل بيتك مثلك ، فكيف لا تخرج ؟ قال : </a:t>
            </a:r>
            <a:r>
              <a:rPr lang="ar-SA" sz="2200" dirty="0" smtClean="0"/>
              <a:t>فقال يا </a:t>
            </a:r>
            <a:r>
              <a:rPr lang="ar-SA" sz="2200" dirty="0" smtClean="0"/>
              <a:t>عبد الله بن عطاء ، قد أخذت تفرش أذنيك للنوكى ، إي والله ما أنا بصاحبكم ، قال قلت له : فمن صاحبنا ؟ قال </a:t>
            </a:r>
            <a:r>
              <a:rPr lang="ar-SA" sz="2200" dirty="0" smtClean="0"/>
              <a:t> </a:t>
            </a:r>
            <a:r>
              <a:rPr lang="ar-SA" sz="2200" dirty="0" smtClean="0"/>
              <a:t>انظروا من عمي على الناس ولادته فذاك صاحبكم إنه ليس منا أحد يشار إليه بالإصبع ويمضغ بالألسن إلا مات غيظا أو رغم أنفه </a:t>
            </a:r>
            <a:r>
              <a:rPr lang="ar-SA" sz="1500" dirty="0" smtClean="0"/>
              <a:t>(الكافي ج 1 ص 342 ح 26 و النعماني ص 167 ب 10 ح </a:t>
            </a:r>
            <a:r>
              <a:rPr lang="ar-SA" sz="1500" dirty="0" smtClean="0"/>
              <a:t>7)</a:t>
            </a:r>
          </a:p>
          <a:p>
            <a:pPr algn="r" rtl="1">
              <a:buNone/>
            </a:pPr>
            <a:endParaRPr lang="ar-SA" sz="2000" dirty="0" smtClean="0"/>
          </a:p>
          <a:p>
            <a:pPr algn="l">
              <a:lnSpc>
                <a:spcPct val="120000"/>
              </a:lnSpc>
              <a:buNone/>
            </a:pPr>
            <a:r>
              <a:rPr lang="en-GB" sz="2000" dirty="0" smtClean="0"/>
              <a:t>‘Abdullah b. </a:t>
            </a:r>
            <a:r>
              <a:rPr lang="en-GB" sz="2000" dirty="0" err="1" smtClean="0"/>
              <a:t>Rabah</a:t>
            </a:r>
            <a:r>
              <a:rPr lang="en-GB" sz="2000" dirty="0" smtClean="0"/>
              <a:t> says, I told to Imam al-</a:t>
            </a:r>
            <a:r>
              <a:rPr lang="en-GB" sz="2000" dirty="0" err="1" smtClean="0"/>
              <a:t>Baqir</a:t>
            </a:r>
            <a:r>
              <a:rPr lang="en-GB" sz="2000" dirty="0" smtClean="0"/>
              <a:t> (a), you have huge following in Iraq and, by God, there is no one like you in your family, why then you do not rise? </a:t>
            </a:r>
          </a:p>
          <a:p>
            <a:pPr algn="l">
              <a:lnSpc>
                <a:spcPct val="120000"/>
              </a:lnSpc>
              <a:buNone/>
            </a:pPr>
            <a:r>
              <a:rPr lang="en-GB" sz="2000" dirty="0" smtClean="0"/>
              <a:t>He said, you pay attention to the dim-witted. By God, I am not your man. I said, who is our man then? He said, look for someone whose birth is veiled from the people, he is your man. Non of us would be pointed at by fingers or talked about by tongues, unless they die of sorrow or are killed. </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 migration to Mecca</a:t>
            </a:r>
            <a:endParaRPr lang="en-GB" dirty="0"/>
          </a:p>
        </p:txBody>
      </p:sp>
      <p:sp>
        <p:nvSpPr>
          <p:cNvPr id="3" name="Content Placeholder 2"/>
          <p:cNvSpPr>
            <a:spLocks noGrp="1"/>
          </p:cNvSpPr>
          <p:nvPr>
            <p:ph sz="quarter" idx="1"/>
          </p:nvPr>
        </p:nvSpPr>
        <p:spPr>
          <a:xfrm>
            <a:off x="612648" y="1600200"/>
            <a:ext cx="8153400" cy="5105400"/>
          </a:xfrm>
        </p:spPr>
        <p:txBody>
          <a:bodyPr>
            <a:normAutofit fontScale="62500" lnSpcReduction="20000"/>
          </a:bodyPr>
          <a:lstStyle/>
          <a:p>
            <a:pPr algn="r" rtl="1">
              <a:lnSpc>
                <a:spcPct val="110000"/>
              </a:lnSpc>
              <a:buNone/>
            </a:pPr>
            <a:r>
              <a:rPr lang="ar-SA" dirty="0" smtClean="0"/>
              <a:t>أحمد </a:t>
            </a:r>
            <a:r>
              <a:rPr lang="ar-SA" dirty="0" smtClean="0"/>
              <a:t>بن إسحاق قال : دخلت على أبي محمد عليه السلام فقال </a:t>
            </a:r>
            <a:r>
              <a:rPr lang="ar-SA" dirty="0" smtClean="0"/>
              <a:t>لي</a:t>
            </a:r>
            <a:r>
              <a:rPr lang="en-GB" dirty="0" smtClean="0"/>
              <a:t> </a:t>
            </a:r>
            <a:r>
              <a:rPr lang="ar-SA" dirty="0" smtClean="0"/>
              <a:t>يا </a:t>
            </a:r>
            <a:r>
              <a:rPr lang="ar-SA" dirty="0" smtClean="0"/>
              <a:t>أحمد ما كان حالكم فيما كان الناس فيه من الشك ، والارتياب ؟ قلت يا سيدي لما ورد الكتاب بخبر سيدنا ومولده لم يبق منا رجل ولا امرأة ولا غلام بلغ الفهم إلا قال بالحق ، فقال أما علمتم أن الأرض لا تخلو من حجة الله ، ثم أمر أبو محمد عليه السلام والدته بالحج في سنة تسع وخمسين ومأتين وعرفها ما يناله في سنة الستين ، وأحضر الصاحب عليه السلام </a:t>
            </a:r>
            <a:r>
              <a:rPr lang="ar-SA" dirty="0" smtClean="0"/>
              <a:t>فأوصى </a:t>
            </a:r>
            <a:r>
              <a:rPr lang="ar-SA" dirty="0" smtClean="0"/>
              <a:t>إليه وسلم الاسم الأعظم والمواريث والسلاح إليه ، وخرجت أم أبى محمد مع الصاحب عليهم السلام جميعا إلى </a:t>
            </a:r>
            <a:r>
              <a:rPr lang="ar-SA" dirty="0" smtClean="0"/>
              <a:t>مكة</a:t>
            </a:r>
            <a:r>
              <a:rPr lang="en-GB" sz="2200" dirty="0" smtClean="0"/>
              <a:t>) </a:t>
            </a:r>
            <a:r>
              <a:rPr lang="ar-SA" sz="2200" dirty="0" smtClean="0"/>
              <a:t>إثبات </a:t>
            </a:r>
            <a:r>
              <a:rPr lang="ar-SA" sz="2200" dirty="0" smtClean="0"/>
              <a:t>الوصية : ص </a:t>
            </a:r>
            <a:r>
              <a:rPr lang="ar-SA" sz="2200" dirty="0" smtClean="0"/>
              <a:t>217</a:t>
            </a:r>
            <a:r>
              <a:rPr lang="en-GB" sz="2200" dirty="0" smtClean="0"/>
              <a:t>(</a:t>
            </a:r>
          </a:p>
          <a:p>
            <a:pPr algn="r" rtl="1">
              <a:lnSpc>
                <a:spcPct val="110000"/>
              </a:lnSpc>
              <a:buNone/>
            </a:pPr>
            <a:endParaRPr lang="en-GB" dirty="0" smtClean="0"/>
          </a:p>
          <a:p>
            <a:pPr>
              <a:lnSpc>
                <a:spcPct val="110000"/>
              </a:lnSpc>
              <a:buNone/>
            </a:pPr>
            <a:r>
              <a:rPr lang="en-GB" dirty="0" smtClean="0"/>
              <a:t>Ahmad b. </a:t>
            </a:r>
            <a:r>
              <a:rPr lang="en-GB" dirty="0" err="1" smtClean="0"/>
              <a:t>Ishaq</a:t>
            </a:r>
            <a:r>
              <a:rPr lang="en-GB" dirty="0" smtClean="0"/>
              <a:t> al-</a:t>
            </a:r>
            <a:r>
              <a:rPr lang="en-GB" dirty="0" err="1" smtClean="0"/>
              <a:t>Qummi</a:t>
            </a:r>
            <a:r>
              <a:rPr lang="en-GB" dirty="0" smtClean="0"/>
              <a:t> said, I visited Abu Muhammad (a); he told me, O Ahmad what was your stance towards what the people were in doubt about it? I said, my master, when the letter containing the news of our master’s birth arrived, no man or woman or discerning child remained unless all </a:t>
            </a:r>
            <a:r>
              <a:rPr lang="en-GB" dirty="0" smtClean="0"/>
              <a:t>believed </a:t>
            </a:r>
            <a:r>
              <a:rPr lang="en-GB" dirty="0" smtClean="0"/>
              <a:t>the </a:t>
            </a:r>
            <a:r>
              <a:rPr lang="en-GB" dirty="0" smtClean="0"/>
              <a:t>truth. </a:t>
            </a:r>
            <a:r>
              <a:rPr lang="en-GB" dirty="0" smtClean="0"/>
              <a:t>He said, did you not know that the earth would not be void of </a:t>
            </a:r>
            <a:r>
              <a:rPr lang="en-GB" dirty="0" err="1" smtClean="0"/>
              <a:t>Hujjah</a:t>
            </a:r>
            <a:r>
              <a:rPr lang="en-GB" dirty="0" smtClean="0"/>
              <a:t>?</a:t>
            </a:r>
          </a:p>
          <a:p>
            <a:pPr>
              <a:lnSpc>
                <a:spcPct val="110000"/>
              </a:lnSpc>
              <a:buNone/>
            </a:pPr>
            <a:r>
              <a:rPr lang="en-GB" dirty="0" smtClean="0"/>
              <a:t>Then Abu Muhammad instructed his mother to hajj pilgrimage in the year 259 and informed him of what will happen to him in the year 260. </a:t>
            </a:r>
            <a:r>
              <a:rPr lang="en-GB" dirty="0" smtClean="0"/>
              <a:t> </a:t>
            </a:r>
            <a:r>
              <a:rPr lang="en-GB" dirty="0" smtClean="0"/>
              <a:t>He called al-sahib (a) to his presence and made his will and submitted to him the Great Name, and the bequest, and the weapon. Then the mother of Abu Muhammad left for Mecca with the Sahib (a). </a:t>
            </a:r>
          </a:p>
          <a:p>
            <a:pPr>
              <a:lnSpc>
                <a:spcPct val="110000"/>
              </a:lnSpc>
              <a:buNone/>
            </a:pPr>
            <a:r>
              <a:rPr lang="en-GB" dirty="0" smtClean="0"/>
              <a:t>Other reports, however, imply that he was with his father at the moment of his death.</a:t>
            </a: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 lives in Medina</a:t>
            </a:r>
            <a:endParaRPr lang="en-GB" dirty="0"/>
          </a:p>
        </p:txBody>
      </p:sp>
      <p:sp>
        <p:nvSpPr>
          <p:cNvPr id="3" name="Content Placeholder 2"/>
          <p:cNvSpPr>
            <a:spLocks noGrp="1"/>
          </p:cNvSpPr>
          <p:nvPr>
            <p:ph sz="quarter" idx="1"/>
          </p:nvPr>
        </p:nvSpPr>
        <p:spPr/>
        <p:txBody>
          <a:bodyPr>
            <a:normAutofit fontScale="85000" lnSpcReduction="10000"/>
          </a:bodyPr>
          <a:lstStyle/>
          <a:p>
            <a:pPr algn="r" rtl="1">
              <a:lnSpc>
                <a:spcPct val="120000"/>
              </a:lnSpc>
              <a:buFontTx/>
              <a:buChar char="-"/>
            </a:pPr>
            <a:r>
              <a:rPr lang="ar-SA" sz="2400" dirty="0" smtClean="0"/>
              <a:t>عدة </a:t>
            </a:r>
            <a:r>
              <a:rPr lang="ar-SA" sz="2400" dirty="0" smtClean="0"/>
              <a:t>من أصحابنا ، عن أحمد بن محمد ، عن الحسن بن علي الوشاء ، عن علي بن أبي حمزة ، عن أبي بصير ، عن أبي عبد الله عليه السلام </a:t>
            </a:r>
            <a:r>
              <a:rPr lang="ar-SA" sz="2400" dirty="0" smtClean="0"/>
              <a:t>قال</a:t>
            </a:r>
            <a:r>
              <a:rPr lang="en-GB" sz="2400" dirty="0" smtClean="0"/>
              <a:t>:</a:t>
            </a:r>
          </a:p>
          <a:p>
            <a:pPr algn="r" rtl="1">
              <a:lnSpc>
                <a:spcPct val="120000"/>
              </a:lnSpc>
              <a:buFontTx/>
              <a:buChar char="-"/>
            </a:pPr>
            <a:endParaRPr lang="en-GB" sz="2400" dirty="0" smtClean="0"/>
          </a:p>
          <a:p>
            <a:pPr algn="r" rtl="1">
              <a:lnSpc>
                <a:spcPct val="120000"/>
              </a:lnSpc>
              <a:buFontTx/>
              <a:buChar char="-"/>
            </a:pPr>
            <a:r>
              <a:rPr lang="ar-SA" sz="2600" b="1" dirty="0" smtClean="0"/>
              <a:t>لابد </a:t>
            </a:r>
            <a:r>
              <a:rPr lang="ar-SA" sz="2600" b="1" dirty="0" smtClean="0"/>
              <a:t>لصاحب هذا الامر من غيبة ، ولابد له في غيبته من عزلة ، ونعم المنزل طيبة وما بثلاثين من </a:t>
            </a:r>
            <a:r>
              <a:rPr lang="ar-SA" sz="2600" b="1" dirty="0" smtClean="0"/>
              <a:t>وحشة</a:t>
            </a:r>
            <a:r>
              <a:rPr lang="en-GB" sz="1800" dirty="0" smtClean="0"/>
              <a:t>) </a:t>
            </a:r>
            <a:r>
              <a:rPr lang="ar-SA" sz="1800" dirty="0" smtClean="0"/>
              <a:t>الكافي </a:t>
            </a:r>
            <a:r>
              <a:rPr lang="ar-SA" sz="1800" dirty="0" smtClean="0"/>
              <a:t>: ج 1 ص 340 ح </a:t>
            </a:r>
            <a:r>
              <a:rPr lang="ar-SA" sz="1800" dirty="0" smtClean="0"/>
              <a:t>16</a:t>
            </a:r>
            <a:r>
              <a:rPr lang="en-GB" sz="1800" dirty="0" smtClean="0"/>
              <a:t>(</a:t>
            </a:r>
          </a:p>
          <a:p>
            <a:pPr algn="r" rtl="1">
              <a:lnSpc>
                <a:spcPct val="120000"/>
              </a:lnSpc>
              <a:buFontTx/>
              <a:buChar char="-"/>
            </a:pPr>
            <a:endParaRPr lang="en-GB" sz="1800" dirty="0" smtClean="0"/>
          </a:p>
          <a:p>
            <a:pPr algn="l">
              <a:lnSpc>
                <a:spcPct val="120000"/>
              </a:lnSpc>
              <a:buNone/>
            </a:pPr>
            <a:r>
              <a:rPr lang="en-GB" sz="2400" dirty="0" smtClean="0"/>
              <a:t>al-</a:t>
            </a:r>
            <a:r>
              <a:rPr lang="en-GB" sz="2400" dirty="0" err="1" smtClean="0"/>
              <a:t>Kulayni</a:t>
            </a:r>
            <a:r>
              <a:rPr lang="en-GB" sz="2400" dirty="0" smtClean="0"/>
              <a:t> in al-</a:t>
            </a:r>
            <a:r>
              <a:rPr lang="en-GB" sz="2400" dirty="0" err="1" smtClean="0"/>
              <a:t>Kafi</a:t>
            </a:r>
            <a:r>
              <a:rPr lang="en-GB" sz="2400" dirty="0" smtClean="0"/>
              <a:t> and al-</a:t>
            </a:r>
            <a:r>
              <a:rPr lang="en-GB" sz="2400" dirty="0" err="1" smtClean="0"/>
              <a:t>Tusi</a:t>
            </a:r>
            <a:r>
              <a:rPr lang="en-GB" sz="2400" dirty="0" smtClean="0"/>
              <a:t> in al-</a:t>
            </a:r>
            <a:r>
              <a:rPr lang="en-GB" sz="2400" dirty="0" err="1" smtClean="0"/>
              <a:t>Ghaybah</a:t>
            </a:r>
            <a:r>
              <a:rPr lang="en-GB" sz="2400" dirty="0" smtClean="0"/>
              <a:t> from Imam al-</a:t>
            </a:r>
            <a:r>
              <a:rPr lang="en-GB" sz="2400" dirty="0" err="1" smtClean="0"/>
              <a:t>Baqir</a:t>
            </a:r>
            <a:r>
              <a:rPr lang="en-GB" sz="2400" dirty="0" smtClean="0"/>
              <a:t> and Imam al-</a:t>
            </a:r>
            <a:r>
              <a:rPr lang="en-GB" sz="2400" dirty="0" err="1" smtClean="0"/>
              <a:t>Sadiq</a:t>
            </a:r>
            <a:r>
              <a:rPr lang="en-GB" sz="2400" dirty="0" smtClean="0"/>
              <a:t>:</a:t>
            </a:r>
          </a:p>
          <a:p>
            <a:pPr algn="l">
              <a:lnSpc>
                <a:spcPct val="120000"/>
              </a:lnSpc>
              <a:buNone/>
            </a:pPr>
            <a:r>
              <a:rPr lang="en-GB" sz="2400" dirty="0" smtClean="0"/>
              <a:t>The incumbent of this affair would necessarily have disappearance, and there will be necessarily loneliness in his disappearance; however, Medina is a good place of residence and there is no fear among thirty people. </a:t>
            </a:r>
            <a:endParaRPr lang="fa-IR" sz="2400" dirty="0" smtClean="0"/>
          </a:p>
          <a:p>
            <a:pPr algn="l">
              <a:lnSpc>
                <a:spcPct val="120000"/>
              </a:lnSpc>
              <a:buNone/>
            </a:pPr>
            <a:endParaRPr lang="fa-I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1_Modul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4.xml><?xml version="1.0" encoding="utf-8"?>
<a:theme xmlns:a="http://schemas.openxmlformats.org/drawingml/2006/main" name="Media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3390</Words>
  <Application>Microsoft Office PowerPoint</Application>
  <PresentationFormat>On-screen Show (4:3)</PresentationFormat>
  <Paragraphs>133</Paragraphs>
  <Slides>19</Slides>
  <Notes>0</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Office Theme</vt:lpstr>
      <vt:lpstr>1_Equity</vt:lpstr>
      <vt:lpstr>1_Module</vt:lpstr>
      <vt:lpstr>Median</vt:lpstr>
      <vt:lpstr> 'The Concept and the Person of Imam Mahdi (a.s.) in Islam'   </vt:lpstr>
      <vt:lpstr>His secret birth</vt:lpstr>
      <vt:lpstr>His secret birth </vt:lpstr>
      <vt:lpstr>His secret birth </vt:lpstr>
      <vt:lpstr>His secret birth </vt:lpstr>
      <vt:lpstr>His secret birth </vt:lpstr>
      <vt:lpstr>His secret birth </vt:lpstr>
      <vt:lpstr>His migration to Mecca</vt:lpstr>
      <vt:lpstr>He lives in Medina</vt:lpstr>
      <vt:lpstr>He lives in Medina</vt:lpstr>
      <vt:lpstr>He lives in Medina</vt:lpstr>
      <vt:lpstr>He attends the Hajj ceremony</vt:lpstr>
      <vt:lpstr>His meeting with al-Khidr (a)</vt:lpstr>
      <vt:lpstr>The philosophy behind his disappearance </vt:lpstr>
      <vt:lpstr>The philosophy behind his disappearance </vt:lpstr>
      <vt:lpstr>Traditions from the Prophet (s)</vt:lpstr>
      <vt:lpstr>Slide 17</vt:lpstr>
      <vt:lpstr>Slide 18</vt:lpstr>
      <vt:lpstr>Traditions from the Prophet (s)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
  <cp:lastModifiedBy>sbahmanpour</cp:lastModifiedBy>
  <cp:revision>45</cp:revision>
  <dcterms:created xsi:type="dcterms:W3CDTF">2006-08-16T00:00:00Z</dcterms:created>
  <dcterms:modified xsi:type="dcterms:W3CDTF">2009-06-04T17:55:16Z</dcterms:modified>
</cp:coreProperties>
</file>