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47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6/1/2013</a:t>
            </a:fld>
            <a:endParaRPr lang="en-US">
              <a:solidFill>
                <a:srgbClr val="E7DEC9">
                  <a:shade val="50000"/>
                  <a:satMod val="200000"/>
                </a:srgbClr>
              </a:solidFill>
            </a:endParaRPr>
          </a:p>
        </p:txBody>
      </p:sp>
      <p:sp>
        <p:nvSpPr>
          <p:cNvPr id="20" name="Footer Placeholder 19"/>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10" name="Slide Number Placeholder 9"/>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endParaRPr lang="en-US">
              <a:solidFill>
                <a:prstClr val="black"/>
              </a:solidFill>
            </a:endParaRPr>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endParaRPr lang="en-US">
              <a:solidFill>
                <a:prstClr val="black"/>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6/1/2013</a:t>
            </a:fld>
            <a:endParaRPr lang="en-US">
              <a:solidFill>
                <a:srgbClr val="E7DEC9">
                  <a:shade val="50000"/>
                  <a:satMod val="200000"/>
                </a:srgbClr>
              </a:solidFill>
            </a:endParaRPr>
          </a:p>
        </p:txBody>
      </p:sp>
      <p:sp>
        <p:nvSpPr>
          <p:cNvPr id="5" name="Footer Placeholder 4"/>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6/1/2013</a:t>
            </a:fld>
            <a:endParaRPr lang="en-US">
              <a:solidFill>
                <a:srgbClr val="E7DEC9">
                  <a:shade val="50000"/>
                  <a:satMod val="200000"/>
                </a:srgbClr>
              </a:solidFill>
            </a:endParaRPr>
          </a:p>
        </p:txBody>
      </p:sp>
      <p:sp>
        <p:nvSpPr>
          <p:cNvPr id="5" name="Footer Placeholder 4"/>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endParaRPr lang="en-US">
              <a:solidFill>
                <a:prstClr val="black"/>
              </a:solidFill>
            </a:endParaRPr>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endParaRPr lang="en-US">
              <a:solidFill>
                <a:prstClr val="black"/>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6/1/2013</a:t>
            </a:fld>
            <a:endParaRPr lang="en-US">
              <a:solidFill>
                <a:srgbClr val="E7DEC9">
                  <a:shade val="50000"/>
                  <a:satMod val="200000"/>
                </a:srgbClr>
              </a:solidFill>
            </a:endParaRPr>
          </a:p>
        </p:txBody>
      </p:sp>
      <p:sp>
        <p:nvSpPr>
          <p:cNvPr id="6" name="Footer Placeholder 5"/>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6/1/2013</a:t>
            </a:fld>
            <a:endParaRPr lang="en-US">
              <a:solidFill>
                <a:srgbClr val="E7DEC9">
                  <a:shade val="50000"/>
                  <a:satMod val="200000"/>
                </a:srgbClr>
              </a:solidFill>
            </a:endParaRPr>
          </a:p>
        </p:txBody>
      </p:sp>
      <p:sp>
        <p:nvSpPr>
          <p:cNvPr id="8" name="Footer Placeholder 7"/>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6/1/2013</a:t>
            </a:fld>
            <a:endParaRPr lang="en-US">
              <a:solidFill>
                <a:srgbClr val="E7DEC9">
                  <a:shade val="50000"/>
                  <a:satMod val="200000"/>
                </a:srgbClr>
              </a:solidFill>
            </a:endParaRPr>
          </a:p>
        </p:txBody>
      </p:sp>
      <p:sp>
        <p:nvSpPr>
          <p:cNvPr id="4" name="Footer Placeholder 3"/>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2" name="Date Placeholder 1"/>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6/1/2013</a:t>
            </a:fld>
            <a:endParaRPr lang="en-US">
              <a:solidFill>
                <a:srgbClr val="E7DEC9">
                  <a:shade val="50000"/>
                  <a:satMod val="200000"/>
                </a:srgbClr>
              </a:solidFill>
            </a:endParaRPr>
          </a:p>
        </p:txBody>
      </p:sp>
      <p:sp>
        <p:nvSpPr>
          <p:cNvPr id="3" name="Footer Placeholder 2"/>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6/1/2013</a:t>
            </a:fld>
            <a:endParaRPr lang="en-US">
              <a:solidFill>
                <a:srgbClr val="E7DEC9">
                  <a:shade val="50000"/>
                  <a:satMod val="200000"/>
                </a:srgbClr>
              </a:solidFill>
            </a:endParaRPr>
          </a:p>
        </p:txBody>
      </p:sp>
      <p:sp>
        <p:nvSpPr>
          <p:cNvPr id="6" name="Footer Placeholder 5"/>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6/1/2013</a:t>
            </a:fld>
            <a:endParaRPr lang="en-US">
              <a:solidFill>
                <a:srgbClr val="E7DEC9">
                  <a:shade val="50000"/>
                  <a:satMod val="200000"/>
                </a:srgbClr>
              </a:solidFill>
            </a:endParaRPr>
          </a:p>
        </p:txBody>
      </p:sp>
      <p:sp>
        <p:nvSpPr>
          <p:cNvPr id="6" name="Footer Placeholder 5"/>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indent="-283464">
              <a:lnSpc>
                <a:spcPts val="3000"/>
              </a:lnSpc>
              <a:spcBef>
                <a:spcPts val="600"/>
              </a:spcBef>
              <a:buClr>
                <a:srgbClr val="3891A7"/>
              </a:buClr>
              <a:buSzPct val="80000"/>
              <a:buFont typeface="Wingdings 2"/>
              <a:buNone/>
            </a:pPr>
            <a:endParaRPr lang="en-US" sz="3200">
              <a:solidFill>
                <a:prstClr val="black"/>
              </a:solidFill>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dirty="0">
              <a:solidFill>
                <a:prstClr val="white"/>
              </a:solidFill>
            </a:endParaRPr>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6/1/2013</a:t>
            </a:fld>
            <a:endParaRPr lang="en-US">
              <a:solidFill>
                <a:srgbClr val="E7DEC9">
                  <a:shade val="50000"/>
                  <a:satMod val="200000"/>
                </a:srgbClr>
              </a:solidFill>
            </a:endParaRPr>
          </a:p>
        </p:txBody>
      </p:sp>
      <p:sp>
        <p:nvSpPr>
          <p:cNvPr id="5" name="Footer Placeholder 4"/>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6/1/2013</a:t>
            </a:fld>
            <a:endParaRPr lang="en-US">
              <a:solidFill>
                <a:srgbClr val="E7DEC9">
                  <a:shade val="50000"/>
                  <a:satMod val="200000"/>
                </a:srgbClr>
              </a:solidFill>
            </a:endParaRPr>
          </a:p>
        </p:txBody>
      </p:sp>
      <p:sp>
        <p:nvSpPr>
          <p:cNvPr id="5" name="Footer Placeholder 4"/>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6/3/2013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D8BD707-D9CF-40AE-B4C6-C98DA3205C09}" type="datetimeFigureOut">
              <a:rPr lang="en-US" smtClean="0">
                <a:solidFill>
                  <a:srgbClr val="E7DEC9">
                    <a:shade val="50000"/>
                    <a:satMod val="200000"/>
                  </a:srgbClr>
                </a:solidFill>
              </a:rPr>
              <a:pPr/>
              <a:t>6/1/2013</a:t>
            </a:fld>
            <a:endParaRPr lang="en-US">
              <a:solidFill>
                <a:srgbClr val="E7DEC9">
                  <a:shade val="50000"/>
                  <a:satMod val="200000"/>
                </a:srgb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solidFill>
                <a:srgbClr val="E7DEC9">
                  <a:shade val="50000"/>
                  <a:satMod val="200000"/>
                </a:srgbClr>
              </a:solidFill>
            </a:endParaRPr>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lstStyle/>
          <a:p>
            <a:r>
              <a:rPr lang="en-US" i="1" dirty="0" smtClean="0"/>
              <a:t>The lowest state: </a:t>
            </a:r>
            <a:r>
              <a:rPr lang="en-US" i="1" dirty="0" err="1" smtClean="0"/>
              <a:t>islam</a:t>
            </a:r>
            <a:endParaRPr lang="fa-IR" i="1" dirty="0"/>
          </a:p>
        </p:txBody>
      </p:sp>
      <p:sp>
        <p:nvSpPr>
          <p:cNvPr id="3" name="Content Placeholder 2"/>
          <p:cNvSpPr>
            <a:spLocks noGrp="1"/>
          </p:cNvSpPr>
          <p:nvPr>
            <p:ph idx="1"/>
          </p:nvPr>
        </p:nvSpPr>
        <p:spPr>
          <a:xfrm>
            <a:off x="1435608" y="1219200"/>
            <a:ext cx="7498080" cy="5410200"/>
          </a:xfrm>
        </p:spPr>
        <p:txBody>
          <a:bodyPr>
            <a:normAutofit fontScale="70000" lnSpcReduction="20000"/>
          </a:bodyPr>
          <a:lstStyle/>
          <a:p>
            <a:pPr algn="l" rtl="0">
              <a:lnSpc>
                <a:spcPct val="120000"/>
              </a:lnSpc>
              <a:buNone/>
            </a:pPr>
            <a:r>
              <a:rPr lang="en-US" dirty="0" smtClean="0"/>
              <a:t>Islam is to declare </a:t>
            </a:r>
            <a:r>
              <a:rPr lang="en-US" i="1" dirty="0" err="1" smtClean="0"/>
              <a:t>shahadatain</a:t>
            </a:r>
            <a:r>
              <a:rPr lang="en-US" dirty="0" smtClean="0"/>
              <a:t> and to perform the five pillars of faith.</a:t>
            </a:r>
          </a:p>
          <a:p>
            <a:pPr algn="l" rtl="0">
              <a:lnSpc>
                <a:spcPct val="120000"/>
              </a:lnSpc>
              <a:buNone/>
            </a:pPr>
            <a:endParaRPr lang="en-US" dirty="0" smtClean="0"/>
          </a:p>
          <a:p>
            <a:pPr>
              <a:buNone/>
            </a:pPr>
            <a:r>
              <a:rPr lang="fa-IR" dirty="0" smtClean="0"/>
              <a:t>صحیح مسلم: ان الاسلام بنی علی خمس: شهادة ان لا اله الا الله و اقام الصلوة و ایتاء الزکاة و صیام رمضان و حج البیت.</a:t>
            </a:r>
          </a:p>
          <a:p>
            <a:pPr>
              <a:buNone/>
            </a:pPr>
            <a:endParaRPr lang="fa-IR" dirty="0" smtClean="0"/>
          </a:p>
          <a:p>
            <a:pPr algn="l" rtl="0">
              <a:buNone/>
            </a:pPr>
            <a:r>
              <a:rPr lang="en-US" dirty="0" smtClean="0"/>
              <a:t>Islam is built on five things: On testimony to </a:t>
            </a:r>
            <a:r>
              <a:rPr lang="en-US" i="1" dirty="0" smtClean="0"/>
              <a:t>la </a:t>
            </a:r>
            <a:r>
              <a:rPr lang="en-US" i="1" dirty="0" err="1" smtClean="0"/>
              <a:t>ilaha</a:t>
            </a:r>
            <a:r>
              <a:rPr lang="en-US" i="1" dirty="0" smtClean="0"/>
              <a:t> </a:t>
            </a:r>
            <a:r>
              <a:rPr lang="en-US" i="1" dirty="0" err="1" smtClean="0"/>
              <a:t>illa</a:t>
            </a:r>
            <a:r>
              <a:rPr lang="en-US" i="1" dirty="0" smtClean="0"/>
              <a:t> Allah</a:t>
            </a:r>
            <a:r>
              <a:rPr lang="en-US" dirty="0" smtClean="0"/>
              <a:t>, performing </a:t>
            </a:r>
            <a:r>
              <a:rPr lang="en-US" i="1" dirty="0" smtClean="0"/>
              <a:t>salat</a:t>
            </a:r>
            <a:r>
              <a:rPr lang="en-US" dirty="0" smtClean="0"/>
              <a:t>, paying </a:t>
            </a:r>
            <a:r>
              <a:rPr lang="en-US" i="1" dirty="0" err="1" smtClean="0"/>
              <a:t>zakat</a:t>
            </a:r>
            <a:r>
              <a:rPr lang="en-US" dirty="0" smtClean="0"/>
              <a:t>, fasting the Ramadan and pilgrimage to the House.</a:t>
            </a:r>
          </a:p>
          <a:p>
            <a:pPr algn="l" rtl="0">
              <a:buNone/>
            </a:pPr>
            <a:endParaRPr lang="en-US" dirty="0" smtClean="0"/>
          </a:p>
          <a:p>
            <a:pPr>
              <a:buNone/>
            </a:pPr>
            <a:r>
              <a:rPr lang="fa-IR" dirty="0" smtClean="0"/>
              <a:t>کافی: بنی الاسلام علی خمس: علی الصلوة و الزکاة و الصوم و الحج و الولایة و ما نودی بشیء کما نودی بالولایة</a:t>
            </a:r>
          </a:p>
          <a:p>
            <a:pPr>
              <a:buNone/>
            </a:pPr>
            <a:endParaRPr lang="fa-IR" dirty="0" smtClean="0"/>
          </a:p>
          <a:p>
            <a:pPr algn="l" rtl="0">
              <a:buNone/>
            </a:pPr>
            <a:r>
              <a:rPr lang="en-US" dirty="0" smtClean="0"/>
              <a:t>Islam is built on five things: on </a:t>
            </a:r>
            <a:r>
              <a:rPr lang="en-US" i="1" dirty="0" smtClean="0"/>
              <a:t>salat</a:t>
            </a:r>
            <a:r>
              <a:rPr lang="en-US" dirty="0" smtClean="0"/>
              <a:t> and </a:t>
            </a:r>
            <a:r>
              <a:rPr lang="en-US" i="1" dirty="0" err="1" smtClean="0"/>
              <a:t>zakat</a:t>
            </a:r>
            <a:r>
              <a:rPr lang="en-US" dirty="0" smtClean="0"/>
              <a:t> and fasting and </a:t>
            </a:r>
            <a:r>
              <a:rPr lang="en-US" i="1" dirty="0" smtClean="0"/>
              <a:t>hajj</a:t>
            </a:r>
            <a:r>
              <a:rPr lang="en-US" dirty="0" smtClean="0"/>
              <a:t> and </a:t>
            </a:r>
            <a:r>
              <a:rPr lang="en-US" i="1" dirty="0" err="1" smtClean="0"/>
              <a:t>wilayah</a:t>
            </a:r>
            <a:r>
              <a:rPr lang="en-US" dirty="0" smtClean="0"/>
              <a:t>, and people are not called to anything same as </a:t>
            </a:r>
            <a:r>
              <a:rPr lang="en-US" i="1" dirty="0" err="1" smtClean="0"/>
              <a:t>wilayah</a:t>
            </a:r>
            <a:endParaRPr lang="en-US" i="1" dirty="0" smtClean="0"/>
          </a:p>
          <a:p>
            <a:pPr algn="l" rtl="0">
              <a:lnSpc>
                <a:spcPct val="120000"/>
              </a:lnSpc>
              <a:buNone/>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slide(fromBottom)">
                                      <p:cBhvr>
                                        <p:cTn id="17" dur="1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slide(fromBottom)">
                                      <p:cBhvr>
                                        <p:cTn id="22" dur="10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slide(fromBottom)">
                                      <p:cBhvr>
                                        <p:cTn id="27"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normAutofit fontScale="90000"/>
          </a:bodyPr>
          <a:lstStyle/>
          <a:p>
            <a:r>
              <a:rPr lang="en-US" i="1" dirty="0" smtClean="0"/>
              <a:t>The Spirit of </a:t>
            </a:r>
            <a:r>
              <a:rPr lang="en-US" i="1" dirty="0" err="1" smtClean="0"/>
              <a:t>Iman</a:t>
            </a:r>
            <a:r>
              <a:rPr lang="en-US" i="1" dirty="0" smtClean="0"/>
              <a:t> defies disobedience</a:t>
            </a:r>
            <a:endParaRPr lang="fa-IR" i="1" dirty="0"/>
          </a:p>
        </p:txBody>
      </p:sp>
      <p:sp>
        <p:nvSpPr>
          <p:cNvPr id="3" name="Content Placeholder 2"/>
          <p:cNvSpPr>
            <a:spLocks noGrp="1"/>
          </p:cNvSpPr>
          <p:nvPr>
            <p:ph idx="1"/>
          </p:nvPr>
        </p:nvSpPr>
        <p:spPr>
          <a:xfrm>
            <a:off x="1435608" y="1219200"/>
            <a:ext cx="7498080" cy="5410200"/>
          </a:xfrm>
        </p:spPr>
        <p:txBody>
          <a:bodyPr>
            <a:normAutofit fontScale="62500" lnSpcReduction="20000"/>
          </a:bodyPr>
          <a:lstStyle/>
          <a:p>
            <a:pPr>
              <a:lnSpc>
                <a:spcPct val="120000"/>
              </a:lnSpc>
              <a:buFontTx/>
              <a:buChar char="-"/>
            </a:pPr>
            <a:r>
              <a:rPr lang="ar-SA" dirty="0" smtClean="0"/>
              <a:t>رسول </a:t>
            </a:r>
            <a:r>
              <a:rPr lang="ar-SA" dirty="0" smtClean="0"/>
              <a:t>الله ( </a:t>
            </a:r>
            <a:r>
              <a:rPr lang="ar-SA" dirty="0" smtClean="0"/>
              <a:t>ص </a:t>
            </a:r>
            <a:r>
              <a:rPr lang="ar-SA" dirty="0" smtClean="0"/>
              <a:t>) : لا يزني الزاني حين يزني وهو مؤمن ، ولا يسرق السارق حين يسرق وهو مؤمن ، ولا يشرب الخمر حين يشربها وهو مؤمن ، والتوبة معروضة بعد </a:t>
            </a:r>
          </a:p>
          <a:p>
            <a:pPr>
              <a:lnSpc>
                <a:spcPct val="120000"/>
              </a:lnSpc>
              <a:buFontTx/>
              <a:buChar char="-"/>
            </a:pPr>
            <a:endParaRPr lang="ar-SA" dirty="0" smtClean="0"/>
          </a:p>
          <a:p>
            <a:pPr algn="l" rtl="0">
              <a:lnSpc>
                <a:spcPct val="120000"/>
              </a:lnSpc>
              <a:buFontTx/>
              <a:buChar char="-"/>
            </a:pPr>
            <a:r>
              <a:rPr lang="en-US" dirty="0" smtClean="0"/>
              <a:t>The Prophet (s): “The fornicator does not fornicate having faith while fornicating, the thief does not commit theft having faith while stealing, and he does not drink wine having faith while drinking it; however, the repentance is offered after that. </a:t>
            </a:r>
            <a:endParaRPr lang="ar-SA" dirty="0" smtClean="0"/>
          </a:p>
          <a:p>
            <a:pPr>
              <a:lnSpc>
                <a:spcPct val="120000"/>
              </a:lnSpc>
              <a:buNone/>
            </a:pPr>
            <a:endParaRPr lang="ar-SA" dirty="0" smtClean="0"/>
          </a:p>
          <a:p>
            <a:pPr>
              <a:lnSpc>
                <a:spcPct val="120000"/>
              </a:lnSpc>
              <a:buNone/>
            </a:pPr>
            <a:r>
              <a:rPr lang="ar-SA" dirty="0" smtClean="0"/>
              <a:t>الإمام </a:t>
            </a:r>
            <a:r>
              <a:rPr lang="ar-SA" dirty="0" smtClean="0"/>
              <a:t>الصادق ( عليه السلام ) - وقد سأله زرارة عن قول النبي : لا يزني الزاني وهو مؤمن - </a:t>
            </a:r>
            <a:r>
              <a:rPr lang="ar-SA" dirty="0" smtClean="0"/>
              <a:t>قال: </a:t>
            </a:r>
            <a:r>
              <a:rPr lang="ar-SA" dirty="0" smtClean="0"/>
              <a:t>حتى ينزع عنه روح </a:t>
            </a:r>
            <a:r>
              <a:rPr lang="ar-SA" dirty="0" smtClean="0"/>
              <a:t>الإيمان</a:t>
            </a:r>
          </a:p>
          <a:p>
            <a:pPr>
              <a:lnSpc>
                <a:spcPct val="120000"/>
              </a:lnSpc>
              <a:buNone/>
            </a:pPr>
            <a:endParaRPr lang="ar-SA" dirty="0" smtClean="0"/>
          </a:p>
          <a:p>
            <a:pPr algn="l" rtl="0">
              <a:lnSpc>
                <a:spcPct val="120000"/>
              </a:lnSpc>
              <a:buNone/>
            </a:pPr>
            <a:r>
              <a:rPr lang="en-US" dirty="0" err="1" smtClean="0"/>
              <a:t>Zurarah</a:t>
            </a:r>
            <a:r>
              <a:rPr lang="en-US" dirty="0" smtClean="0"/>
              <a:t> asked Imam al-</a:t>
            </a:r>
            <a:r>
              <a:rPr lang="en-US" dirty="0" err="1" smtClean="0"/>
              <a:t>Sadiq</a:t>
            </a:r>
            <a:r>
              <a:rPr lang="en-US" dirty="0" smtClean="0"/>
              <a:t> (a) about the statement of the Prophet, “The </a:t>
            </a:r>
            <a:r>
              <a:rPr lang="en-US" dirty="0" smtClean="0"/>
              <a:t>fornicator does not fornicate having </a:t>
            </a:r>
            <a:r>
              <a:rPr lang="en-US" dirty="0" smtClean="0"/>
              <a:t>faith,” he said, “ Not until the Spirit of </a:t>
            </a:r>
            <a:r>
              <a:rPr lang="en-US" i="1" dirty="0" err="1" smtClean="0"/>
              <a:t>iman</a:t>
            </a:r>
            <a:r>
              <a:rPr lang="en-US" dirty="0" smtClean="0"/>
              <a:t> is taken away from him.” </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slide(fromBottom)">
                                      <p:cBhvr>
                                        <p:cTn id="17" dur="1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slide(fromBottom)">
                                      <p:cBhvr>
                                        <p:cTn id="22"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normAutofit fontScale="90000"/>
          </a:bodyPr>
          <a:lstStyle/>
          <a:p>
            <a:r>
              <a:rPr lang="en-US" i="1" dirty="0" smtClean="0"/>
              <a:t>The Spirit of </a:t>
            </a:r>
            <a:r>
              <a:rPr lang="en-US" i="1" dirty="0" err="1" smtClean="0"/>
              <a:t>Iman</a:t>
            </a:r>
            <a:r>
              <a:rPr lang="en-US" i="1" dirty="0" smtClean="0"/>
              <a:t> defies disobedience</a:t>
            </a:r>
            <a:endParaRPr lang="fa-IR" i="1" dirty="0"/>
          </a:p>
        </p:txBody>
      </p:sp>
      <p:sp>
        <p:nvSpPr>
          <p:cNvPr id="3" name="Content Placeholder 2"/>
          <p:cNvSpPr>
            <a:spLocks noGrp="1"/>
          </p:cNvSpPr>
          <p:nvPr>
            <p:ph idx="1"/>
          </p:nvPr>
        </p:nvSpPr>
        <p:spPr>
          <a:xfrm>
            <a:off x="1435608" y="1219200"/>
            <a:ext cx="7498080" cy="5410200"/>
          </a:xfrm>
        </p:spPr>
        <p:txBody>
          <a:bodyPr>
            <a:normAutofit fontScale="62500" lnSpcReduction="20000"/>
          </a:bodyPr>
          <a:lstStyle/>
          <a:p>
            <a:pPr>
              <a:buNone/>
            </a:pPr>
            <a:r>
              <a:rPr lang="ar-SA" dirty="0" smtClean="0"/>
              <a:t>الإمام </a:t>
            </a:r>
            <a:r>
              <a:rPr lang="ar-SA" dirty="0" smtClean="0"/>
              <a:t>الباقر ( </a:t>
            </a:r>
            <a:r>
              <a:rPr lang="ar-SA" dirty="0" smtClean="0"/>
              <a:t>ع ) </a:t>
            </a:r>
            <a:r>
              <a:rPr lang="ar-SA" dirty="0" smtClean="0"/>
              <a:t>- وقد سئل عن قول رسول الله ( </a:t>
            </a:r>
            <a:r>
              <a:rPr lang="ar-SA" dirty="0" smtClean="0"/>
              <a:t>ص ) </a:t>
            </a:r>
            <a:r>
              <a:rPr lang="ar-SA" dirty="0" smtClean="0"/>
              <a:t>: إذا زنى الرجل فارقه روح الإيمان - : هو قوله عز وجل : * ( وأيدهم بروح منه ) * ذلك الذي يفارقه </a:t>
            </a:r>
            <a:r>
              <a:rPr lang="ar-SA" dirty="0" smtClean="0"/>
              <a:t> </a:t>
            </a:r>
          </a:p>
          <a:p>
            <a:pPr>
              <a:buNone/>
            </a:pPr>
            <a:endParaRPr lang="ar-SA" dirty="0" smtClean="0"/>
          </a:p>
          <a:p>
            <a:pPr algn="l" rtl="0">
              <a:buNone/>
            </a:pPr>
            <a:r>
              <a:rPr lang="en-US" dirty="0" smtClean="0"/>
              <a:t>Imam al-</a:t>
            </a:r>
            <a:r>
              <a:rPr lang="en-US" dirty="0" err="1" smtClean="0"/>
              <a:t>Baqir</a:t>
            </a:r>
            <a:r>
              <a:rPr lang="en-US" dirty="0" smtClean="0"/>
              <a:t> was asked about the statement of the Prophet (s), “When the man fornicates the spirit of </a:t>
            </a:r>
            <a:r>
              <a:rPr lang="en-US" i="1" dirty="0" err="1" smtClean="0"/>
              <a:t>iman</a:t>
            </a:r>
            <a:r>
              <a:rPr lang="en-US" dirty="0" smtClean="0"/>
              <a:t> leaves him.” he said, “This is the word of God, “</a:t>
            </a:r>
            <a:r>
              <a:rPr lang="en-US" dirty="0" smtClean="0"/>
              <a:t>strengthened them with a spirit from </a:t>
            </a:r>
            <a:r>
              <a:rPr lang="en-US" dirty="0" smtClean="0"/>
              <a:t>Him.” This is what leaves him.</a:t>
            </a:r>
          </a:p>
          <a:p>
            <a:pPr algn="l" rtl="0">
              <a:buNone/>
            </a:pPr>
            <a:endParaRPr lang="en-US" dirty="0" smtClean="0"/>
          </a:p>
          <a:p>
            <a:pPr algn="l" rtl="0">
              <a:buNone/>
            </a:pPr>
            <a:r>
              <a:rPr lang="en-US" dirty="0" smtClean="0"/>
              <a:t>This is a reference to the following verse: </a:t>
            </a:r>
            <a:endParaRPr lang="ar-SA" dirty="0" smtClean="0"/>
          </a:p>
          <a:p>
            <a:pPr>
              <a:buNone/>
            </a:pPr>
            <a:endParaRPr lang="ar-SA" dirty="0" smtClean="0"/>
          </a:p>
          <a:p>
            <a:pPr>
              <a:buNone/>
            </a:pPr>
            <a:r>
              <a:rPr lang="fa-IR" dirty="0" smtClean="0"/>
              <a:t>لَّا </a:t>
            </a:r>
            <a:r>
              <a:rPr lang="fa-IR" dirty="0" smtClean="0"/>
              <a:t>تجَدُ </a:t>
            </a:r>
            <a:r>
              <a:rPr lang="fa-IR" dirty="0" smtClean="0"/>
              <a:t>قَوْمًا يُؤْمِنُونَ بِاللَّهِ وَ الْيَوْمِ </a:t>
            </a:r>
            <a:r>
              <a:rPr lang="fa-IR" dirty="0" smtClean="0"/>
              <a:t>الاَخِرِ </a:t>
            </a:r>
            <a:r>
              <a:rPr lang="fa-IR" dirty="0" smtClean="0"/>
              <a:t>يُوَادُّونَ مَنْ حَادَّ اللَّهَ وَ رَسُولَهُ وَ لَوْ كَانُواْ ءَابَاءَهُمْ أَوْ أَبْنَاءَهُمْ أَوْ إِخْوَانَهُمْ أَوْ </a:t>
            </a:r>
            <a:r>
              <a:rPr lang="fa-IR" dirty="0" smtClean="0"/>
              <a:t>عَشِيرَتهَمْ  </a:t>
            </a:r>
            <a:r>
              <a:rPr lang="fa-IR" dirty="0" smtClean="0"/>
              <a:t>أُوْلَئكَ كَتَبَ فىِ </a:t>
            </a:r>
            <a:r>
              <a:rPr lang="fa-IR" dirty="0" smtClean="0"/>
              <a:t>قُلُوبهِمُ </a:t>
            </a:r>
            <a:r>
              <a:rPr lang="fa-IR" dirty="0" smtClean="0"/>
              <a:t>الْايمَانَ وَ أَيَّدَهُم بِرُوحٍ </a:t>
            </a:r>
            <a:r>
              <a:rPr lang="fa-IR" dirty="0" smtClean="0"/>
              <a:t>مِّنْه</a:t>
            </a:r>
          </a:p>
          <a:p>
            <a:pPr>
              <a:buNone/>
            </a:pPr>
            <a:endParaRPr lang="fa-IR" dirty="0" smtClean="0"/>
          </a:p>
          <a:p>
            <a:pPr algn="l" rtl="0">
              <a:buNone/>
            </a:pPr>
            <a:r>
              <a:rPr lang="en-US" dirty="0" smtClean="0"/>
              <a:t>You will not find a people believing in Allah and the Last Day endearing those who oppose Allah and His Apostle even though they were their own parents, or children, or brothers, or kinsfolk</a:t>
            </a:r>
            <a:r>
              <a:rPr lang="en-US" dirty="0" smtClean="0"/>
              <a:t>. </a:t>
            </a:r>
            <a:r>
              <a:rPr lang="en-US" dirty="0" smtClean="0"/>
              <a:t>For </a:t>
            </a:r>
            <a:r>
              <a:rPr lang="en-US" dirty="0" smtClean="0"/>
              <a:t>such</a:t>
            </a:r>
            <a:r>
              <a:rPr lang="en-US" dirty="0" smtClean="0"/>
              <a:t>, He has written faith into their hearts and strengthened them with a spirit from </a:t>
            </a:r>
            <a:r>
              <a:rPr lang="en-US" dirty="0" smtClean="0"/>
              <a:t>Him 58: 22</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slide(fromBottom)">
                                      <p:cBhvr>
                                        <p:cTn id="17" dur="1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slide(fromBottom)">
                                      <p:cBhvr>
                                        <p:cTn id="22" dur="10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slide(fromBottom)">
                                      <p:cBhvr>
                                        <p:cTn id="27"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normAutofit/>
          </a:bodyPr>
          <a:lstStyle/>
          <a:p>
            <a:r>
              <a:rPr lang="en-US" i="1" dirty="0" err="1" smtClean="0"/>
              <a:t>Iman</a:t>
            </a:r>
            <a:endParaRPr lang="fa-IR" i="1" dirty="0"/>
          </a:p>
        </p:txBody>
      </p:sp>
      <p:sp>
        <p:nvSpPr>
          <p:cNvPr id="3" name="Content Placeholder 2"/>
          <p:cNvSpPr>
            <a:spLocks noGrp="1"/>
          </p:cNvSpPr>
          <p:nvPr>
            <p:ph idx="1"/>
          </p:nvPr>
        </p:nvSpPr>
        <p:spPr>
          <a:xfrm>
            <a:off x="1435608" y="1219200"/>
            <a:ext cx="7498080" cy="5410200"/>
          </a:xfrm>
        </p:spPr>
        <p:txBody>
          <a:bodyPr>
            <a:normAutofit fontScale="70000" lnSpcReduction="20000"/>
          </a:bodyPr>
          <a:lstStyle/>
          <a:p>
            <a:pPr algn="l" rtl="0">
              <a:lnSpc>
                <a:spcPct val="120000"/>
              </a:lnSpc>
              <a:buNone/>
            </a:pPr>
            <a:r>
              <a:rPr lang="en-US" dirty="0" smtClean="0"/>
              <a:t>This verse is a confirmation of numerous traditions with the following essence. </a:t>
            </a:r>
            <a:endParaRPr lang="ar-SA" dirty="0" smtClean="0"/>
          </a:p>
          <a:p>
            <a:pPr>
              <a:lnSpc>
                <a:spcPct val="120000"/>
              </a:lnSpc>
              <a:buNone/>
            </a:pPr>
            <a:r>
              <a:rPr lang="ar-SA" dirty="0" smtClean="0"/>
              <a:t>قال </a:t>
            </a:r>
            <a:r>
              <a:rPr lang="ar-SA" dirty="0" smtClean="0"/>
              <a:t>رسول الله ( </a:t>
            </a:r>
            <a:r>
              <a:rPr lang="ar-SA" dirty="0" smtClean="0"/>
              <a:t>ص ) </a:t>
            </a:r>
            <a:r>
              <a:rPr lang="ar-SA" dirty="0" smtClean="0"/>
              <a:t>لأصحابه : أي عرى الإيمان أوثق ؟ فقالوا : الله ورسوله أعلم ، وقال بعضهم : الصلاة ، وقال بعضهم : الزكاة ، . . . فقال رسول الله </a:t>
            </a:r>
            <a:r>
              <a:rPr lang="ar-SA" dirty="0" smtClean="0"/>
              <a:t>لكل </a:t>
            </a:r>
            <a:r>
              <a:rPr lang="ar-SA" dirty="0" smtClean="0"/>
              <a:t>ما قلتم فضل وليس به ، ولكن أوثق عرى الإيمان : الحب في الله ، والبغض في الله ، وتوالي أولياء الله والتبري من أعداء </a:t>
            </a:r>
            <a:r>
              <a:rPr lang="ar-SA" dirty="0" smtClean="0"/>
              <a:t>الله</a:t>
            </a:r>
          </a:p>
          <a:p>
            <a:pPr>
              <a:lnSpc>
                <a:spcPct val="120000"/>
              </a:lnSpc>
              <a:buNone/>
            </a:pPr>
            <a:endParaRPr lang="ar-SA" dirty="0" smtClean="0"/>
          </a:p>
          <a:p>
            <a:pPr algn="l" rtl="0">
              <a:lnSpc>
                <a:spcPct val="120000"/>
              </a:lnSpc>
              <a:buNone/>
            </a:pPr>
            <a:r>
              <a:rPr lang="en-US" dirty="0" smtClean="0"/>
              <a:t>The Prophet (s) asked his companions,  “Which grip of faith is more reliable?” They said, “God and His Messenger know better</a:t>
            </a:r>
            <a:r>
              <a:rPr lang="en-US" dirty="0" smtClean="0"/>
              <a:t>;</a:t>
            </a:r>
            <a:r>
              <a:rPr lang="en-US" dirty="0" smtClean="0"/>
              <a:t>” then some said, </a:t>
            </a:r>
            <a:r>
              <a:rPr lang="en-US" i="1" dirty="0" smtClean="0"/>
              <a:t>salat</a:t>
            </a:r>
            <a:r>
              <a:rPr lang="en-US" dirty="0" smtClean="0"/>
              <a:t>, some said </a:t>
            </a:r>
            <a:r>
              <a:rPr lang="en-US" i="1" dirty="0" err="1" smtClean="0"/>
              <a:t>zakat</a:t>
            </a:r>
            <a:r>
              <a:rPr lang="en-US" dirty="0" smtClean="0"/>
              <a:t> …The Messenger of God said, “All that you said have merits but it is not  the one. The most reliable grip of faith is loving in God and hating in God; and supporting the friends of God and </a:t>
            </a:r>
            <a:r>
              <a:rPr lang="en-US" dirty="0" smtClean="0"/>
              <a:t>disowning the enemies of God.”</a:t>
            </a:r>
            <a:endParaRPr lang="ar-SA"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lide(fromBottom)">
                                      <p:cBhvr>
                                        <p:cTn id="17"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lstStyle/>
          <a:p>
            <a:r>
              <a:rPr lang="en-US" i="1" dirty="0" smtClean="0"/>
              <a:t>The lowest state: </a:t>
            </a:r>
            <a:r>
              <a:rPr lang="en-US" i="1" dirty="0" err="1" smtClean="0"/>
              <a:t>islam</a:t>
            </a:r>
            <a:endParaRPr lang="fa-IR" i="1" dirty="0"/>
          </a:p>
        </p:txBody>
      </p:sp>
      <p:sp>
        <p:nvSpPr>
          <p:cNvPr id="3" name="Content Placeholder 2"/>
          <p:cNvSpPr>
            <a:spLocks noGrp="1"/>
          </p:cNvSpPr>
          <p:nvPr>
            <p:ph idx="1"/>
          </p:nvPr>
        </p:nvSpPr>
        <p:spPr>
          <a:xfrm>
            <a:off x="1435608" y="1219200"/>
            <a:ext cx="7498080" cy="5410200"/>
          </a:xfrm>
        </p:spPr>
        <p:txBody>
          <a:bodyPr>
            <a:normAutofit fontScale="70000" lnSpcReduction="20000"/>
          </a:bodyPr>
          <a:lstStyle/>
          <a:p>
            <a:pPr>
              <a:lnSpc>
                <a:spcPct val="120000"/>
              </a:lnSpc>
              <a:buNone/>
            </a:pPr>
            <a:r>
              <a:rPr lang="fa-IR" dirty="0" smtClean="0"/>
              <a:t>کلینی: سأل رجل أبا عبدالله (عليه السلام) عن الاسلام والايمان، ماالفرق بينهما ... فقال: الاسلام هو الظاهر الذي عليه الناس: شهادة أن لاإله إلا الله وحده لا شريك له وأن محمدا عبده ورسوله وإقام الصلاة وإيتاء الزكاة وحج البيت وصيام شهر رمضان فهذا الاسلام، وقال: الايمان معرفة هذا الامر مع هذا فان أقربها ولم يعرف هذا الامر كان مسلما وكان ضالا</a:t>
            </a:r>
            <a:r>
              <a:rPr lang="en-US" dirty="0" smtClean="0"/>
              <a:t>. </a:t>
            </a:r>
            <a:endParaRPr lang="fa-IR" dirty="0" smtClean="0"/>
          </a:p>
          <a:p>
            <a:pPr>
              <a:lnSpc>
                <a:spcPct val="120000"/>
              </a:lnSpc>
              <a:buNone/>
            </a:pPr>
            <a:endParaRPr lang="fa-IR" dirty="0" smtClean="0"/>
          </a:p>
          <a:p>
            <a:pPr algn="l" rtl="0">
              <a:lnSpc>
                <a:spcPct val="120000"/>
              </a:lnSpc>
              <a:buNone/>
            </a:pPr>
            <a:r>
              <a:rPr lang="en-US" dirty="0" smtClean="0"/>
              <a:t>A man asked Imam al-</a:t>
            </a:r>
            <a:r>
              <a:rPr lang="en-US" dirty="0" err="1" smtClean="0"/>
              <a:t>Sadiq</a:t>
            </a:r>
            <a:r>
              <a:rPr lang="en-US" dirty="0" smtClean="0"/>
              <a:t> about the difference between </a:t>
            </a:r>
            <a:r>
              <a:rPr lang="en-US" i="1" dirty="0" err="1" smtClean="0"/>
              <a:t>islam</a:t>
            </a:r>
            <a:r>
              <a:rPr lang="en-US" dirty="0" smtClean="0"/>
              <a:t> and </a:t>
            </a:r>
            <a:r>
              <a:rPr lang="en-US" i="1" dirty="0" err="1" smtClean="0"/>
              <a:t>iman</a:t>
            </a:r>
            <a:r>
              <a:rPr lang="en-US" i="1" dirty="0" smtClean="0"/>
              <a:t> …</a:t>
            </a:r>
            <a:r>
              <a:rPr lang="en-US" dirty="0" smtClean="0"/>
              <a:t> he replied, </a:t>
            </a:r>
            <a:r>
              <a:rPr lang="en-US" i="1" dirty="0" err="1" smtClean="0"/>
              <a:t>islam</a:t>
            </a:r>
            <a:r>
              <a:rPr lang="en-US" dirty="0" smtClean="0"/>
              <a:t> is the manifest faith on which most people are: testimony to </a:t>
            </a:r>
            <a:r>
              <a:rPr lang="en-US" i="1" dirty="0" smtClean="0"/>
              <a:t>la </a:t>
            </a:r>
            <a:r>
              <a:rPr lang="en-US" i="1" dirty="0" err="1" smtClean="0"/>
              <a:t>ilaha</a:t>
            </a:r>
            <a:r>
              <a:rPr lang="en-US" i="1" dirty="0" smtClean="0"/>
              <a:t> </a:t>
            </a:r>
            <a:r>
              <a:rPr lang="en-US" i="1" dirty="0" err="1" smtClean="0"/>
              <a:t>illa</a:t>
            </a:r>
            <a:r>
              <a:rPr lang="en-US" i="1" dirty="0" smtClean="0"/>
              <a:t> Allah</a:t>
            </a:r>
            <a:r>
              <a:rPr lang="en-US" dirty="0" smtClean="0"/>
              <a:t>, performing </a:t>
            </a:r>
            <a:r>
              <a:rPr lang="en-US" i="1" dirty="0" smtClean="0"/>
              <a:t>salat</a:t>
            </a:r>
            <a:r>
              <a:rPr lang="en-US" dirty="0" smtClean="0"/>
              <a:t>, paying </a:t>
            </a:r>
            <a:r>
              <a:rPr lang="en-US" i="1" dirty="0" err="1" smtClean="0"/>
              <a:t>zakat</a:t>
            </a:r>
            <a:r>
              <a:rPr lang="en-US" dirty="0" smtClean="0"/>
              <a:t>, pilgrimage to the House and fasting the Ramadan. This is </a:t>
            </a:r>
            <a:r>
              <a:rPr lang="en-US" i="1" dirty="0" err="1" smtClean="0"/>
              <a:t>islam</a:t>
            </a:r>
            <a:r>
              <a:rPr lang="en-US" dirty="0" smtClean="0"/>
              <a:t>, but </a:t>
            </a:r>
            <a:r>
              <a:rPr lang="en-US" i="1" dirty="0" err="1" smtClean="0"/>
              <a:t>iman</a:t>
            </a:r>
            <a:r>
              <a:rPr lang="en-US" dirty="0" smtClean="0"/>
              <a:t> is, in addition to that,  to know </a:t>
            </a:r>
            <a:r>
              <a:rPr lang="en-US" i="1" dirty="0" smtClean="0"/>
              <a:t>this matter</a:t>
            </a:r>
            <a:r>
              <a:rPr lang="en-US" dirty="0" smtClean="0"/>
              <a:t>. So if someone acknowledges those but does not know </a:t>
            </a:r>
            <a:r>
              <a:rPr lang="en-US" i="1" dirty="0" smtClean="0"/>
              <a:t>this matter </a:t>
            </a:r>
            <a:r>
              <a:rPr lang="en-US" dirty="0" smtClean="0"/>
              <a:t>he is a Muslim but is misguided. </a:t>
            </a:r>
          </a:p>
          <a:p>
            <a:pPr algn="l" rtl="0">
              <a:lnSpc>
                <a:spcPct val="120000"/>
              </a:lnSpc>
              <a:buNone/>
            </a:pPr>
            <a:endParaRPr lang="en-US" dirty="0" smtClean="0"/>
          </a:p>
          <a:p>
            <a:pPr algn="l" rtl="0">
              <a:lnSpc>
                <a:spcPct val="120000"/>
              </a:lnSpc>
              <a:buNone/>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lstStyle/>
          <a:p>
            <a:r>
              <a:rPr lang="en-US" i="1" dirty="0" smtClean="0"/>
              <a:t>The lowest state: </a:t>
            </a:r>
            <a:r>
              <a:rPr lang="en-US" i="1" dirty="0" err="1" smtClean="0"/>
              <a:t>islam</a:t>
            </a:r>
            <a:endParaRPr lang="fa-IR" i="1" dirty="0"/>
          </a:p>
        </p:txBody>
      </p:sp>
      <p:sp>
        <p:nvSpPr>
          <p:cNvPr id="3" name="Content Placeholder 2"/>
          <p:cNvSpPr>
            <a:spLocks noGrp="1"/>
          </p:cNvSpPr>
          <p:nvPr>
            <p:ph idx="1"/>
          </p:nvPr>
        </p:nvSpPr>
        <p:spPr>
          <a:xfrm>
            <a:off x="1435608" y="1219200"/>
            <a:ext cx="7498080" cy="5410200"/>
          </a:xfrm>
        </p:spPr>
        <p:txBody>
          <a:bodyPr>
            <a:normAutofit fontScale="85000" lnSpcReduction="20000"/>
          </a:bodyPr>
          <a:lstStyle/>
          <a:p>
            <a:pPr algn="r">
              <a:lnSpc>
                <a:spcPct val="120000"/>
              </a:lnSpc>
              <a:buNone/>
            </a:pPr>
            <a:r>
              <a:rPr lang="fa-IR" dirty="0" smtClean="0"/>
              <a:t>کلینی عن أبي بصير، عن أبي جعفر (عليه السلام) قال: سمعته يقول: " قالت الاعراب آمنا قل لم تؤمنوا ولكن قولوا أسلمنا" فمن زعم أنهم آمنوا فقد كذب ومن زعم أنهم لم يسلموا فقد كذب</a:t>
            </a:r>
            <a:r>
              <a:rPr lang="en-US" dirty="0" smtClean="0"/>
              <a:t>.</a:t>
            </a:r>
          </a:p>
          <a:p>
            <a:pPr algn="r">
              <a:lnSpc>
                <a:spcPct val="120000"/>
              </a:lnSpc>
              <a:buNone/>
            </a:pPr>
            <a:endParaRPr lang="en-US" dirty="0" smtClean="0"/>
          </a:p>
          <a:p>
            <a:pPr algn="l" rtl="0">
              <a:lnSpc>
                <a:spcPct val="120000"/>
              </a:lnSpc>
              <a:buNone/>
            </a:pPr>
            <a:r>
              <a:rPr lang="en-US" dirty="0" smtClean="0"/>
              <a:t>Abu </a:t>
            </a:r>
            <a:r>
              <a:rPr lang="en-US" dirty="0" err="1" smtClean="0"/>
              <a:t>Basir</a:t>
            </a:r>
            <a:r>
              <a:rPr lang="en-US" dirty="0" smtClean="0"/>
              <a:t> says, after reciting the verse:</a:t>
            </a:r>
          </a:p>
          <a:p>
            <a:pPr algn="l" rtl="0">
              <a:lnSpc>
                <a:spcPct val="120000"/>
              </a:lnSpc>
              <a:buNone/>
            </a:pPr>
            <a:r>
              <a:rPr lang="en-US" dirty="0" smtClean="0"/>
              <a:t> “The Bedouins say," We have faith." Say," You do not have faith yet; rather say," We have embraced Islam," [for faith has not yet entered into your hearts.] </a:t>
            </a:r>
          </a:p>
          <a:p>
            <a:pPr algn="l" rtl="0">
              <a:lnSpc>
                <a:spcPct val="120000"/>
              </a:lnSpc>
              <a:buNone/>
            </a:pPr>
            <a:r>
              <a:rPr lang="en-US" dirty="0" smtClean="0"/>
              <a:t>I heard Imam al-</a:t>
            </a:r>
            <a:r>
              <a:rPr lang="en-US" dirty="0" err="1" smtClean="0"/>
              <a:t>Baqir</a:t>
            </a:r>
            <a:r>
              <a:rPr lang="en-US" dirty="0" smtClean="0"/>
              <a:t> saying , “Whoever thinks that they have faith has lied and whoever thinks that they have not embraced Islam has lied.”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lide(fromBottom)">
                                      <p:cBhvr>
                                        <p:cTn id="17" dur="1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slide(fromBottom)">
                                      <p:cBhvr>
                                        <p:cTn id="22"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lstStyle/>
          <a:p>
            <a:r>
              <a:rPr lang="en-US" i="1" dirty="0" smtClean="0"/>
              <a:t>Qualities of a </a:t>
            </a:r>
            <a:r>
              <a:rPr lang="en-US" i="1" dirty="0" err="1" smtClean="0"/>
              <a:t>muslim</a:t>
            </a:r>
            <a:endParaRPr lang="fa-IR" i="1" dirty="0"/>
          </a:p>
        </p:txBody>
      </p:sp>
      <p:sp>
        <p:nvSpPr>
          <p:cNvPr id="3" name="Content Placeholder 2"/>
          <p:cNvSpPr>
            <a:spLocks noGrp="1"/>
          </p:cNvSpPr>
          <p:nvPr>
            <p:ph idx="1"/>
          </p:nvPr>
        </p:nvSpPr>
        <p:spPr>
          <a:xfrm>
            <a:off x="1435608" y="1219200"/>
            <a:ext cx="7498080" cy="5410200"/>
          </a:xfrm>
        </p:spPr>
        <p:txBody>
          <a:bodyPr>
            <a:normAutofit fontScale="70000" lnSpcReduction="20000"/>
          </a:bodyPr>
          <a:lstStyle/>
          <a:p>
            <a:pPr>
              <a:buNone/>
            </a:pPr>
            <a:r>
              <a:rPr lang="ar-SA" dirty="0" smtClean="0"/>
              <a:t>رسول الله ( ص ) : المسلم من سلم المسلمون من لسانه ويده</a:t>
            </a:r>
          </a:p>
          <a:p>
            <a:pPr>
              <a:buNone/>
            </a:pPr>
            <a:endParaRPr lang="ar-SA" dirty="0" smtClean="0"/>
          </a:p>
          <a:p>
            <a:pPr algn="l" rtl="0">
              <a:buNone/>
            </a:pPr>
            <a:r>
              <a:rPr lang="en-US" dirty="0" smtClean="0"/>
              <a:t>A </a:t>
            </a:r>
            <a:r>
              <a:rPr lang="en-US" i="1" dirty="0" err="1" smtClean="0"/>
              <a:t>muslim</a:t>
            </a:r>
            <a:r>
              <a:rPr lang="en-US" dirty="0" smtClean="0"/>
              <a:t> is one who the Muslims are safe from his tongue and his hand</a:t>
            </a:r>
            <a:endParaRPr lang="ar-SA" dirty="0" smtClean="0"/>
          </a:p>
          <a:p>
            <a:pPr>
              <a:buNone/>
            </a:pPr>
            <a:endParaRPr lang="ar-SA" dirty="0" smtClean="0"/>
          </a:p>
          <a:p>
            <a:pPr>
              <a:buNone/>
            </a:pPr>
            <a:r>
              <a:rPr lang="ar-SA" dirty="0" smtClean="0"/>
              <a:t>الإمام الصادق ( عليه السلام ) : المسلم من سلم الناس من يده ولسانه ، والمؤمن من ائتمنه الناس على أموالهم وأنفسهم</a:t>
            </a:r>
          </a:p>
          <a:p>
            <a:pPr>
              <a:buFontTx/>
              <a:buChar char="-"/>
            </a:pPr>
            <a:endParaRPr lang="ar-SA" dirty="0" smtClean="0"/>
          </a:p>
          <a:p>
            <a:pPr algn="l" rtl="0">
              <a:buNone/>
            </a:pPr>
            <a:r>
              <a:rPr lang="en-US" dirty="0" smtClean="0"/>
              <a:t>A </a:t>
            </a:r>
            <a:r>
              <a:rPr lang="en-US" i="1" dirty="0" err="1" smtClean="0"/>
              <a:t>muslim</a:t>
            </a:r>
            <a:r>
              <a:rPr lang="en-US" dirty="0" smtClean="0"/>
              <a:t> is one who the people are safe from his tongue and his hand; and a </a:t>
            </a:r>
            <a:r>
              <a:rPr lang="en-US" i="1" dirty="0" err="1" smtClean="0"/>
              <a:t>mu’min</a:t>
            </a:r>
            <a:r>
              <a:rPr lang="en-US" dirty="0" smtClean="0"/>
              <a:t> is one who people trust him on their lives and properties</a:t>
            </a:r>
          </a:p>
          <a:p>
            <a:pPr algn="l" rtl="0">
              <a:buNone/>
            </a:pPr>
            <a:endParaRPr lang="ar-SA" dirty="0" smtClean="0"/>
          </a:p>
          <a:p>
            <a:pPr>
              <a:buNone/>
            </a:pPr>
            <a:r>
              <a:rPr lang="ar-SA" dirty="0" smtClean="0"/>
              <a:t>رسول الله( ص) : المسلم أخو المسلم ، لا يظلمه ولا يشتمه</a:t>
            </a:r>
          </a:p>
          <a:p>
            <a:pPr>
              <a:buNone/>
            </a:pPr>
            <a:endParaRPr lang="ar-SA" dirty="0" smtClean="0"/>
          </a:p>
          <a:p>
            <a:pPr algn="l" rtl="0">
              <a:buNone/>
            </a:pPr>
            <a:r>
              <a:rPr lang="en-US" dirty="0" smtClean="0"/>
              <a:t>Muslim is brother of Muslim, would not wrong him and would not swear at him.</a:t>
            </a:r>
          </a:p>
          <a:p>
            <a:pPr>
              <a:buNone/>
            </a:pPr>
            <a:endParaRPr lang="ar-SA" dirty="0" smtClean="0"/>
          </a:p>
          <a:p>
            <a:pPr algn="r">
              <a:lnSpc>
                <a:spcPct val="120000"/>
              </a:lnSpc>
              <a:buNone/>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slide(fromBottom)">
                                      <p:cBhvr>
                                        <p:cTn id="17" dur="1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slide(fromBottom)">
                                      <p:cBhvr>
                                        <p:cTn id="22" dur="10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slide(fromBottom)">
                                      <p:cBhvr>
                                        <p:cTn id="27" dur="1000"/>
                                        <p:tgtEl>
                                          <p:spTgt spid="3">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10" end="10"/>
                                            </p:txEl>
                                          </p:spTgt>
                                        </p:tgtEl>
                                        <p:attrNameLst>
                                          <p:attrName>style.visibility</p:attrName>
                                        </p:attrNameLst>
                                      </p:cBhvr>
                                      <p:to>
                                        <p:strVal val="visible"/>
                                      </p:to>
                                    </p:set>
                                    <p:animEffect transition="in" filter="slide(fromBottom)">
                                      <p:cBhvr>
                                        <p:cTn id="32" dur="1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lstStyle/>
          <a:p>
            <a:r>
              <a:rPr lang="en-US" i="1" dirty="0" smtClean="0"/>
              <a:t>Qualities of a </a:t>
            </a:r>
            <a:r>
              <a:rPr lang="en-US" i="1" dirty="0" err="1" smtClean="0"/>
              <a:t>muslim</a:t>
            </a:r>
            <a:endParaRPr lang="fa-IR" i="1" dirty="0"/>
          </a:p>
        </p:txBody>
      </p:sp>
      <p:sp>
        <p:nvSpPr>
          <p:cNvPr id="3" name="Content Placeholder 2"/>
          <p:cNvSpPr>
            <a:spLocks noGrp="1"/>
          </p:cNvSpPr>
          <p:nvPr>
            <p:ph idx="1"/>
          </p:nvPr>
        </p:nvSpPr>
        <p:spPr>
          <a:xfrm>
            <a:off x="1435608" y="1219200"/>
            <a:ext cx="7498080" cy="5410200"/>
          </a:xfrm>
        </p:spPr>
        <p:txBody>
          <a:bodyPr>
            <a:normAutofit fontScale="62500" lnSpcReduction="20000"/>
          </a:bodyPr>
          <a:lstStyle/>
          <a:p>
            <a:pPr>
              <a:buNone/>
            </a:pPr>
            <a:r>
              <a:rPr lang="ar-SA" dirty="0" smtClean="0"/>
              <a:t>الإمام علي ( عليه السلام ) : جانبوا الخيانة ، فإنها مجانبة الإسلام </a:t>
            </a:r>
          </a:p>
          <a:p>
            <a:pPr>
              <a:buNone/>
            </a:pPr>
            <a:endParaRPr lang="ar-SA" dirty="0" smtClean="0"/>
          </a:p>
          <a:p>
            <a:pPr algn="l" rtl="0">
              <a:buNone/>
            </a:pPr>
            <a:r>
              <a:rPr lang="en-US" dirty="0" smtClean="0"/>
              <a:t>Keep away from treachery for it keeps away from </a:t>
            </a:r>
            <a:r>
              <a:rPr lang="en-US" dirty="0" err="1" smtClean="0"/>
              <a:t>islam</a:t>
            </a:r>
            <a:endParaRPr lang="ar-SA" dirty="0" smtClean="0"/>
          </a:p>
          <a:p>
            <a:pPr>
              <a:buNone/>
            </a:pPr>
            <a:endParaRPr lang="ar-SA" dirty="0" smtClean="0"/>
          </a:p>
          <a:p>
            <a:pPr>
              <a:buNone/>
            </a:pPr>
            <a:r>
              <a:rPr lang="ar-SA" dirty="0" smtClean="0"/>
              <a:t>عنه ( عليه السلام ) : من أعان على مسلم فقد برئ من الإسلام</a:t>
            </a:r>
          </a:p>
          <a:p>
            <a:pPr>
              <a:buNone/>
            </a:pPr>
            <a:endParaRPr lang="ar-SA" dirty="0" smtClean="0"/>
          </a:p>
          <a:p>
            <a:pPr algn="l" rtl="0">
              <a:buNone/>
            </a:pPr>
            <a:r>
              <a:rPr lang="en-US" dirty="0" smtClean="0"/>
              <a:t>Whoever helps wronging a Muslim has disavowed Islam </a:t>
            </a:r>
            <a:endParaRPr lang="ar-SA" dirty="0" smtClean="0"/>
          </a:p>
          <a:p>
            <a:pPr>
              <a:buNone/>
            </a:pPr>
            <a:endParaRPr lang="ar-SA" dirty="0" smtClean="0"/>
          </a:p>
          <a:p>
            <a:pPr>
              <a:buNone/>
            </a:pPr>
            <a:r>
              <a:rPr lang="ar-SA" dirty="0" smtClean="0"/>
              <a:t>رسول الله ( ص) : المسلمون يد على من سواهم </a:t>
            </a:r>
          </a:p>
          <a:p>
            <a:pPr>
              <a:buNone/>
            </a:pPr>
            <a:endParaRPr lang="ar-SA" dirty="0" smtClean="0"/>
          </a:p>
          <a:p>
            <a:pPr algn="l" rtl="0">
              <a:buNone/>
            </a:pPr>
            <a:r>
              <a:rPr lang="en-US" dirty="0" smtClean="0"/>
              <a:t>He Muslims act like one hand over others</a:t>
            </a:r>
          </a:p>
          <a:p>
            <a:pPr>
              <a:buNone/>
            </a:pPr>
            <a:endParaRPr lang="ar-SA" dirty="0" smtClean="0"/>
          </a:p>
          <a:p>
            <a:pPr>
              <a:buNone/>
            </a:pPr>
            <a:r>
              <a:rPr lang="ar-SA" dirty="0" smtClean="0"/>
              <a:t> عنه ( ص) : المسلمون كالرجل الواحد إذا اشتكى عضو من أعضائه تداعى له سائر جسده</a:t>
            </a:r>
          </a:p>
          <a:p>
            <a:pPr>
              <a:buNone/>
            </a:pPr>
            <a:endParaRPr lang="ar-SA" dirty="0" smtClean="0"/>
          </a:p>
          <a:p>
            <a:pPr algn="l" rtl="0">
              <a:buNone/>
            </a:pPr>
            <a:r>
              <a:rPr lang="en-US" dirty="0" smtClean="0"/>
              <a:t>Muslims are like one person; if a limb is in pain other parts of his body would sink down for it. </a:t>
            </a:r>
          </a:p>
          <a:p>
            <a:pPr algn="l" rtl="0">
              <a:buNone/>
            </a:pPr>
            <a:endParaRPr lang="ar-SA" dirty="0" smtClean="0"/>
          </a:p>
          <a:p>
            <a:pPr>
              <a:buNone/>
            </a:pPr>
            <a:endParaRPr lang="ar-SA" dirty="0" smtClean="0"/>
          </a:p>
          <a:p>
            <a:pPr>
              <a:buNone/>
            </a:pPr>
            <a:endParaRPr lang="en-US" dirty="0" smtClean="0"/>
          </a:p>
          <a:p>
            <a:pPr algn="r">
              <a:lnSpc>
                <a:spcPct val="120000"/>
              </a:lnSpc>
              <a:buNone/>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slide(fromBottom)">
                                      <p:cBhvr>
                                        <p:cTn id="17" dur="1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slide(fromBottom)">
                                      <p:cBhvr>
                                        <p:cTn id="22" dur="10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slide(fromBottom)">
                                      <p:cBhvr>
                                        <p:cTn id="27" dur="1000"/>
                                        <p:tgtEl>
                                          <p:spTgt spid="3">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10" end="10"/>
                                            </p:txEl>
                                          </p:spTgt>
                                        </p:tgtEl>
                                        <p:attrNameLst>
                                          <p:attrName>style.visibility</p:attrName>
                                        </p:attrNameLst>
                                      </p:cBhvr>
                                      <p:to>
                                        <p:strVal val="visible"/>
                                      </p:to>
                                    </p:set>
                                    <p:animEffect transition="in" filter="slide(fromBottom)">
                                      <p:cBhvr>
                                        <p:cTn id="32" dur="1000"/>
                                        <p:tgtEl>
                                          <p:spTgt spid="3">
                                            <p:txEl>
                                              <p:pRg st="10" end="1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
                                            <p:txEl>
                                              <p:pRg st="12" end="12"/>
                                            </p:txEl>
                                          </p:spTgt>
                                        </p:tgtEl>
                                        <p:attrNameLst>
                                          <p:attrName>style.visibility</p:attrName>
                                        </p:attrNameLst>
                                      </p:cBhvr>
                                      <p:to>
                                        <p:strVal val="visible"/>
                                      </p:to>
                                    </p:set>
                                    <p:animEffect transition="in" filter="slide(fromBottom)">
                                      <p:cBhvr>
                                        <p:cTn id="37" dur="1000"/>
                                        <p:tgtEl>
                                          <p:spTgt spid="3">
                                            <p:txEl>
                                              <p:pRg st="12" end="1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3">
                                            <p:txEl>
                                              <p:pRg st="14" end="14"/>
                                            </p:txEl>
                                          </p:spTgt>
                                        </p:tgtEl>
                                        <p:attrNameLst>
                                          <p:attrName>style.visibility</p:attrName>
                                        </p:attrNameLst>
                                      </p:cBhvr>
                                      <p:to>
                                        <p:strVal val="visible"/>
                                      </p:to>
                                    </p:set>
                                    <p:animEffect transition="in" filter="slide(fromBottom)">
                                      <p:cBhvr>
                                        <p:cTn id="42" dur="10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lstStyle/>
          <a:p>
            <a:r>
              <a:rPr lang="en-US" i="1" dirty="0" err="1" smtClean="0"/>
              <a:t>Iman</a:t>
            </a:r>
            <a:r>
              <a:rPr lang="en-US" i="1" dirty="0" smtClean="0"/>
              <a:t> </a:t>
            </a:r>
            <a:endParaRPr lang="fa-IR" i="1" dirty="0"/>
          </a:p>
        </p:txBody>
      </p:sp>
      <p:sp>
        <p:nvSpPr>
          <p:cNvPr id="3" name="Content Placeholder 2"/>
          <p:cNvSpPr>
            <a:spLocks noGrp="1"/>
          </p:cNvSpPr>
          <p:nvPr>
            <p:ph idx="1"/>
          </p:nvPr>
        </p:nvSpPr>
        <p:spPr>
          <a:xfrm>
            <a:off x="1435608" y="1219200"/>
            <a:ext cx="7498080" cy="5410200"/>
          </a:xfrm>
        </p:spPr>
        <p:txBody>
          <a:bodyPr>
            <a:normAutofit fontScale="55000" lnSpcReduction="20000"/>
          </a:bodyPr>
          <a:lstStyle/>
          <a:p>
            <a:pPr algn="l" rtl="0">
              <a:lnSpc>
                <a:spcPct val="120000"/>
              </a:lnSpc>
              <a:buNone/>
            </a:pPr>
            <a:r>
              <a:rPr lang="en-US" dirty="0" smtClean="0"/>
              <a:t>What is </a:t>
            </a:r>
            <a:r>
              <a:rPr lang="en-US" i="1" dirty="0" err="1" smtClean="0"/>
              <a:t>iman</a:t>
            </a:r>
            <a:endParaRPr lang="en-US" i="1" dirty="0" smtClean="0"/>
          </a:p>
          <a:p>
            <a:pPr>
              <a:lnSpc>
                <a:spcPct val="120000"/>
              </a:lnSpc>
              <a:buNone/>
            </a:pPr>
            <a:r>
              <a:rPr lang="ar-SA" dirty="0" smtClean="0"/>
              <a:t> - الإمام علي ( عليه السلام ) : قال لي رسول الله ( ص</a:t>
            </a:r>
            <a:r>
              <a:rPr lang="ar-SA" dirty="0" smtClean="0"/>
              <a:t>) </a:t>
            </a:r>
            <a:r>
              <a:rPr lang="ar-SA" dirty="0" smtClean="0"/>
              <a:t>: يا علي ، اكتب ، فقلت : ما أكتب : فقال : اكتب بسم الله الرحمن الرحيم ، الإيمان ما وقر في القلوب وصدقته الأعمال ، والإسلام ما جرى على اللسان وحلت به المناكحة </a:t>
            </a:r>
            <a:endParaRPr lang="ar-SA" dirty="0" smtClean="0"/>
          </a:p>
          <a:p>
            <a:pPr>
              <a:lnSpc>
                <a:spcPct val="120000"/>
              </a:lnSpc>
              <a:buNone/>
            </a:pPr>
            <a:endParaRPr lang="ar-SA" dirty="0" smtClean="0"/>
          </a:p>
          <a:p>
            <a:pPr algn="l" rtl="0">
              <a:lnSpc>
                <a:spcPct val="120000"/>
              </a:lnSpc>
              <a:buNone/>
            </a:pPr>
            <a:r>
              <a:rPr lang="en-US" dirty="0" smtClean="0"/>
              <a:t>Imam Ali (a) said, The Prophet (s) “Write O Ali.” I said what to write? He said, “Write in the Name of God The Beneficent the Merciful that </a:t>
            </a:r>
            <a:r>
              <a:rPr lang="en-US" i="1" dirty="0" err="1" smtClean="0"/>
              <a:t>iman</a:t>
            </a:r>
            <a:r>
              <a:rPr lang="en-US" dirty="0" smtClean="0"/>
              <a:t> is that which is revered in the heart and is confirmed by the acts; and </a:t>
            </a:r>
            <a:r>
              <a:rPr lang="en-US" i="1" dirty="0" err="1" smtClean="0"/>
              <a:t>islam</a:t>
            </a:r>
            <a:r>
              <a:rPr lang="en-US" dirty="0" smtClean="0"/>
              <a:t> is what flows on the tongue and marriage is allowed because of it. </a:t>
            </a:r>
            <a:endParaRPr lang="ar-SA" dirty="0" smtClean="0"/>
          </a:p>
          <a:p>
            <a:pPr>
              <a:lnSpc>
                <a:spcPct val="120000"/>
              </a:lnSpc>
              <a:buNone/>
            </a:pPr>
            <a:endParaRPr lang="ar-SA" dirty="0" smtClean="0"/>
          </a:p>
          <a:p>
            <a:pPr>
              <a:lnSpc>
                <a:spcPct val="120000"/>
              </a:lnSpc>
              <a:buNone/>
            </a:pPr>
            <a:r>
              <a:rPr lang="ar-SA" dirty="0" smtClean="0"/>
              <a:t>الإمام </a:t>
            </a:r>
            <a:r>
              <a:rPr lang="ar-SA" dirty="0" smtClean="0"/>
              <a:t>الصادق ( عليه السلام ) - وقد سأله أبو بصير عن </a:t>
            </a:r>
            <a:r>
              <a:rPr lang="ar-SA" dirty="0" smtClean="0"/>
              <a:t>الإيمان</a:t>
            </a:r>
            <a:r>
              <a:rPr lang="fa-IR" dirty="0" smtClean="0"/>
              <a:t>، قال</a:t>
            </a:r>
            <a:r>
              <a:rPr lang="ar-SA" dirty="0" smtClean="0"/>
              <a:t>: </a:t>
            </a:r>
            <a:r>
              <a:rPr lang="ar-SA" dirty="0" smtClean="0"/>
              <a:t>الإيمان بالله أن لا يعصى ، قلت : فما الإسلام ؟ فقال ( عليه السلام ) : من نسك نسكنا ، وذبح ذبيحتنا </a:t>
            </a:r>
            <a:endParaRPr lang="en-US" dirty="0" smtClean="0"/>
          </a:p>
          <a:p>
            <a:pPr algn="r">
              <a:lnSpc>
                <a:spcPct val="120000"/>
              </a:lnSpc>
              <a:buNone/>
            </a:pPr>
            <a:endParaRPr lang="ar-SA" dirty="0" smtClean="0"/>
          </a:p>
          <a:p>
            <a:pPr algn="l" rtl="0">
              <a:lnSpc>
                <a:spcPct val="120000"/>
              </a:lnSpc>
              <a:buNone/>
            </a:pPr>
            <a:r>
              <a:rPr lang="en-US" dirty="0" smtClean="0"/>
              <a:t>Abu </a:t>
            </a:r>
            <a:r>
              <a:rPr lang="en-US" dirty="0" err="1" smtClean="0"/>
              <a:t>Basir</a:t>
            </a:r>
            <a:r>
              <a:rPr lang="en-US" dirty="0" smtClean="0"/>
              <a:t> asked Imam al-</a:t>
            </a:r>
            <a:r>
              <a:rPr lang="en-US" dirty="0" err="1" smtClean="0"/>
              <a:t>Sadiq</a:t>
            </a:r>
            <a:r>
              <a:rPr lang="en-US" dirty="0" smtClean="0"/>
              <a:t> (a) about </a:t>
            </a:r>
            <a:r>
              <a:rPr lang="en-US" i="1" dirty="0" err="1" smtClean="0"/>
              <a:t>iman</a:t>
            </a:r>
            <a:r>
              <a:rPr lang="en-US" dirty="0" smtClean="0"/>
              <a:t>, he said: </a:t>
            </a:r>
            <a:r>
              <a:rPr lang="en-US" i="1" dirty="0" err="1" smtClean="0"/>
              <a:t>iman</a:t>
            </a:r>
            <a:r>
              <a:rPr lang="en-US" dirty="0" smtClean="0"/>
              <a:t> is that God is not disobeyed. I asked, what is </a:t>
            </a:r>
            <a:r>
              <a:rPr lang="en-US" i="1" dirty="0" err="1" smtClean="0"/>
              <a:t>islam</a:t>
            </a:r>
            <a:r>
              <a:rPr lang="en-US" dirty="0" smtClean="0"/>
              <a:t> then? He said, those who worship our worship and slaughter our slaughtering.  </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lide(fromBottom)">
                                      <p:cBhvr>
                                        <p:cTn id="17" dur="1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slide(fromBottom)">
                                      <p:cBhvr>
                                        <p:cTn id="22" dur="10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slide(fromBottom)">
                                      <p:cBhvr>
                                        <p:cTn id="27"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lstStyle/>
          <a:p>
            <a:r>
              <a:rPr lang="en-US" i="1" dirty="0" err="1" smtClean="0"/>
              <a:t>Iman</a:t>
            </a:r>
            <a:r>
              <a:rPr lang="en-US" i="1" dirty="0" smtClean="0"/>
              <a:t> </a:t>
            </a:r>
            <a:endParaRPr lang="fa-IR" i="1" dirty="0"/>
          </a:p>
        </p:txBody>
      </p:sp>
      <p:sp>
        <p:nvSpPr>
          <p:cNvPr id="3" name="Content Placeholder 2"/>
          <p:cNvSpPr>
            <a:spLocks noGrp="1"/>
          </p:cNvSpPr>
          <p:nvPr>
            <p:ph idx="1"/>
          </p:nvPr>
        </p:nvSpPr>
        <p:spPr>
          <a:xfrm>
            <a:off x="1435608" y="1219200"/>
            <a:ext cx="7498080" cy="5410200"/>
          </a:xfrm>
        </p:spPr>
        <p:txBody>
          <a:bodyPr>
            <a:normAutofit fontScale="70000" lnSpcReduction="20000"/>
          </a:bodyPr>
          <a:lstStyle/>
          <a:p>
            <a:pPr>
              <a:lnSpc>
                <a:spcPct val="120000"/>
              </a:lnSpc>
              <a:buNone/>
            </a:pPr>
            <a:r>
              <a:rPr lang="ar-SA" dirty="0" smtClean="0"/>
              <a:t> - رسول الله ( </a:t>
            </a:r>
            <a:r>
              <a:rPr lang="ar-SA" dirty="0" smtClean="0"/>
              <a:t>ص) </a:t>
            </a:r>
            <a:r>
              <a:rPr lang="ar-SA" dirty="0" smtClean="0"/>
              <a:t>: ليس الإيمان بالتحلي ولا بالتمني ، ولكن الإيمان ما خلص في القلب وصدقه الأعمال </a:t>
            </a:r>
          </a:p>
          <a:p>
            <a:pPr>
              <a:lnSpc>
                <a:spcPct val="120000"/>
              </a:lnSpc>
              <a:buNone/>
            </a:pPr>
            <a:endParaRPr lang="ar-SA" dirty="0" smtClean="0"/>
          </a:p>
          <a:p>
            <a:pPr algn="l" rtl="0">
              <a:lnSpc>
                <a:spcPct val="120000"/>
              </a:lnSpc>
              <a:buNone/>
            </a:pPr>
            <a:r>
              <a:rPr lang="en-US" dirty="0" smtClean="0"/>
              <a:t>The Prophet (s) said, “</a:t>
            </a:r>
            <a:r>
              <a:rPr lang="en-US" i="1" dirty="0" err="1" smtClean="0"/>
              <a:t>Iman</a:t>
            </a:r>
            <a:r>
              <a:rPr lang="en-US" dirty="0" smtClean="0"/>
              <a:t> is not gained by adornment or ambition, but it is what purifies in the heart and is confirmed by actions.” </a:t>
            </a:r>
          </a:p>
          <a:p>
            <a:pPr algn="l" rtl="0">
              <a:lnSpc>
                <a:spcPct val="120000"/>
              </a:lnSpc>
              <a:buNone/>
            </a:pPr>
            <a:endParaRPr lang="en-US" dirty="0" smtClean="0"/>
          </a:p>
          <a:p>
            <a:pPr>
              <a:lnSpc>
                <a:spcPct val="120000"/>
              </a:lnSpc>
              <a:buNone/>
            </a:pPr>
            <a:r>
              <a:rPr lang="ar-SA" dirty="0" smtClean="0"/>
              <a:t>امام علی ( عليه السلام ) : إن الإيمان يبدو لمظة بيضاء في القلب ، فكلما ازداد الإيمان عظما ازداد البياض ، فإذا استكمل الإيمان ابيض القلب كله </a:t>
            </a:r>
          </a:p>
          <a:p>
            <a:pPr>
              <a:lnSpc>
                <a:spcPct val="120000"/>
              </a:lnSpc>
              <a:buNone/>
            </a:pPr>
            <a:endParaRPr lang="ar-SA" dirty="0" smtClean="0"/>
          </a:p>
          <a:p>
            <a:pPr algn="l" rtl="0">
              <a:lnSpc>
                <a:spcPct val="120000"/>
              </a:lnSpc>
              <a:buNone/>
            </a:pPr>
            <a:r>
              <a:rPr lang="en-US" dirty="0" smtClean="0"/>
              <a:t>Imam Ali (a): </a:t>
            </a:r>
            <a:r>
              <a:rPr lang="en-US" i="1" dirty="0" err="1" smtClean="0"/>
              <a:t>Iman</a:t>
            </a:r>
            <a:r>
              <a:rPr lang="en-US" dirty="0" smtClean="0"/>
              <a:t> initially appears as a white spot on the heart; as the </a:t>
            </a:r>
            <a:r>
              <a:rPr lang="en-US" i="1" dirty="0" err="1" smtClean="0"/>
              <a:t>iman</a:t>
            </a:r>
            <a:r>
              <a:rPr lang="en-US" dirty="0" smtClean="0"/>
              <a:t> grows bigger the whiteness increases; and when the </a:t>
            </a:r>
            <a:r>
              <a:rPr lang="en-US" i="1" dirty="0" err="1" smtClean="0"/>
              <a:t>iman</a:t>
            </a:r>
            <a:r>
              <a:rPr lang="en-US" dirty="0" smtClean="0"/>
              <a:t> is complete the whole hear turns white.  </a:t>
            </a:r>
            <a:r>
              <a:rPr lang="ar-SA" dirty="0" smtClean="0"/>
              <a:t> </a:t>
            </a:r>
            <a:endParaRPr lang="en-US" dirty="0" smtClean="0"/>
          </a:p>
          <a:p>
            <a:pPr algn="r">
              <a:lnSpc>
                <a:spcPct val="120000"/>
              </a:lnSpc>
              <a:buNone/>
            </a:pPr>
            <a:endParaRPr lang="en-US" dirty="0" smtClean="0"/>
          </a:p>
          <a:p>
            <a:pPr algn="r">
              <a:lnSpc>
                <a:spcPct val="120000"/>
              </a:lnSpc>
              <a:buNone/>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slide(fromBottom)">
                                      <p:cBhvr>
                                        <p:cTn id="17" dur="1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slide(fromBottom)">
                                      <p:cBhvr>
                                        <p:cTn id="22"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715962"/>
          </a:xfrm>
        </p:spPr>
        <p:txBody>
          <a:bodyPr>
            <a:normAutofit fontScale="90000"/>
          </a:bodyPr>
          <a:lstStyle/>
          <a:p>
            <a:r>
              <a:rPr lang="en-US" i="1" dirty="0" err="1" smtClean="0"/>
              <a:t>Iman</a:t>
            </a:r>
            <a:r>
              <a:rPr lang="en-US" i="1" dirty="0" smtClean="0"/>
              <a:t> is an additional spirit </a:t>
            </a:r>
            <a:endParaRPr lang="fa-IR" i="1" dirty="0"/>
          </a:p>
        </p:txBody>
      </p:sp>
      <p:sp>
        <p:nvSpPr>
          <p:cNvPr id="3" name="Content Placeholder 2"/>
          <p:cNvSpPr>
            <a:spLocks noGrp="1"/>
          </p:cNvSpPr>
          <p:nvPr>
            <p:ph idx="1"/>
          </p:nvPr>
        </p:nvSpPr>
        <p:spPr>
          <a:xfrm>
            <a:off x="1435608" y="1219200"/>
            <a:ext cx="7498080" cy="5410200"/>
          </a:xfrm>
        </p:spPr>
        <p:txBody>
          <a:bodyPr>
            <a:normAutofit fontScale="47500" lnSpcReduction="20000"/>
          </a:bodyPr>
          <a:lstStyle/>
          <a:p>
            <a:pPr>
              <a:lnSpc>
                <a:spcPct val="120000"/>
              </a:lnSpc>
              <a:buNone/>
            </a:pPr>
            <a:r>
              <a:rPr lang="ar-SA" dirty="0" smtClean="0"/>
              <a:t>الكليني عن </a:t>
            </a:r>
            <a:r>
              <a:rPr lang="ar-SA" dirty="0" smtClean="0"/>
              <a:t>جابر ، عن أبي جعفر عليه السلام </a:t>
            </a:r>
            <a:r>
              <a:rPr lang="ar-SA" dirty="0" smtClean="0"/>
              <a:t>قال</a:t>
            </a:r>
          </a:p>
          <a:p>
            <a:pPr>
              <a:lnSpc>
                <a:spcPct val="120000"/>
              </a:lnSpc>
              <a:buNone/>
            </a:pPr>
            <a:r>
              <a:rPr lang="ar-SA" dirty="0" smtClean="0"/>
              <a:t>سألته </a:t>
            </a:r>
            <a:r>
              <a:rPr lang="ar-SA" dirty="0" smtClean="0"/>
              <a:t>عن علم العالم ، فقال لي : يا جابر إن في الأنبياء والأوصياء خمسة أرواح : روح القدس وروح الايمان وروح الحياة وروح القوة وروح الشهوة ، فبروح القدس يا جابر عرفوا ما تحت العرش إلى ما تحت الثرى ، ثم قال : يا جابر إن هذه الأربعة أرواح يصيبها الحدثان إلا روح القدس فإنها لا تلهو ولا تلعب </a:t>
            </a:r>
            <a:r>
              <a:rPr lang="ar-SA" dirty="0" smtClean="0"/>
              <a:t>.</a:t>
            </a:r>
          </a:p>
          <a:p>
            <a:pPr>
              <a:lnSpc>
                <a:spcPct val="120000"/>
              </a:lnSpc>
              <a:buNone/>
            </a:pPr>
            <a:endParaRPr lang="ar-SA" dirty="0" smtClean="0"/>
          </a:p>
          <a:p>
            <a:pPr algn="l" rtl="0">
              <a:lnSpc>
                <a:spcPct val="120000"/>
              </a:lnSpc>
              <a:buNone/>
            </a:pPr>
            <a:r>
              <a:rPr lang="en-US" dirty="0" smtClean="0"/>
              <a:t>Jabir  asked Imam al-</a:t>
            </a:r>
            <a:r>
              <a:rPr lang="en-US" dirty="0" err="1" smtClean="0"/>
              <a:t>Baghir</a:t>
            </a:r>
            <a:r>
              <a:rPr lang="en-US" dirty="0" smtClean="0"/>
              <a:t> about the knowledge of the ‘</a:t>
            </a:r>
            <a:r>
              <a:rPr lang="en-US" dirty="0" err="1" smtClean="0"/>
              <a:t>Alim</a:t>
            </a:r>
            <a:r>
              <a:rPr lang="en-US" dirty="0" smtClean="0"/>
              <a:t>; he replied, “O Jabir the Prophets and the Successors have five spirits: the Holy Spirit, and the spirit of </a:t>
            </a:r>
            <a:r>
              <a:rPr lang="en-US" i="1" dirty="0" err="1" smtClean="0"/>
              <a:t>iman</a:t>
            </a:r>
            <a:r>
              <a:rPr lang="en-US" dirty="0" smtClean="0"/>
              <a:t> and the spirit of life and the spirit of power and the spirit of appetite. It is through the Holy Spirit that they know what is below the ‘</a:t>
            </a:r>
            <a:r>
              <a:rPr lang="en-US" i="1" dirty="0" err="1" smtClean="0"/>
              <a:t>arsh</a:t>
            </a:r>
            <a:r>
              <a:rPr lang="en-US" dirty="0" smtClean="0"/>
              <a:t> down to what is below the earth.”</a:t>
            </a:r>
          </a:p>
          <a:p>
            <a:pPr algn="l" rtl="0">
              <a:lnSpc>
                <a:spcPct val="120000"/>
              </a:lnSpc>
              <a:buNone/>
            </a:pPr>
            <a:r>
              <a:rPr lang="en-US" dirty="0" smtClean="0"/>
              <a:t>Then he said, “O </a:t>
            </a:r>
            <a:r>
              <a:rPr lang="en-US" dirty="0" smtClean="0"/>
              <a:t>J</a:t>
            </a:r>
            <a:r>
              <a:rPr lang="en-US" dirty="0" smtClean="0"/>
              <a:t>abir those four spirits are affected by contingencies, but the Holy Spirit; is never diverted nor play.”</a:t>
            </a:r>
          </a:p>
          <a:p>
            <a:pPr algn="l" rtl="0">
              <a:lnSpc>
                <a:spcPct val="120000"/>
              </a:lnSpc>
              <a:buNone/>
            </a:pPr>
            <a:endParaRPr lang="en-US" dirty="0" smtClean="0"/>
          </a:p>
          <a:p>
            <a:pPr>
              <a:lnSpc>
                <a:spcPct val="120000"/>
              </a:lnSpc>
              <a:buNone/>
            </a:pPr>
            <a:r>
              <a:rPr lang="ar-SA" dirty="0" smtClean="0"/>
              <a:t>كليني عن المفضل بن عمر ، عن أبي عبد الله عليه السلام قال :</a:t>
            </a:r>
          </a:p>
          <a:p>
            <a:pPr>
              <a:lnSpc>
                <a:spcPct val="120000"/>
              </a:lnSpc>
              <a:buNone/>
            </a:pPr>
            <a:r>
              <a:rPr lang="ar-SA" dirty="0" smtClean="0"/>
              <a:t> سألته عن علم الإمام بما في أقطار الأرض وهو في بيته مرخى عليه ستره </a:t>
            </a:r>
          </a:p>
          <a:p>
            <a:pPr algn="l" rtl="0">
              <a:lnSpc>
                <a:spcPct val="120000"/>
              </a:lnSpc>
              <a:buNone/>
            </a:pPr>
            <a:r>
              <a:rPr lang="en-US" dirty="0" err="1" smtClean="0"/>
              <a:t>Mufaddal</a:t>
            </a:r>
            <a:r>
              <a:rPr lang="en-US" dirty="0" smtClean="0"/>
              <a:t> </a:t>
            </a:r>
            <a:r>
              <a:rPr lang="en-US" dirty="0" err="1" smtClean="0"/>
              <a:t>ibn</a:t>
            </a:r>
            <a:r>
              <a:rPr lang="en-US" dirty="0" smtClean="0"/>
              <a:t> ‘</a:t>
            </a:r>
            <a:r>
              <a:rPr lang="en-US" dirty="0" err="1" smtClean="0"/>
              <a:t>Umar</a:t>
            </a:r>
            <a:r>
              <a:rPr lang="en-US" dirty="0" smtClean="0"/>
              <a:t> said, I asked Imam al-</a:t>
            </a:r>
            <a:r>
              <a:rPr lang="en-US" dirty="0" err="1" smtClean="0"/>
              <a:t>Sadiq</a:t>
            </a:r>
            <a:r>
              <a:rPr lang="en-US" dirty="0" smtClean="0"/>
              <a:t> (a) about how the Imam knows what </a:t>
            </a:r>
            <a:r>
              <a:rPr lang="en-US" dirty="0" smtClean="0"/>
              <a:t>happens all </a:t>
            </a:r>
            <a:r>
              <a:rPr lang="en-US" dirty="0" smtClean="0"/>
              <a:t>over the earth when he is in his house with the curtains lowered. </a:t>
            </a:r>
            <a:endParaRPr lang="en-US" dirty="0" smtClean="0"/>
          </a:p>
          <a:p>
            <a:pPr>
              <a:lnSpc>
                <a:spcPct val="120000"/>
              </a:lnSpc>
              <a:buNone/>
            </a:pPr>
            <a:r>
              <a:rPr lang="ar-SA" dirty="0" smtClean="0"/>
              <a:t>فقال يا مفضل إن الله تبارك وتعالى جعل في النبي صلى الله عليه وآله خمسة أرواح </a:t>
            </a:r>
          </a:p>
          <a:p>
            <a:pPr algn="l" rtl="0">
              <a:lnSpc>
                <a:spcPct val="120000"/>
              </a:lnSpc>
              <a:buNone/>
            </a:pPr>
            <a:r>
              <a:rPr lang="en-US" dirty="0" smtClean="0"/>
              <a:t>He said, “O </a:t>
            </a:r>
            <a:r>
              <a:rPr lang="en-US" dirty="0" err="1" smtClean="0"/>
              <a:t>Mufaddal</a:t>
            </a:r>
            <a:r>
              <a:rPr lang="en-US" dirty="0" smtClean="0"/>
              <a:t> Allah the Blessed the Sublime has put five spirits (</a:t>
            </a:r>
            <a:r>
              <a:rPr lang="en-US" i="1" dirty="0" err="1" smtClean="0"/>
              <a:t>arwah</a:t>
            </a:r>
            <a:r>
              <a:rPr lang="en-US" dirty="0" smtClean="0"/>
              <a:t>) in the Prophet. </a:t>
            </a:r>
            <a:endParaRPr lang="ar-SA"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lide(fromBottom)">
                                      <p:cBhvr>
                                        <p:cTn id="17" dur="1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slide(fromBottom)">
                                      <p:cBhvr>
                                        <p:cTn id="22" dur="1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slide(fromBottom)">
                                      <p:cBhvr>
                                        <p:cTn id="27" dur="10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slide(fromBottom)">
                                      <p:cBhvr>
                                        <p:cTn id="32" dur="10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slide(fromBottom)">
                                      <p:cBhvr>
                                        <p:cTn id="37" dur="1000"/>
                                        <p:tgtEl>
                                          <p:spTgt spid="3">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slide(fromBottom)">
                                      <p:cBhvr>
                                        <p:cTn id="42" dur="1000"/>
                                        <p:tgtEl>
                                          <p:spTgt spid="3">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2" presetClass="entr" presetSubtype="4"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Effect transition="in" filter="slide(fromBottom)">
                                      <p:cBhvr>
                                        <p:cTn id="47" dur="1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normAutofit/>
          </a:bodyPr>
          <a:lstStyle/>
          <a:p>
            <a:r>
              <a:rPr lang="en-US" i="1" dirty="0" err="1" smtClean="0"/>
              <a:t>Iman</a:t>
            </a:r>
            <a:r>
              <a:rPr lang="en-US" i="1" dirty="0" smtClean="0"/>
              <a:t> is an additional spirit </a:t>
            </a:r>
            <a:endParaRPr lang="fa-IR" i="1" dirty="0"/>
          </a:p>
        </p:txBody>
      </p:sp>
      <p:sp>
        <p:nvSpPr>
          <p:cNvPr id="3" name="Content Placeholder 2"/>
          <p:cNvSpPr>
            <a:spLocks noGrp="1"/>
          </p:cNvSpPr>
          <p:nvPr>
            <p:ph idx="1"/>
          </p:nvPr>
        </p:nvSpPr>
        <p:spPr>
          <a:xfrm>
            <a:off x="1435608" y="1219200"/>
            <a:ext cx="7498080" cy="5410200"/>
          </a:xfrm>
        </p:spPr>
        <p:txBody>
          <a:bodyPr>
            <a:normAutofit fontScale="47500" lnSpcReduction="20000"/>
          </a:bodyPr>
          <a:lstStyle/>
          <a:p>
            <a:pPr>
              <a:lnSpc>
                <a:spcPct val="120000"/>
              </a:lnSpc>
              <a:buNone/>
            </a:pPr>
            <a:r>
              <a:rPr lang="ar-SA" dirty="0" smtClean="0"/>
              <a:t>روح </a:t>
            </a:r>
            <a:r>
              <a:rPr lang="ar-SA" dirty="0" smtClean="0"/>
              <a:t>الحياة فبه دب ودرج ، </a:t>
            </a:r>
            <a:endParaRPr lang="ar-SA" dirty="0" smtClean="0"/>
          </a:p>
          <a:p>
            <a:pPr algn="l" rtl="0">
              <a:lnSpc>
                <a:spcPct val="120000"/>
              </a:lnSpc>
              <a:buNone/>
            </a:pPr>
            <a:r>
              <a:rPr lang="en-US" dirty="0" smtClean="0"/>
              <a:t>The Spirit of Life by which he moves and comes and goes</a:t>
            </a:r>
            <a:endParaRPr lang="ar-SA" dirty="0" smtClean="0"/>
          </a:p>
          <a:p>
            <a:pPr>
              <a:lnSpc>
                <a:spcPct val="120000"/>
              </a:lnSpc>
              <a:buNone/>
            </a:pPr>
            <a:r>
              <a:rPr lang="ar-SA" dirty="0" smtClean="0"/>
              <a:t>وروح </a:t>
            </a:r>
            <a:r>
              <a:rPr lang="ar-SA" dirty="0" smtClean="0"/>
              <a:t>القوة فبه نهض وجاهد </a:t>
            </a:r>
            <a:endParaRPr lang="ar-SA" dirty="0" smtClean="0"/>
          </a:p>
          <a:p>
            <a:pPr algn="l" rtl="0">
              <a:lnSpc>
                <a:spcPct val="120000"/>
              </a:lnSpc>
              <a:buNone/>
            </a:pPr>
            <a:r>
              <a:rPr lang="en-US" dirty="0" smtClean="0"/>
              <a:t>The </a:t>
            </a:r>
            <a:r>
              <a:rPr lang="en-US" dirty="0" smtClean="0"/>
              <a:t>Spirit of Power by which he stands and struggles</a:t>
            </a:r>
            <a:endParaRPr lang="ar-SA" dirty="0" smtClean="0"/>
          </a:p>
          <a:p>
            <a:pPr>
              <a:lnSpc>
                <a:spcPct val="120000"/>
              </a:lnSpc>
              <a:buNone/>
            </a:pPr>
            <a:r>
              <a:rPr lang="ar-SA" dirty="0" smtClean="0"/>
              <a:t>وروح </a:t>
            </a:r>
            <a:r>
              <a:rPr lang="ar-SA" dirty="0" smtClean="0"/>
              <a:t>الشهوة فبه أكل وشرب وأتى النساء من </a:t>
            </a:r>
            <a:r>
              <a:rPr lang="ar-SA" dirty="0" smtClean="0"/>
              <a:t>الحلال</a:t>
            </a:r>
          </a:p>
          <a:p>
            <a:pPr algn="l" rtl="0">
              <a:lnSpc>
                <a:spcPct val="120000"/>
              </a:lnSpc>
              <a:buNone/>
            </a:pPr>
            <a:r>
              <a:rPr lang="en-US" dirty="0" smtClean="0"/>
              <a:t>The Spirit of Appetite by which he eats and drinks and goes to women lawfully</a:t>
            </a:r>
            <a:endParaRPr lang="ar-SA" dirty="0" smtClean="0"/>
          </a:p>
          <a:p>
            <a:pPr>
              <a:lnSpc>
                <a:spcPct val="120000"/>
              </a:lnSpc>
              <a:buNone/>
            </a:pPr>
            <a:r>
              <a:rPr lang="ar-SA" dirty="0" smtClean="0"/>
              <a:t>وروح </a:t>
            </a:r>
            <a:r>
              <a:rPr lang="ar-SA" dirty="0" smtClean="0"/>
              <a:t>الايمان فبه آمن وعدل </a:t>
            </a:r>
          </a:p>
          <a:p>
            <a:pPr algn="l" rtl="0">
              <a:lnSpc>
                <a:spcPct val="120000"/>
              </a:lnSpc>
              <a:buNone/>
            </a:pPr>
            <a:r>
              <a:rPr lang="en-US" dirty="0" smtClean="0"/>
              <a:t>The </a:t>
            </a:r>
            <a:r>
              <a:rPr lang="en-US" dirty="0" smtClean="0"/>
              <a:t>Spirit of </a:t>
            </a:r>
            <a:r>
              <a:rPr lang="en-US" i="1" dirty="0" err="1" smtClean="0"/>
              <a:t>iman</a:t>
            </a:r>
            <a:r>
              <a:rPr lang="en-US" i="1" dirty="0" smtClean="0"/>
              <a:t> </a:t>
            </a:r>
            <a:r>
              <a:rPr lang="en-US" dirty="0" smtClean="0"/>
              <a:t>by which he accepts the faith and acts justly</a:t>
            </a:r>
            <a:endParaRPr lang="ar-SA" dirty="0" smtClean="0"/>
          </a:p>
          <a:p>
            <a:pPr>
              <a:lnSpc>
                <a:spcPct val="120000"/>
              </a:lnSpc>
              <a:buNone/>
            </a:pPr>
            <a:r>
              <a:rPr lang="ar-SA" dirty="0" smtClean="0"/>
              <a:t>وروح </a:t>
            </a:r>
            <a:r>
              <a:rPr lang="ar-SA" dirty="0" smtClean="0"/>
              <a:t>القدس فبه حمل النبوة </a:t>
            </a:r>
            <a:endParaRPr lang="ar-SA" dirty="0" smtClean="0"/>
          </a:p>
          <a:p>
            <a:pPr algn="l" rtl="0">
              <a:lnSpc>
                <a:spcPct val="120000"/>
              </a:lnSpc>
              <a:buNone/>
            </a:pPr>
            <a:r>
              <a:rPr lang="en-US" dirty="0" smtClean="0"/>
              <a:t>A</a:t>
            </a:r>
            <a:r>
              <a:rPr lang="en-US" dirty="0" smtClean="0"/>
              <a:t>nd </a:t>
            </a:r>
            <a:r>
              <a:rPr lang="en-US" dirty="0" smtClean="0"/>
              <a:t>the Holy Spirit by which he bears the </a:t>
            </a:r>
            <a:r>
              <a:rPr lang="en-US" dirty="0" err="1" smtClean="0"/>
              <a:t>prophethood</a:t>
            </a:r>
            <a:endParaRPr lang="en-US" dirty="0" smtClean="0"/>
          </a:p>
          <a:p>
            <a:pPr algn="l" rtl="0">
              <a:lnSpc>
                <a:spcPct val="120000"/>
              </a:lnSpc>
              <a:buNone/>
            </a:pPr>
            <a:endParaRPr lang="en-US" dirty="0" smtClean="0"/>
          </a:p>
          <a:p>
            <a:pPr>
              <a:lnSpc>
                <a:spcPct val="120000"/>
              </a:lnSpc>
              <a:buNone/>
            </a:pPr>
            <a:r>
              <a:rPr lang="ar-SA" dirty="0" smtClean="0"/>
              <a:t>فإذا قبض النبي صلى الله عليه وآله انتقل روح القدس فصار إلى </a:t>
            </a:r>
            <a:r>
              <a:rPr lang="ar-SA" dirty="0" smtClean="0"/>
              <a:t>الامام</a:t>
            </a:r>
            <a:endParaRPr lang="ar-SA" dirty="0" smtClean="0"/>
          </a:p>
          <a:p>
            <a:pPr algn="l" rtl="0">
              <a:lnSpc>
                <a:spcPct val="120000"/>
              </a:lnSpc>
              <a:buNone/>
            </a:pPr>
            <a:r>
              <a:rPr lang="en-US" dirty="0" smtClean="0"/>
              <a:t>Then </a:t>
            </a:r>
            <a:r>
              <a:rPr lang="en-US" dirty="0" smtClean="0"/>
              <a:t>when the Prophet (s) is taken away, the Holy Spirit is transferred to the Imam. </a:t>
            </a:r>
            <a:endParaRPr lang="en-US" dirty="0" smtClean="0"/>
          </a:p>
          <a:p>
            <a:pPr algn="l" rtl="0">
              <a:lnSpc>
                <a:spcPct val="120000"/>
              </a:lnSpc>
              <a:buNone/>
            </a:pPr>
            <a:endParaRPr lang="en-US" dirty="0" smtClean="0"/>
          </a:p>
          <a:p>
            <a:pPr>
              <a:lnSpc>
                <a:spcPct val="120000"/>
              </a:lnSpc>
              <a:buNone/>
            </a:pPr>
            <a:r>
              <a:rPr lang="ar-SA" dirty="0" smtClean="0"/>
              <a:t>وروح القدس لا ينام ولا يغفل ولا يلهو ولا يزهو والأربعة الأرواح تنام وتغفل وتزهو وتلهو ، وروح القدس كان يرى به</a:t>
            </a:r>
          </a:p>
          <a:p>
            <a:pPr algn="l" rtl="0">
              <a:lnSpc>
                <a:spcPct val="120000"/>
              </a:lnSpc>
              <a:buNone/>
            </a:pPr>
            <a:r>
              <a:rPr lang="en-US" dirty="0" smtClean="0"/>
              <a:t>The Holy Spirit does not sleep, nor does it become neglectful, it is not diverted nor does it falsely display. But the other four Spirits sleep, are neglectful,  </a:t>
            </a:r>
            <a:r>
              <a:rPr lang="en-US" dirty="0" err="1" smtClean="0"/>
              <a:t>falsly</a:t>
            </a:r>
            <a:r>
              <a:rPr lang="en-US" dirty="0" smtClean="0"/>
              <a:t> display themselves and are diverted.  It was through the Holy Spirit that he saw everything</a:t>
            </a:r>
            <a:r>
              <a:rPr lang="en-US" dirty="0" smtClean="0"/>
              <a:t>.</a:t>
            </a:r>
            <a:endParaRPr lang="en-US" dirty="0" smtClean="0"/>
          </a:p>
          <a:p>
            <a:pPr algn="l" rtl="0">
              <a:lnSpc>
                <a:spcPct val="120000"/>
              </a:lnSpc>
              <a:buNone/>
            </a:pPr>
            <a:endParaRPr lang="en-US" dirty="0" smtClean="0"/>
          </a:p>
          <a:p>
            <a:pPr algn="r">
              <a:lnSpc>
                <a:spcPct val="120000"/>
              </a:lnSpc>
              <a:buNone/>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lide(fromBottom)">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slide(fromBottom)">
                                      <p:cBhvr>
                                        <p:cTn id="27" dur="1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slide(fromBottom)">
                                      <p:cBhvr>
                                        <p:cTn id="32" dur="1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slide(fromBottom)">
                                      <p:cBhvr>
                                        <p:cTn id="37" dur="1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slide(fromBottom)">
                                      <p:cBhvr>
                                        <p:cTn id="42" dur="1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2" presetClass="entr" presetSubtype="4"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slide(fromBottom)">
                                      <p:cBhvr>
                                        <p:cTn id="47" dur="1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2" presetClass="entr" presetSubtype="4"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slide(fromBottom)">
                                      <p:cBhvr>
                                        <p:cTn id="52" dur="10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2" presetClass="entr" presetSubtype="4" fill="hold" grpId="0" nodeType="clickEffect">
                                  <p:stCondLst>
                                    <p:cond delay="0"/>
                                  </p:stCondLst>
                                  <p:childTnLst>
                                    <p:set>
                                      <p:cBhvr>
                                        <p:cTn id="56" dur="1" fill="hold">
                                          <p:stCondLst>
                                            <p:cond delay="0"/>
                                          </p:stCondLst>
                                        </p:cTn>
                                        <p:tgtEl>
                                          <p:spTgt spid="3">
                                            <p:txEl>
                                              <p:pRg st="11" end="11"/>
                                            </p:txEl>
                                          </p:spTgt>
                                        </p:tgtEl>
                                        <p:attrNameLst>
                                          <p:attrName>style.visibility</p:attrName>
                                        </p:attrNameLst>
                                      </p:cBhvr>
                                      <p:to>
                                        <p:strVal val="visible"/>
                                      </p:to>
                                    </p:set>
                                    <p:animEffect transition="in" filter="slide(fromBottom)">
                                      <p:cBhvr>
                                        <p:cTn id="57" dur="1000"/>
                                        <p:tgtEl>
                                          <p:spTgt spid="3">
                                            <p:txEl>
                                              <p:pRg st="11" end="1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2" presetClass="entr" presetSubtype="4" fill="hold" grpId="0" nodeType="clickEffect">
                                  <p:stCondLst>
                                    <p:cond delay="0"/>
                                  </p:stCondLst>
                                  <p:childTnLst>
                                    <p:set>
                                      <p:cBhvr>
                                        <p:cTn id="61" dur="1" fill="hold">
                                          <p:stCondLst>
                                            <p:cond delay="0"/>
                                          </p:stCondLst>
                                        </p:cTn>
                                        <p:tgtEl>
                                          <p:spTgt spid="3">
                                            <p:txEl>
                                              <p:pRg st="12" end="12"/>
                                            </p:txEl>
                                          </p:spTgt>
                                        </p:tgtEl>
                                        <p:attrNameLst>
                                          <p:attrName>style.visibility</p:attrName>
                                        </p:attrNameLst>
                                      </p:cBhvr>
                                      <p:to>
                                        <p:strVal val="visible"/>
                                      </p:to>
                                    </p:set>
                                    <p:animEffect transition="in" filter="slide(fromBottom)">
                                      <p:cBhvr>
                                        <p:cTn id="62" dur="1000"/>
                                        <p:tgtEl>
                                          <p:spTgt spid="3">
                                            <p:txEl>
                                              <p:pRg st="12" end="12"/>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2" presetClass="entr" presetSubtype="4" fill="hold" grpId="0" nodeType="clickEffect">
                                  <p:stCondLst>
                                    <p:cond delay="0"/>
                                  </p:stCondLst>
                                  <p:childTnLst>
                                    <p:set>
                                      <p:cBhvr>
                                        <p:cTn id="66" dur="1" fill="hold">
                                          <p:stCondLst>
                                            <p:cond delay="0"/>
                                          </p:stCondLst>
                                        </p:cTn>
                                        <p:tgtEl>
                                          <p:spTgt spid="3">
                                            <p:txEl>
                                              <p:pRg st="14" end="14"/>
                                            </p:txEl>
                                          </p:spTgt>
                                        </p:tgtEl>
                                        <p:attrNameLst>
                                          <p:attrName>style.visibility</p:attrName>
                                        </p:attrNameLst>
                                      </p:cBhvr>
                                      <p:to>
                                        <p:strVal val="visible"/>
                                      </p:to>
                                    </p:set>
                                    <p:animEffect transition="in" filter="slide(fromBottom)">
                                      <p:cBhvr>
                                        <p:cTn id="67" dur="1000"/>
                                        <p:tgtEl>
                                          <p:spTgt spid="3">
                                            <p:txEl>
                                              <p:pRg st="14" end="14"/>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2" presetClass="entr" presetSubtype="4" fill="hold" grpId="0" nodeType="clickEffect">
                                  <p:stCondLst>
                                    <p:cond delay="0"/>
                                  </p:stCondLst>
                                  <p:childTnLst>
                                    <p:set>
                                      <p:cBhvr>
                                        <p:cTn id="71" dur="1" fill="hold">
                                          <p:stCondLst>
                                            <p:cond delay="0"/>
                                          </p:stCondLst>
                                        </p:cTn>
                                        <p:tgtEl>
                                          <p:spTgt spid="3">
                                            <p:txEl>
                                              <p:pRg st="15" end="15"/>
                                            </p:txEl>
                                          </p:spTgt>
                                        </p:tgtEl>
                                        <p:attrNameLst>
                                          <p:attrName>style.visibility</p:attrName>
                                        </p:attrNameLst>
                                      </p:cBhvr>
                                      <p:to>
                                        <p:strVal val="visible"/>
                                      </p:to>
                                    </p:set>
                                    <p:animEffect transition="in" filter="slide(fromBottom)">
                                      <p:cBhvr>
                                        <p:cTn id="72" dur="1000"/>
                                        <p:tgtEl>
                                          <p:spTgt spid="3">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1954</Words>
  <Application>Microsoft Office PowerPoint</Application>
  <PresentationFormat>On-screen Show (4:3)</PresentationFormat>
  <Paragraphs>119</Paragraphs>
  <Slides>12</Slides>
  <Notes>0</Notes>
  <HiddenSlides>0</HiddenSlides>
  <MMClips>0</MMClips>
  <ScaleCrop>false</ScaleCrop>
  <HeadingPairs>
    <vt:vector size="4" baseType="variant">
      <vt:variant>
        <vt:lpstr>Theme</vt:lpstr>
      </vt:variant>
      <vt:variant>
        <vt:i4>2</vt:i4>
      </vt:variant>
      <vt:variant>
        <vt:lpstr>Slide Titles</vt:lpstr>
      </vt:variant>
      <vt:variant>
        <vt:i4>12</vt:i4>
      </vt:variant>
    </vt:vector>
  </HeadingPairs>
  <TitlesOfParts>
    <vt:vector size="14" baseType="lpstr">
      <vt:lpstr>Office Theme</vt:lpstr>
      <vt:lpstr>Solstice</vt:lpstr>
      <vt:lpstr>The lowest state: islam</vt:lpstr>
      <vt:lpstr>The lowest state: islam</vt:lpstr>
      <vt:lpstr>The lowest state: islam</vt:lpstr>
      <vt:lpstr>Qualities of a muslim</vt:lpstr>
      <vt:lpstr>Qualities of a muslim</vt:lpstr>
      <vt:lpstr>Iman </vt:lpstr>
      <vt:lpstr>Iman </vt:lpstr>
      <vt:lpstr>Iman is an additional spirit </vt:lpstr>
      <vt:lpstr>Iman is an additional spirit </vt:lpstr>
      <vt:lpstr>The Spirit of Iman defies disobedience</vt:lpstr>
      <vt:lpstr>The Spirit of Iman defies disobedience</vt:lpstr>
      <vt:lpstr>Iman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 levels of faith</dc:title>
  <dc:creator>User</dc:creator>
  <cp:lastModifiedBy>User</cp:lastModifiedBy>
  <cp:revision>3</cp:revision>
  <dcterms:created xsi:type="dcterms:W3CDTF">2006-08-16T00:00:00Z</dcterms:created>
  <dcterms:modified xsi:type="dcterms:W3CDTF">2013-06-02T23:37:19Z</dcterms:modified>
</cp:coreProperties>
</file>