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66" r:id="rId3"/>
    <p:sldId id="265" r:id="rId4"/>
    <p:sldId id="274" r:id="rId5"/>
    <p:sldId id="275" r:id="rId6"/>
    <p:sldId id="276" r:id="rId7"/>
    <p:sldId id="277" r:id="rId8"/>
    <p:sldId id="284" r:id="rId9"/>
    <p:sldId id="283" r:id="rId10"/>
    <p:sldId id="279" r:id="rId11"/>
    <p:sldId id="280" r:id="rId12"/>
    <p:sldId id="282" r:id="rId13"/>
    <p:sldId id="257" r:id="rId14"/>
    <p:sldId id="287" r:id="rId15"/>
    <p:sldId id="285" r:id="rId16"/>
    <p:sldId id="258" r:id="rId17"/>
    <p:sldId id="259" r:id="rId18"/>
    <p:sldId id="288" r:id="rId19"/>
    <p:sldId id="289" r:id="rId20"/>
    <p:sldId id="291" r:id="rId21"/>
    <p:sldId id="290" r:id="rId22"/>
    <p:sldId id="292" r:id="rId23"/>
    <p:sldId id="262" r:id="rId24"/>
    <p:sldId id="29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600" kern="1200" smtClean="0">
                <a:solidFill>
                  <a:srgbClr val="DBF5F9">
                    <a:shade val="90000"/>
                  </a:srgbClr>
                </a:solidFill>
                <a:latin typeface="Franklin Gothic Book"/>
                <a:ea typeface="+mn-ea"/>
                <a:cs typeface="+mn-cs"/>
              </a:rPr>
              <a:pPr algn="ctr" rtl="0"/>
              <a:t>‹#›</a:t>
            </a:fld>
            <a:endParaRPr lang="en-US" sz="1600" kern="1200">
              <a:solidFill>
                <a:srgbClr val="DBF5F9">
                  <a:shade val="90000"/>
                </a:srgbClr>
              </a:solidFill>
              <a:latin typeface="Franklin Gothic Book"/>
              <a:ea typeface="+mn-ea"/>
              <a:cs typeface="+mn-cs"/>
            </a:endParaRPr>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641080" y="6514568"/>
            <a:ext cx="464288" cy="274320"/>
          </a:xfrm>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rtl="0"/>
            <a:endParaRPr lang="en-US" kern="1200">
              <a:solidFill>
                <a:prstClr val="white"/>
              </a:solidFill>
              <a:latin typeface="Rockwell"/>
              <a:ea typeface="+mn-ea"/>
              <a:cs typeface="+mn-cs"/>
            </a:endParaRPr>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rtl="0"/>
            <a:endParaRPr lang="en-US" kern="1200">
              <a:solidFill>
                <a:prstClr val="white"/>
              </a:solidFill>
              <a:latin typeface="Rockwell"/>
              <a:ea typeface="+mn-ea"/>
              <a:cs typeface="+mn-cs"/>
            </a:endParaRPr>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a:xfrm>
            <a:off x="8641080" y="6514568"/>
            <a:ext cx="464288" cy="274320"/>
          </a:xfrm>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extLst/>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extLst/>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lgn="r" rtl="0"/>
            <a:fld id="{1D8BD707-D9CF-40AE-B4C6-C98DA3205C09}" type="datetimeFigureOut">
              <a:rPr lang="en-US" sz="1400" kern="1200">
                <a:solidFill>
                  <a:srgbClr val="696464"/>
                </a:solidFill>
                <a:latin typeface="Perpetua"/>
                <a:ea typeface="+mn-ea"/>
                <a:cs typeface="+mn-cs"/>
              </a:rPr>
              <a:pPr algn="r" rtl="0"/>
              <a:t>4/16/2009</a:t>
            </a:fld>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ctr" rtl="0"/>
            <a:fld id="{B6F15528-21DE-4FAA-801E-634DDDAF4B2B}" type="slidenum">
              <a:rPr lang="en-US" sz="1400" kern="1200" smtClean="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0"/>
            <a:endParaRPr lang="en-US" kern="1200">
              <a:solidFill>
                <a:prstClr val="white"/>
              </a:solidFill>
              <a:latin typeface="Rockwell"/>
              <a:ea typeface="+mn-ea"/>
              <a:cs typeface="+mn-cs"/>
            </a:endParaRPr>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lgn="l" rtl="0"/>
            <a:endParaRPr lang="en-US" kern="1200">
              <a:solidFill>
                <a:srgbClr val="696464"/>
              </a:solidFill>
              <a:latin typeface="Perpetua"/>
              <a:ea typeface="+mn-ea"/>
              <a:cs typeface="+mn-cs"/>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4/16/2009</a:t>
            </a:fld>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rtl="0"/>
            <a:fld id="{B6F15528-21DE-4FAA-801E-634DDDAF4B2B}" type="slidenum">
              <a:rPr lang="en-US" kern="1200" smtClean="0">
                <a:solidFill>
                  <a:srgbClr val="DBF5F9">
                    <a:shade val="90000"/>
                  </a:srgbClr>
                </a:solidFill>
                <a:latin typeface="Franklin Gothic Book"/>
                <a:ea typeface="+mn-ea"/>
                <a:cs typeface="+mn-cs"/>
              </a:rPr>
              <a:pPr rtl="0"/>
              <a:t>‹#›</a:t>
            </a:fld>
            <a:endParaRPr lang="en-US" kern="1200">
              <a:solidFill>
                <a:srgbClr val="DBF5F9">
                  <a:shade val="90000"/>
                </a:srgbClr>
              </a:solidFill>
              <a:latin typeface="Franklin Gothic Book"/>
              <a:ea typeface="+mn-ea"/>
              <a:cs typeface="+mn-cs"/>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4/16/2009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a:p>
            <a:r>
              <a:rPr lang="en-GB" dirty="0" smtClean="0"/>
              <a:t>The Quran on al-</a:t>
            </a:r>
            <a:r>
              <a:rPr lang="en-GB" dirty="0" err="1" smtClean="0"/>
              <a:t>Mahdi</a:t>
            </a:r>
            <a:r>
              <a:rPr lang="en-GB" dirty="0" smtClean="0"/>
              <a:t> (</a:t>
            </a:r>
            <a:r>
              <a:rPr lang="en-GB" dirty="0" err="1" smtClean="0"/>
              <a:t>a.s</a:t>
            </a:r>
            <a:r>
              <a:rPr lang="en-GB" dirty="0" smtClean="0"/>
              <a:t>.)</a:t>
            </a:r>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a:t>
            </a:r>
            <a:r>
              <a:rPr lang="en-GB" dirty="0" err="1" smtClean="0"/>
              <a:t>Mahdi</a:t>
            </a:r>
            <a:r>
              <a:rPr lang="en-GB" dirty="0" smtClean="0"/>
              <a:t>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524000"/>
            <a:ext cx="8229600" cy="4906963"/>
          </a:xfrm>
        </p:spPr>
        <p:txBody>
          <a:bodyPr>
            <a:normAutofit fontScale="77500" lnSpcReduction="20000"/>
          </a:bodyPr>
          <a:lstStyle/>
          <a:p>
            <a:pPr algn="l">
              <a:buNone/>
            </a:pPr>
            <a:r>
              <a:rPr lang="en-GB" sz="3500" dirty="0" smtClean="0"/>
              <a:t>There are ample hadith and arguments in </a:t>
            </a:r>
            <a:r>
              <a:rPr lang="en-GB" sz="3500" dirty="0" err="1" smtClean="0"/>
              <a:t>Shi’i</a:t>
            </a:r>
            <a:r>
              <a:rPr lang="en-GB" sz="3500" dirty="0" smtClean="0"/>
              <a:t> sources referring the verse to the time of </a:t>
            </a:r>
            <a:r>
              <a:rPr lang="en-GB" sz="3500" dirty="0" err="1" smtClean="0"/>
              <a:t>Mahdi</a:t>
            </a:r>
            <a:r>
              <a:rPr lang="en-GB" sz="3500" dirty="0" smtClean="0"/>
              <a:t> (</a:t>
            </a:r>
            <a:r>
              <a:rPr lang="en-GB" sz="3500" dirty="0" err="1" smtClean="0"/>
              <a:t>a.s</a:t>
            </a:r>
            <a:r>
              <a:rPr lang="en-GB" sz="3500" dirty="0" smtClean="0"/>
              <a:t>.)</a:t>
            </a:r>
          </a:p>
          <a:p>
            <a:pPr algn="l">
              <a:buNone/>
            </a:pPr>
            <a:endParaRPr lang="en-GB" sz="3500" dirty="0" smtClean="0"/>
          </a:p>
          <a:p>
            <a:pPr algn="l">
              <a:buNone/>
            </a:pPr>
            <a:r>
              <a:rPr lang="en-GB" sz="3500" dirty="0" smtClean="0"/>
              <a:t>For example S. </a:t>
            </a:r>
            <a:r>
              <a:rPr lang="en-GB" sz="3500" dirty="0" err="1" smtClean="0"/>
              <a:t>Hashim</a:t>
            </a:r>
            <a:r>
              <a:rPr lang="en-GB" sz="3500" dirty="0" smtClean="0"/>
              <a:t> al-</a:t>
            </a:r>
            <a:r>
              <a:rPr lang="en-GB" sz="3500" dirty="0" err="1" smtClean="0"/>
              <a:t>Bahrani</a:t>
            </a:r>
            <a:r>
              <a:rPr lang="en-GB" sz="3500" dirty="0" smtClean="0"/>
              <a:t> in </a:t>
            </a:r>
            <a:r>
              <a:rPr lang="en-GB" sz="3500" dirty="0" err="1" smtClean="0"/>
              <a:t>Tafsir</a:t>
            </a:r>
            <a:r>
              <a:rPr lang="en-GB" sz="3500" dirty="0" smtClean="0"/>
              <a:t> al-</a:t>
            </a:r>
            <a:r>
              <a:rPr lang="en-GB" sz="3500" dirty="0" err="1" smtClean="0"/>
              <a:t>Burhan</a:t>
            </a:r>
            <a:r>
              <a:rPr lang="en-GB" sz="3500" dirty="0" smtClean="0"/>
              <a:t> mentions a hadith from al-</a:t>
            </a:r>
            <a:r>
              <a:rPr lang="en-GB" sz="3500" dirty="0" err="1" smtClean="0"/>
              <a:t>Saduq</a:t>
            </a:r>
            <a:r>
              <a:rPr lang="en-GB" sz="3500" dirty="0" smtClean="0"/>
              <a:t> from Imam al-</a:t>
            </a:r>
            <a:r>
              <a:rPr lang="en-GB" sz="3500" dirty="0" err="1" smtClean="0"/>
              <a:t>Sadiq</a:t>
            </a:r>
            <a:r>
              <a:rPr lang="en-GB" sz="3500" dirty="0" smtClean="0"/>
              <a:t> (a) </a:t>
            </a:r>
            <a:endParaRPr lang="ar-SA" sz="3500" dirty="0" smtClean="0"/>
          </a:p>
          <a:p>
            <a:pPr algn="r" rtl="1"/>
            <a:endParaRPr lang="ar-SA" sz="3500" dirty="0" smtClean="0"/>
          </a:p>
          <a:p>
            <a:pPr algn="r" rtl="1"/>
            <a:r>
              <a:rPr lang="ar-SA" sz="3500" dirty="0" smtClean="0"/>
              <a:t>في قوله عز و جل: «هُوَ الَّذِي أَرْسَلَ رَسُولَهُ بِالْهُدى‏ وَ دِينِ الْحَقِّ» و الله ما نزل تأويلها بعد و لا ينزل تأويلها حتى يخرج القائم‏</a:t>
            </a:r>
            <a:endParaRPr lang="en-GB" sz="3500" dirty="0" smtClean="0"/>
          </a:p>
          <a:p>
            <a:pPr algn="r" rtl="1"/>
            <a:endParaRPr lang="en-GB" sz="3500" dirty="0" smtClean="0"/>
          </a:p>
          <a:p>
            <a:pPr algn="l">
              <a:buNone/>
            </a:pPr>
            <a:r>
              <a:rPr lang="en-GB" sz="3500" dirty="0" smtClean="0"/>
              <a:t>I swear by God the interpretation of this has not com true yet and will not come true until the </a:t>
            </a:r>
            <a:r>
              <a:rPr lang="en-GB" sz="3500" dirty="0" err="1" smtClean="0"/>
              <a:t>Qa’im</a:t>
            </a:r>
            <a:r>
              <a:rPr lang="en-GB" sz="3500" dirty="0" smtClean="0"/>
              <a:t> (a) comes forth. </a:t>
            </a:r>
            <a:endParaRPr lang="ar-SA" sz="3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9656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457200" y="1371600"/>
            <a:ext cx="8229600" cy="5486400"/>
          </a:xfrm>
        </p:spPr>
        <p:txBody>
          <a:bodyPr>
            <a:normAutofit fontScale="55000" lnSpcReduction="20000"/>
          </a:bodyPr>
          <a:lstStyle/>
          <a:p>
            <a:pPr algn="l">
              <a:lnSpc>
                <a:spcPct val="120000"/>
              </a:lnSpc>
              <a:buNone/>
            </a:pPr>
            <a:r>
              <a:rPr lang="en-GB" dirty="0" err="1" smtClean="0"/>
              <a:t>Tibrisi</a:t>
            </a:r>
            <a:r>
              <a:rPr lang="en-GB" dirty="0" smtClean="0"/>
              <a:t> in </a:t>
            </a:r>
            <a:r>
              <a:rPr lang="en-GB" dirty="0" err="1" smtClean="0"/>
              <a:t>Majma</a:t>
            </a:r>
            <a:r>
              <a:rPr lang="en-GB" dirty="0" smtClean="0"/>
              <a:t>’ al-</a:t>
            </a:r>
            <a:r>
              <a:rPr lang="en-GB" dirty="0" err="1" smtClean="0"/>
              <a:t>Bayan</a:t>
            </a:r>
            <a:r>
              <a:rPr lang="en-GB" dirty="0" smtClean="0"/>
              <a:t> reports from ‘</a:t>
            </a:r>
            <a:r>
              <a:rPr lang="en-GB" dirty="0" err="1" smtClean="0"/>
              <a:t>Ubabah</a:t>
            </a:r>
            <a:r>
              <a:rPr lang="en-GB" dirty="0" smtClean="0"/>
              <a:t> al-</a:t>
            </a:r>
            <a:r>
              <a:rPr lang="en-GB" dirty="0" err="1" smtClean="0"/>
              <a:t>Asadi</a:t>
            </a:r>
            <a:r>
              <a:rPr lang="en-GB" dirty="0" smtClean="0"/>
              <a:t> that he heard Ali (a) saying after reciting the verse </a:t>
            </a:r>
          </a:p>
          <a:p>
            <a:pPr algn="r" rtl="1">
              <a:lnSpc>
                <a:spcPct val="120000"/>
              </a:lnSpc>
              <a:buNone/>
            </a:pPr>
            <a:r>
              <a:rPr lang="ar-SA" dirty="0" smtClean="0"/>
              <a:t>(هو الذي أرسل رسوله بالهدى ودين الحق ليظهره على الدين كله) أظهر ذلك بعد؟ </a:t>
            </a:r>
          </a:p>
          <a:p>
            <a:pPr algn="r" rtl="1">
              <a:lnSpc>
                <a:spcPct val="120000"/>
              </a:lnSpc>
              <a:buNone/>
            </a:pPr>
            <a:r>
              <a:rPr lang="ar-SA" dirty="0" smtClean="0"/>
              <a:t>قالوا: نعم. قال (عليه السلام): كلا، فو الذي نفسي بيده حتى لا تبقى قرية إلا وينادي فيها بشهادة أن لا إله إلا الله بكرة وعشياً. </a:t>
            </a:r>
            <a:endParaRPr lang="en-GB" dirty="0" smtClean="0"/>
          </a:p>
          <a:p>
            <a:pPr algn="l">
              <a:lnSpc>
                <a:spcPct val="120000"/>
              </a:lnSpc>
              <a:buNone/>
            </a:pPr>
            <a:r>
              <a:rPr lang="en-GB" dirty="0" smtClean="0"/>
              <a:t>Has this come true yet? They said yes; he said, nay I swear by the one in whose hand is my life, [it will not come true] until no city is left unless the witness to </a:t>
            </a:r>
            <a:r>
              <a:rPr lang="en-GB" i="1" dirty="0" smtClean="0"/>
              <a:t>la </a:t>
            </a:r>
            <a:r>
              <a:rPr lang="en-GB" i="1" dirty="0" err="1" smtClean="0"/>
              <a:t>ilaha</a:t>
            </a:r>
            <a:r>
              <a:rPr lang="en-GB" i="1" dirty="0" smtClean="0"/>
              <a:t> </a:t>
            </a:r>
            <a:r>
              <a:rPr lang="en-GB" i="1" dirty="0" err="1" smtClean="0"/>
              <a:t>illa</a:t>
            </a:r>
            <a:r>
              <a:rPr lang="en-GB" i="1" dirty="0" smtClean="0"/>
              <a:t> Allah </a:t>
            </a:r>
            <a:r>
              <a:rPr lang="en-GB" dirty="0" smtClean="0"/>
              <a:t>is called in it in the morning and in the evening. </a:t>
            </a:r>
          </a:p>
          <a:p>
            <a:pPr algn="l">
              <a:lnSpc>
                <a:spcPct val="120000"/>
              </a:lnSpc>
              <a:buNone/>
            </a:pPr>
            <a:endParaRPr lang="en-GB" dirty="0" smtClean="0"/>
          </a:p>
          <a:p>
            <a:pPr algn="l">
              <a:lnSpc>
                <a:spcPct val="120000"/>
              </a:lnSpc>
              <a:buNone/>
            </a:pPr>
            <a:r>
              <a:rPr lang="en-GB" dirty="0" smtClean="0"/>
              <a:t>Also </a:t>
            </a:r>
            <a:r>
              <a:rPr lang="en-GB" dirty="0" err="1" smtClean="0"/>
              <a:t>Allama</a:t>
            </a:r>
            <a:r>
              <a:rPr lang="en-GB" dirty="0" smtClean="0"/>
              <a:t> </a:t>
            </a:r>
            <a:r>
              <a:rPr lang="en-GB" dirty="0" err="1" smtClean="0"/>
              <a:t>Majlisi</a:t>
            </a:r>
            <a:r>
              <a:rPr lang="en-GB" dirty="0" smtClean="0"/>
              <a:t> reports from Abu </a:t>
            </a:r>
            <a:r>
              <a:rPr lang="en-GB" dirty="0" err="1" smtClean="0"/>
              <a:t>Basir</a:t>
            </a:r>
            <a:r>
              <a:rPr lang="en-GB" dirty="0" smtClean="0"/>
              <a:t> saying, I asked Imam al-</a:t>
            </a:r>
            <a:r>
              <a:rPr lang="en-GB" dirty="0" err="1" smtClean="0"/>
              <a:t>Sadiq</a:t>
            </a:r>
            <a:r>
              <a:rPr lang="en-GB" dirty="0" smtClean="0"/>
              <a:t> (a) regarding this verse</a:t>
            </a:r>
          </a:p>
          <a:p>
            <a:pPr algn="r" rtl="1">
              <a:lnSpc>
                <a:spcPct val="120000"/>
              </a:lnSpc>
              <a:buNone/>
            </a:pPr>
            <a:endParaRPr lang="en-GB" dirty="0" smtClean="0"/>
          </a:p>
          <a:p>
            <a:pPr algn="r" rtl="1">
              <a:lnSpc>
                <a:spcPct val="120000"/>
              </a:lnSpc>
              <a:buNone/>
            </a:pPr>
            <a:r>
              <a:rPr lang="ar-SA" dirty="0" smtClean="0"/>
              <a:t>(هو الذي أرسل رسوله بالهدى ودين الحق ليظهره على الدين كله ولو كره المشركون) </a:t>
            </a:r>
            <a:endParaRPr lang="en-GB" dirty="0" smtClean="0"/>
          </a:p>
          <a:p>
            <a:pPr algn="r" rtl="1">
              <a:lnSpc>
                <a:spcPct val="120000"/>
              </a:lnSpc>
              <a:buNone/>
            </a:pPr>
            <a:r>
              <a:rPr lang="ar-SA" dirty="0" smtClean="0"/>
              <a:t>فقال (عليه السلام):</a:t>
            </a:r>
            <a:r>
              <a:rPr lang="en-GB" dirty="0" smtClean="0"/>
              <a:t> </a:t>
            </a:r>
            <a:r>
              <a:rPr lang="ar-SA" dirty="0" smtClean="0"/>
              <a:t>والله ما أُنزل تأويلها بعدُ. قلت: جعلت فداك ومتى ينزل؟ قال: حتى يقوم القائم إن شاء الله</a:t>
            </a:r>
          </a:p>
          <a:p>
            <a:pPr algn="r" rtl="1"/>
            <a:endParaRPr lang="ar-SA" dirty="0" smtClean="0"/>
          </a:p>
          <a:p>
            <a:pPr algn="l">
              <a:buNone/>
            </a:pPr>
            <a:r>
              <a:rPr lang="en-GB" dirty="0" smtClean="0"/>
              <a:t>He said, I swear by God the </a:t>
            </a:r>
            <a:r>
              <a:rPr lang="en-GB" i="1" dirty="0" err="1" smtClean="0"/>
              <a:t>ta’wil</a:t>
            </a:r>
            <a:r>
              <a:rPr lang="en-GB" dirty="0" smtClean="0"/>
              <a:t> of this verse has not descended yet. I said, may I be your ransom, when will it descend?  He said, when the </a:t>
            </a:r>
            <a:r>
              <a:rPr lang="en-GB" dirty="0" err="1" smtClean="0"/>
              <a:t>Qa’m</a:t>
            </a:r>
            <a:r>
              <a:rPr lang="en-GB" dirty="0" smtClean="0"/>
              <a:t> rises </a:t>
            </a:r>
            <a:r>
              <a:rPr lang="en-GB" dirty="0" err="1" smtClean="0"/>
              <a:t>inshallah</a:t>
            </a:r>
            <a:r>
              <a:rPr lang="en-GB" dirty="0" smtClean="0"/>
              <a:t>.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10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50" dur="10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He Second Verse</a:t>
            </a:r>
            <a:endParaRPr lang="en-GB" sz="4000" dirty="0"/>
          </a:p>
        </p:txBody>
      </p:sp>
      <p:sp>
        <p:nvSpPr>
          <p:cNvPr id="3" name="Content Placeholder 2"/>
          <p:cNvSpPr>
            <a:spLocks noGrp="1"/>
          </p:cNvSpPr>
          <p:nvPr>
            <p:ph idx="1"/>
          </p:nvPr>
        </p:nvSpPr>
        <p:spPr>
          <a:xfrm>
            <a:off x="381000" y="1295400"/>
            <a:ext cx="8229600" cy="5410200"/>
          </a:xfrm>
        </p:spPr>
        <p:txBody>
          <a:bodyPr>
            <a:normAutofit fontScale="77500" lnSpcReduction="20000"/>
          </a:bodyPr>
          <a:lstStyle/>
          <a:p>
            <a:pPr algn="r" rtl="1">
              <a:buNone/>
            </a:pPr>
            <a:r>
              <a:rPr lang="ar-SA" dirty="0" smtClean="0"/>
              <a:t>ونريد أن نمن على الذين استضعفوا في الأرض ونجعلهم أئمة ونجعلهم الوارثين، ونمكن لهم في الأرض ونري فرعون وهامان وجنودهما منهم ما كانوا يحذرون</a:t>
            </a:r>
            <a:r>
              <a:rPr lang="en-GB" dirty="0" smtClean="0"/>
              <a:t>  </a:t>
            </a:r>
            <a:r>
              <a:rPr lang="ar-SA" dirty="0" smtClean="0"/>
              <a:t> </a:t>
            </a:r>
            <a:r>
              <a:rPr lang="en-GB" dirty="0" smtClean="0"/>
              <a:t>28/5-6</a:t>
            </a:r>
          </a:p>
          <a:p>
            <a:pPr algn="r" rtl="1">
              <a:buNone/>
            </a:pPr>
            <a:endParaRPr lang="en-GB" dirty="0" smtClean="0"/>
          </a:p>
          <a:p>
            <a:pPr>
              <a:buNone/>
            </a:pPr>
            <a:r>
              <a:rPr lang="en-GB" dirty="0" smtClean="0"/>
              <a:t>And We desire to show favour to those who are abased in the land, and to make them </a:t>
            </a:r>
            <a:r>
              <a:rPr lang="en-GB" i="1" dirty="0" smtClean="0"/>
              <a:t>imams</a:t>
            </a:r>
            <a:r>
              <a:rPr lang="en-GB" dirty="0" smtClean="0"/>
              <a:t>, and to make them the heirs. And to establish them in the land, and to show Pharaoh and Haman and their hosts from them that of which they were apprehensive. 28/5-6</a:t>
            </a:r>
          </a:p>
          <a:p>
            <a:pPr algn="r" rtl="1">
              <a:buNone/>
            </a:pPr>
            <a:endParaRPr lang="en-GB" dirty="0" smtClean="0"/>
          </a:p>
          <a:p>
            <a:pPr algn="r" rtl="1">
              <a:buNone/>
            </a:pPr>
            <a:r>
              <a:rPr lang="ar-SA" dirty="0" smtClean="0"/>
              <a:t>روي عن أمير المؤمنين علي(ع) أنَّه قال: "هم آل محمد(ص)، يبعث الله مهديهم بعد جهدهم، فيعزهم، ويذل عدَّوهم“</a:t>
            </a:r>
            <a:endParaRPr lang="en-GB" dirty="0" smtClean="0"/>
          </a:p>
          <a:p>
            <a:pPr algn="r" rtl="1">
              <a:buNone/>
            </a:pPr>
            <a:endParaRPr lang="en-GB" dirty="0" smtClean="0"/>
          </a:p>
          <a:p>
            <a:pPr algn="l">
              <a:buNone/>
            </a:pPr>
            <a:r>
              <a:rPr lang="ar-SA" dirty="0" smtClean="0"/>
              <a:t> </a:t>
            </a:r>
            <a:r>
              <a:rPr lang="en-GB" dirty="0" smtClean="0"/>
              <a:t>It is reported from Imam Ali (a) that, “They are </a:t>
            </a:r>
            <a:r>
              <a:rPr lang="en-GB" dirty="0" err="1" smtClean="0"/>
              <a:t>Aal</a:t>
            </a:r>
            <a:r>
              <a:rPr lang="en-GB" dirty="0" smtClean="0"/>
              <a:t>-e Muhammad, Allah will send their </a:t>
            </a:r>
            <a:r>
              <a:rPr lang="en-GB" dirty="0" err="1" smtClean="0"/>
              <a:t>Mahdi</a:t>
            </a:r>
            <a:r>
              <a:rPr lang="en-GB" dirty="0" smtClean="0"/>
              <a:t> after their hardship, and will honour them humiliate their enemy.</a:t>
            </a:r>
          </a:p>
          <a:p>
            <a:pPr algn="l">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He Second Verse</a:t>
            </a:r>
            <a:endParaRPr lang="en-GB" sz="4000" dirty="0"/>
          </a:p>
        </p:txBody>
      </p:sp>
      <p:sp>
        <p:nvSpPr>
          <p:cNvPr id="3" name="Content Placeholder 2"/>
          <p:cNvSpPr>
            <a:spLocks noGrp="1"/>
          </p:cNvSpPr>
          <p:nvPr>
            <p:ph idx="1"/>
          </p:nvPr>
        </p:nvSpPr>
        <p:spPr>
          <a:xfrm>
            <a:off x="457200" y="1524000"/>
            <a:ext cx="8229600" cy="5181600"/>
          </a:xfrm>
        </p:spPr>
        <p:txBody>
          <a:bodyPr>
            <a:normAutofit fontScale="62500" lnSpcReduction="20000"/>
          </a:bodyPr>
          <a:lstStyle/>
          <a:p>
            <a:pPr algn="r" rtl="1">
              <a:buNone/>
            </a:pPr>
            <a:r>
              <a:rPr lang="ar-SA" dirty="0" smtClean="0"/>
              <a:t>ال</a:t>
            </a:r>
            <a:r>
              <a:rPr lang="fa-IR" dirty="0" smtClean="0"/>
              <a:t>طوسی فی التبیان: روی قوم من اصحابنا ان الآیة نزلت فی شأن المهدی (عج) و ان الله تعالی یمن علیه بعد ان استضعف و یجعله اماما ممکنا و یورثه ما کان فی ایدی الظلمه </a:t>
            </a:r>
            <a:endParaRPr lang="en-GB" dirty="0" smtClean="0"/>
          </a:p>
          <a:p>
            <a:pPr algn="r" rtl="1">
              <a:buNone/>
            </a:pPr>
            <a:endParaRPr lang="en-GB" dirty="0" smtClean="0"/>
          </a:p>
          <a:p>
            <a:pPr algn="l">
              <a:buNone/>
            </a:pPr>
            <a:r>
              <a:rPr lang="en-GB" dirty="0" smtClean="0"/>
              <a:t>Al-Sheikh al-</a:t>
            </a:r>
            <a:r>
              <a:rPr lang="en-GB" dirty="0" err="1" smtClean="0"/>
              <a:t>Tousi</a:t>
            </a:r>
            <a:r>
              <a:rPr lang="en-GB" dirty="0" smtClean="0"/>
              <a:t> says in his </a:t>
            </a:r>
            <a:r>
              <a:rPr lang="en-GB" i="1" dirty="0" err="1" smtClean="0"/>
              <a:t>tafsir</a:t>
            </a:r>
            <a:r>
              <a:rPr lang="en-GB" dirty="0" smtClean="0"/>
              <a:t>, </a:t>
            </a:r>
            <a:r>
              <a:rPr lang="en-GB" i="1" dirty="0" smtClean="0"/>
              <a:t>al-</a:t>
            </a:r>
            <a:r>
              <a:rPr lang="en-GB" i="1" dirty="0" err="1" smtClean="0"/>
              <a:t>Tebyan</a:t>
            </a:r>
            <a:r>
              <a:rPr lang="en-GB" i="1" dirty="0" smtClean="0"/>
              <a:t>:</a:t>
            </a:r>
          </a:p>
          <a:p>
            <a:pPr>
              <a:buNone/>
            </a:pPr>
            <a:r>
              <a:rPr lang="en-GB" dirty="0" smtClean="0"/>
              <a:t>A group of our scholars have reported that this verse is revealed regarding </a:t>
            </a:r>
            <a:r>
              <a:rPr lang="en-GB" dirty="0" err="1" smtClean="0"/>
              <a:t>Mahdi</a:t>
            </a:r>
            <a:r>
              <a:rPr lang="en-GB" dirty="0" smtClean="0"/>
              <a:t> (a), and that God will show him His favour after he is abased, and will make him a dominant Imam, and will give him all that is controlled by the oppressors. </a:t>
            </a:r>
          </a:p>
          <a:p>
            <a:pPr>
              <a:buNone/>
            </a:pPr>
            <a:endParaRPr lang="en-GB" dirty="0" smtClean="0"/>
          </a:p>
          <a:p>
            <a:pPr>
              <a:buNone/>
            </a:pPr>
            <a:r>
              <a:rPr lang="en-GB" dirty="0" smtClean="0"/>
              <a:t>And in </a:t>
            </a:r>
            <a:r>
              <a:rPr lang="en-GB" dirty="0" err="1" smtClean="0"/>
              <a:t>Nahj</a:t>
            </a:r>
            <a:r>
              <a:rPr lang="en-GB" dirty="0" smtClean="0"/>
              <a:t> al-</a:t>
            </a:r>
            <a:r>
              <a:rPr lang="en-GB" dirty="0" err="1" smtClean="0"/>
              <a:t>Balaghah</a:t>
            </a:r>
            <a:r>
              <a:rPr lang="en-GB" dirty="0" smtClean="0"/>
              <a:t> the adage number 209: </a:t>
            </a:r>
          </a:p>
          <a:p>
            <a:pPr>
              <a:buNone/>
            </a:pPr>
            <a:endParaRPr lang="ar-SA" dirty="0" smtClean="0"/>
          </a:p>
          <a:p>
            <a:pPr algn="r" rtl="1">
              <a:buNone/>
            </a:pPr>
            <a:r>
              <a:rPr lang="ar-SA" dirty="0" smtClean="0"/>
              <a:t>209- وَ قَالَ </a:t>
            </a:r>
            <a:r>
              <a:rPr lang="ar-SA" b="1" dirty="0" smtClean="0"/>
              <a:t>( عليه السلام )</a:t>
            </a:r>
            <a:r>
              <a:rPr lang="ar-SA" dirty="0" smtClean="0"/>
              <a:t> : لَتَعْطِفَنَّ الدُّنْيَا عَلَيْنَا بَعْدَ شِمَاسِهَا عَطْفَ الضَّرُوسِ عَلَى وَلَدِهَا وَ تَلَا عَقِيبَ ذَلِكَ وَ نُرِيدُ أَنْ نَمُنَّ عَلَى الَّذِينَ اسْتُضْعِفُوا فِي الْأَرْضِ وَ نَجْعَلَهُمْ أَئِمَّةً وَ نَجْعَلَهُمُ الْوارِثِينَ .</a:t>
            </a:r>
            <a:endParaRPr lang="en-GB" dirty="0" smtClean="0"/>
          </a:p>
          <a:p>
            <a:pPr algn="r" rtl="1"/>
            <a:endParaRPr lang="en-GB" dirty="0" smtClean="0"/>
          </a:p>
          <a:p>
            <a:pPr>
              <a:buNone/>
            </a:pPr>
            <a:r>
              <a:rPr lang="en-GB" dirty="0" smtClean="0"/>
              <a:t> The world will tend back to us after its unruliness like attendance of a rowdy camel to its child.  Then he recited “And We desire to show favour to those who are abased in the land, and to make them </a:t>
            </a:r>
            <a:r>
              <a:rPr lang="en-GB" i="1" dirty="0" smtClean="0"/>
              <a:t>imams</a:t>
            </a:r>
            <a:r>
              <a:rPr lang="en-GB" dirty="0" smtClean="0"/>
              <a:t>, and to make them the heirs.”</a:t>
            </a:r>
          </a:p>
          <a:p>
            <a:pPr algn="l">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He Second Verse</a:t>
            </a:r>
            <a:endParaRPr lang="en-GB" sz="4000" dirty="0"/>
          </a:p>
        </p:txBody>
      </p:sp>
      <p:sp>
        <p:nvSpPr>
          <p:cNvPr id="3" name="Content Placeholder 2"/>
          <p:cNvSpPr>
            <a:spLocks noGrp="1"/>
          </p:cNvSpPr>
          <p:nvPr>
            <p:ph idx="1"/>
          </p:nvPr>
        </p:nvSpPr>
        <p:spPr>
          <a:xfrm>
            <a:off x="381000" y="1447800"/>
            <a:ext cx="8229600" cy="4526280"/>
          </a:xfrm>
        </p:spPr>
        <p:txBody>
          <a:bodyPr>
            <a:normAutofit fontScale="70000" lnSpcReduction="20000"/>
          </a:bodyPr>
          <a:lstStyle/>
          <a:p>
            <a:pPr>
              <a:lnSpc>
                <a:spcPct val="120000"/>
              </a:lnSpc>
              <a:buNone/>
            </a:pPr>
            <a:r>
              <a:rPr lang="en-GB" dirty="0" smtClean="0"/>
              <a:t>This tradition has been reported widely through several chains of transmissions. </a:t>
            </a:r>
          </a:p>
          <a:p>
            <a:pPr>
              <a:lnSpc>
                <a:spcPct val="120000"/>
              </a:lnSpc>
              <a:buNone/>
            </a:pPr>
            <a:endParaRPr lang="en-GB" dirty="0" smtClean="0"/>
          </a:p>
          <a:p>
            <a:pPr>
              <a:lnSpc>
                <a:spcPct val="120000"/>
              </a:lnSpc>
              <a:buNone/>
            </a:pPr>
            <a:r>
              <a:rPr lang="en-GB" dirty="0" smtClean="0"/>
              <a:t>Commenting on this hadith, </a:t>
            </a:r>
            <a:r>
              <a:rPr lang="en-GB" dirty="0" err="1" smtClean="0"/>
              <a:t>Ibn</a:t>
            </a:r>
            <a:r>
              <a:rPr lang="en-GB" dirty="0" smtClean="0"/>
              <a:t> </a:t>
            </a:r>
            <a:r>
              <a:rPr lang="en-GB" dirty="0" err="1" smtClean="0"/>
              <a:t>Abi</a:t>
            </a:r>
            <a:r>
              <a:rPr lang="en-GB" dirty="0" smtClean="0"/>
              <a:t> al-</a:t>
            </a:r>
            <a:r>
              <a:rPr lang="en-GB" dirty="0" err="1" smtClean="0"/>
              <a:t>Hadid</a:t>
            </a:r>
            <a:r>
              <a:rPr lang="en-GB" dirty="0" smtClean="0"/>
              <a:t> (d. 656), the </a:t>
            </a:r>
            <a:r>
              <a:rPr lang="en-GB" dirty="0" err="1" smtClean="0"/>
              <a:t>Shafi’i</a:t>
            </a:r>
            <a:r>
              <a:rPr lang="en-GB" dirty="0" smtClean="0"/>
              <a:t> </a:t>
            </a:r>
            <a:r>
              <a:rPr lang="en-GB" dirty="0" err="1" smtClean="0"/>
              <a:t>Mu’tazili</a:t>
            </a:r>
            <a:r>
              <a:rPr lang="en-GB" dirty="0" smtClean="0"/>
              <a:t> commentator of </a:t>
            </a:r>
            <a:r>
              <a:rPr lang="en-GB" dirty="0" err="1" smtClean="0"/>
              <a:t>Nahja</a:t>
            </a:r>
            <a:r>
              <a:rPr lang="en-GB" dirty="0" smtClean="0"/>
              <a:t> al-</a:t>
            </a:r>
            <a:r>
              <a:rPr lang="en-GB" dirty="0" err="1" smtClean="0"/>
              <a:t>Balaghah</a:t>
            </a:r>
            <a:r>
              <a:rPr lang="en-GB" dirty="0" smtClean="0"/>
              <a:t> says,</a:t>
            </a:r>
          </a:p>
          <a:p>
            <a:pPr>
              <a:lnSpc>
                <a:spcPct val="120000"/>
              </a:lnSpc>
              <a:buNone/>
            </a:pPr>
            <a:endParaRPr lang="en-GB" dirty="0" smtClean="0"/>
          </a:p>
          <a:p>
            <a:pPr>
              <a:lnSpc>
                <a:spcPct val="120000"/>
              </a:lnSpc>
              <a:buNone/>
            </a:pPr>
            <a:r>
              <a:rPr lang="en-GB" dirty="0" smtClean="0"/>
              <a:t>“The </a:t>
            </a:r>
            <a:r>
              <a:rPr lang="en-GB" dirty="0" err="1" smtClean="0"/>
              <a:t>Imamiyya</a:t>
            </a:r>
            <a:r>
              <a:rPr lang="en-GB" dirty="0" smtClean="0"/>
              <a:t> believe that this </a:t>
            </a:r>
            <a:r>
              <a:rPr lang="en-GB" dirty="0" smtClean="0"/>
              <a:t>is a promise from Imam Ali regarding </a:t>
            </a:r>
            <a:r>
              <a:rPr lang="en-GB" dirty="0" smtClean="0">
                <a:solidFill>
                  <a:srgbClr val="FFFF00"/>
                </a:solidFill>
              </a:rPr>
              <a:t>an Imam who is in Occultation </a:t>
            </a:r>
            <a:r>
              <a:rPr lang="en-GB" dirty="0" smtClean="0"/>
              <a:t>and will </a:t>
            </a:r>
            <a:r>
              <a:rPr lang="en-GB" dirty="0" smtClean="0"/>
              <a:t> </a:t>
            </a:r>
            <a:r>
              <a:rPr lang="en-GB" dirty="0" smtClean="0"/>
              <a:t>dominate the earth at the end of the time. However, t</a:t>
            </a:r>
            <a:r>
              <a:rPr lang="en-GB" dirty="0" smtClean="0"/>
              <a:t>he </a:t>
            </a:r>
            <a:r>
              <a:rPr lang="en-GB" dirty="0" smtClean="0"/>
              <a:t>scholars of our school believe that this is a promise </a:t>
            </a:r>
            <a:r>
              <a:rPr lang="en-GB" dirty="0" smtClean="0"/>
              <a:t>regarding </a:t>
            </a:r>
            <a:r>
              <a:rPr lang="en-GB" dirty="0" smtClean="0">
                <a:solidFill>
                  <a:srgbClr val="FFFF00"/>
                </a:solidFill>
              </a:rPr>
              <a:t>an </a:t>
            </a:r>
            <a:r>
              <a:rPr lang="en-GB" dirty="0" smtClean="0">
                <a:solidFill>
                  <a:srgbClr val="FFFF00"/>
                </a:solidFill>
              </a:rPr>
              <a:t>Imam </a:t>
            </a:r>
            <a:r>
              <a:rPr lang="en-GB" dirty="0" smtClean="0"/>
              <a:t>who will rule the earth and conquer all kingdoms. </a:t>
            </a:r>
          </a:p>
          <a:p>
            <a:pPr algn="r" rtl="1">
              <a:lnSpc>
                <a:spcPct val="120000"/>
              </a:lnSpc>
              <a:buNone/>
            </a:pPr>
            <a:endParaRPr lang="en-GB" dirty="0" smtClean="0"/>
          </a:p>
          <a:p>
            <a:pPr algn="l">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He Second Verse</a:t>
            </a:r>
            <a:endParaRPr lang="en-GB" sz="4000" dirty="0"/>
          </a:p>
        </p:txBody>
      </p:sp>
      <p:sp>
        <p:nvSpPr>
          <p:cNvPr id="3" name="Content Placeholder 2"/>
          <p:cNvSpPr>
            <a:spLocks noGrp="1"/>
          </p:cNvSpPr>
          <p:nvPr>
            <p:ph idx="1"/>
          </p:nvPr>
        </p:nvSpPr>
        <p:spPr>
          <a:xfrm>
            <a:off x="381000" y="1447800"/>
            <a:ext cx="8229600" cy="5029200"/>
          </a:xfrm>
        </p:spPr>
        <p:txBody>
          <a:bodyPr>
            <a:normAutofit fontScale="62500" lnSpcReduction="20000"/>
          </a:bodyPr>
          <a:lstStyle/>
          <a:p>
            <a:pPr algn="r" rtl="1">
              <a:lnSpc>
                <a:spcPct val="120000"/>
              </a:lnSpc>
              <a:buNone/>
            </a:pPr>
            <a:r>
              <a:rPr lang="ar-SA" dirty="0" smtClean="0"/>
              <a:t>الصدوق في معاني الاخبار </a:t>
            </a:r>
            <a:r>
              <a:rPr lang="ar-SA" smtClean="0"/>
              <a:t>و </a:t>
            </a:r>
            <a:r>
              <a:rPr lang="ar-SA" smtClean="0"/>
              <a:t>الحاكم الحسكاني </a:t>
            </a:r>
            <a:r>
              <a:rPr lang="ar-SA" dirty="0" smtClean="0"/>
              <a:t>(الحنفي) في شواهد التنزيل قال: حدثني أبو الحسن الفارسي (بإسناده المذكور) عن المفضل بن عمر قال: سمعت جعفر بن محمد الصادق يقول: إن رسول الله (صلى الله عليه وآله) نظر إلى علي والحسن والحسين فبكى وقال:</a:t>
            </a:r>
            <a:r>
              <a:rPr lang="en-GB" dirty="0" smtClean="0"/>
              <a:t> </a:t>
            </a:r>
            <a:r>
              <a:rPr lang="ar-SA" dirty="0" smtClean="0"/>
              <a:t>(أنتم المستضعفون بعدي).</a:t>
            </a:r>
            <a:r>
              <a:rPr lang="en-GB" dirty="0" smtClean="0"/>
              <a:t> </a:t>
            </a:r>
            <a:r>
              <a:rPr lang="ar-SA" dirty="0" smtClean="0"/>
              <a:t>قال المفضل: فقلت له: ما معنى ذلك يا بن رسول الله؟</a:t>
            </a:r>
            <a:r>
              <a:rPr lang="en-GB" dirty="0" smtClean="0"/>
              <a:t> </a:t>
            </a:r>
            <a:r>
              <a:rPr lang="ar-SA" dirty="0" smtClean="0"/>
              <a:t>قال: (معناه أنكم الأئمة بعدي إن الله تعالى يقول: </a:t>
            </a:r>
            <a:r>
              <a:rPr lang="ar-SA" b="1" dirty="0" smtClean="0"/>
              <a:t>(ونريد أن نمن على الذين استضعفوا في الأرض ونجعلهم أئمة ونجعلهم الوارثين)</a:t>
            </a:r>
            <a:r>
              <a:rPr lang="ar-SA" dirty="0" smtClean="0"/>
              <a:t> فهذه الآية فينا جارية إلى يوم القيامة.</a:t>
            </a:r>
            <a:endParaRPr lang="en-GB" dirty="0" smtClean="0"/>
          </a:p>
          <a:p>
            <a:pPr algn="r" rtl="1">
              <a:lnSpc>
                <a:spcPct val="120000"/>
              </a:lnSpc>
              <a:buNone/>
            </a:pPr>
            <a:endParaRPr lang="en-GB" dirty="0" smtClean="0"/>
          </a:p>
          <a:p>
            <a:pPr>
              <a:lnSpc>
                <a:spcPct val="120000"/>
              </a:lnSpc>
              <a:buNone/>
            </a:pPr>
            <a:r>
              <a:rPr lang="en-GB" dirty="0" smtClean="0"/>
              <a:t>Al-</a:t>
            </a:r>
            <a:r>
              <a:rPr lang="en-GB" dirty="0" err="1" smtClean="0"/>
              <a:t>Saduq</a:t>
            </a:r>
            <a:r>
              <a:rPr lang="en-GB" dirty="0" smtClean="0"/>
              <a:t> in </a:t>
            </a:r>
            <a:r>
              <a:rPr lang="en-GB" i="1" dirty="0" err="1" smtClean="0"/>
              <a:t>Ma’ani</a:t>
            </a:r>
            <a:r>
              <a:rPr lang="en-GB" i="1" dirty="0" smtClean="0"/>
              <a:t> al-</a:t>
            </a:r>
            <a:r>
              <a:rPr lang="en-GB" i="1" dirty="0" err="1" smtClean="0"/>
              <a:t>Akhbar</a:t>
            </a:r>
            <a:r>
              <a:rPr lang="en-GB" i="1" dirty="0" smtClean="0"/>
              <a:t> </a:t>
            </a:r>
            <a:r>
              <a:rPr lang="en-GB" dirty="0" smtClean="0"/>
              <a:t>and al-Hakim al-</a:t>
            </a:r>
            <a:r>
              <a:rPr lang="en-GB" dirty="0" err="1" smtClean="0"/>
              <a:t>Hasakani</a:t>
            </a:r>
            <a:r>
              <a:rPr lang="en-GB" dirty="0" smtClean="0"/>
              <a:t> in </a:t>
            </a:r>
            <a:r>
              <a:rPr lang="en-GB" i="1" dirty="0" err="1" smtClean="0"/>
              <a:t>Shawahid</a:t>
            </a:r>
            <a:r>
              <a:rPr lang="en-GB" i="1" dirty="0" smtClean="0"/>
              <a:t> al-</a:t>
            </a:r>
            <a:r>
              <a:rPr lang="en-GB" i="1" dirty="0" err="1" smtClean="0"/>
              <a:t>Tanzil</a:t>
            </a:r>
            <a:r>
              <a:rPr lang="en-GB" i="1" dirty="0" smtClean="0"/>
              <a:t> </a:t>
            </a:r>
            <a:r>
              <a:rPr lang="en-GB" dirty="0" smtClean="0"/>
              <a:t>report from </a:t>
            </a:r>
            <a:r>
              <a:rPr lang="en-GB" dirty="0" err="1" smtClean="0"/>
              <a:t>Mufadal</a:t>
            </a:r>
            <a:r>
              <a:rPr lang="en-GB" dirty="0" smtClean="0"/>
              <a:t> b. ‘</a:t>
            </a:r>
            <a:r>
              <a:rPr lang="en-GB" dirty="0" err="1" smtClean="0"/>
              <a:t>Umar</a:t>
            </a:r>
            <a:r>
              <a:rPr lang="en-GB" dirty="0" smtClean="0"/>
              <a:t> from Imam al-</a:t>
            </a:r>
            <a:r>
              <a:rPr lang="en-GB" dirty="0" err="1" smtClean="0"/>
              <a:t>Sadiq</a:t>
            </a:r>
            <a:r>
              <a:rPr lang="en-GB" dirty="0" smtClean="0"/>
              <a:t> (a): </a:t>
            </a:r>
          </a:p>
          <a:p>
            <a:pPr>
              <a:lnSpc>
                <a:spcPct val="120000"/>
              </a:lnSpc>
              <a:buNone/>
            </a:pPr>
            <a:r>
              <a:rPr lang="en-GB" dirty="0" smtClean="0"/>
              <a:t>The Prophet (s) looked at Ali and al-</a:t>
            </a:r>
            <a:r>
              <a:rPr lang="en-GB" dirty="0" err="1" smtClean="0"/>
              <a:t>Hasan</a:t>
            </a:r>
            <a:r>
              <a:rPr lang="en-GB" dirty="0" smtClean="0"/>
              <a:t> and al-Husain (peace be on them) and cried and said, “</a:t>
            </a:r>
            <a:r>
              <a:rPr lang="ar-SA" dirty="0" smtClean="0"/>
              <a:t>أنتم المستضعفون بعدي</a:t>
            </a:r>
            <a:r>
              <a:rPr lang="en-GB" dirty="0" smtClean="0"/>
              <a:t>”‘You are the abased after me.’ </a:t>
            </a:r>
            <a:r>
              <a:rPr lang="en-GB" dirty="0" err="1" smtClean="0"/>
              <a:t>Mufadal</a:t>
            </a:r>
            <a:r>
              <a:rPr lang="en-GB" dirty="0" smtClean="0"/>
              <a:t> said, I asked, what is the meaning of that? The Imam said, it means that you are the Imams after me, for Allah the almighty says,  ‘And We desire to show favour to those who are abased in the land, and to make them </a:t>
            </a:r>
            <a:r>
              <a:rPr lang="en-GB" i="1" dirty="0" smtClean="0"/>
              <a:t>imams</a:t>
            </a:r>
            <a:r>
              <a:rPr lang="en-GB" dirty="0" smtClean="0"/>
              <a:t>, and to make them the heirs. </a:t>
            </a:r>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The Third Verse</a:t>
            </a:r>
            <a:endParaRPr lang="en-GB" sz="4000" dirty="0"/>
          </a:p>
        </p:txBody>
      </p:sp>
      <p:sp>
        <p:nvSpPr>
          <p:cNvPr id="3" name="Content Placeholder 2"/>
          <p:cNvSpPr>
            <a:spLocks noGrp="1"/>
          </p:cNvSpPr>
          <p:nvPr>
            <p:ph idx="1"/>
          </p:nvPr>
        </p:nvSpPr>
        <p:spPr>
          <a:xfrm>
            <a:off x="381000" y="1371600"/>
            <a:ext cx="8229600" cy="5105400"/>
          </a:xfrm>
        </p:spPr>
        <p:txBody>
          <a:bodyPr>
            <a:normAutofit fontScale="62500" lnSpcReduction="20000"/>
          </a:bodyPr>
          <a:lstStyle/>
          <a:p>
            <a:pPr algn="r" rtl="1">
              <a:lnSpc>
                <a:spcPct val="120000"/>
              </a:lnSpc>
              <a:buNone/>
            </a:pPr>
            <a:r>
              <a:rPr lang="en-GB" dirty="0" smtClean="0"/>
              <a:t>    </a:t>
            </a:r>
            <a:r>
              <a:rPr lang="ar-SA" dirty="0" smtClean="0"/>
              <a:t>وعد الله الذين آمنوا منكم وعملوا الصالحات ليستخلفنهم في الأرض كما استخلف الذين من قبلهم، وليمكنن لهم دينهم الذي ارتضى لهم، وليبدلنهم من بعد خوفهم أمناً يعبدونني لا يشركون بي شيئاً، ومن كفر بعد ذلك فأولئك هم الفاسقون  </a:t>
            </a:r>
            <a:r>
              <a:rPr lang="en-GB" dirty="0" smtClean="0"/>
              <a:t>  24/55</a:t>
            </a:r>
            <a:endParaRPr lang="ar-SA" dirty="0" smtClean="0"/>
          </a:p>
          <a:p>
            <a:pPr algn="r" rtl="1">
              <a:lnSpc>
                <a:spcPct val="120000"/>
              </a:lnSpc>
            </a:pPr>
            <a:endParaRPr lang="ar-SA" dirty="0" smtClean="0"/>
          </a:p>
          <a:p>
            <a:pPr>
              <a:lnSpc>
                <a:spcPct val="120000"/>
              </a:lnSpc>
              <a:buNone/>
            </a:pPr>
            <a:r>
              <a:rPr lang="en-GB" dirty="0" smtClean="0"/>
              <a:t>Allah has promised those of you who have faith and do righteous deeds that He will </a:t>
            </a:r>
            <a:r>
              <a:rPr lang="en-GB" b="1" dirty="0" smtClean="0">
                <a:solidFill>
                  <a:srgbClr val="FFFF00"/>
                </a:solidFill>
              </a:rPr>
              <a:t>surely</a:t>
            </a:r>
            <a:r>
              <a:rPr lang="en-GB" dirty="0" smtClean="0"/>
              <a:t> make them successors in the earth,</a:t>
            </a:r>
            <a:r>
              <a:rPr lang="ar-SA" dirty="0" smtClean="0"/>
              <a:t> </a:t>
            </a:r>
            <a:r>
              <a:rPr lang="en-GB" dirty="0" smtClean="0"/>
              <a:t>just as He made those who were before them successors, and He will </a:t>
            </a:r>
            <a:r>
              <a:rPr lang="en-GB" b="1" dirty="0" smtClean="0">
                <a:solidFill>
                  <a:srgbClr val="FFFF00"/>
                </a:solidFill>
              </a:rPr>
              <a:t>surely</a:t>
            </a:r>
            <a:r>
              <a:rPr lang="en-GB" dirty="0" smtClean="0"/>
              <a:t> establish for them their religion which He has approved for them, and that He will </a:t>
            </a:r>
            <a:r>
              <a:rPr lang="en-GB" b="1" dirty="0" smtClean="0">
                <a:solidFill>
                  <a:srgbClr val="FFFF00"/>
                </a:solidFill>
              </a:rPr>
              <a:t>surely</a:t>
            </a:r>
            <a:r>
              <a:rPr lang="en-GB" dirty="0" smtClean="0"/>
              <a:t> change their state to security after their fear, while they worship Me, not ascribing any partners to Me. And whoever is ungrateful after that —it is they who are the transgressors.</a:t>
            </a:r>
            <a:r>
              <a:rPr lang="ar-SA" dirty="0" smtClean="0"/>
              <a:t> </a:t>
            </a:r>
            <a:r>
              <a:rPr lang="en-GB" dirty="0" smtClean="0"/>
              <a:t>24/55</a:t>
            </a:r>
          </a:p>
          <a:p>
            <a:pPr>
              <a:lnSpc>
                <a:spcPct val="120000"/>
              </a:lnSpc>
              <a:buNone/>
            </a:pPr>
            <a:endParaRPr lang="en-GB" dirty="0" smtClean="0"/>
          </a:p>
          <a:p>
            <a:pPr>
              <a:lnSpc>
                <a:spcPct val="120000"/>
              </a:lnSpc>
              <a:buNone/>
            </a:pPr>
            <a:r>
              <a:rPr lang="en-GB" dirty="0" smtClean="0"/>
              <a:t>Look at the six empathic letters used in this verse (three </a:t>
            </a:r>
            <a:r>
              <a:rPr lang="en-GB" i="1" dirty="0" err="1" smtClean="0"/>
              <a:t>laams</a:t>
            </a:r>
            <a:r>
              <a:rPr lang="en-GB" dirty="0" smtClean="0"/>
              <a:t> and three </a:t>
            </a:r>
            <a:r>
              <a:rPr lang="en-GB" i="1" dirty="0" err="1" smtClean="0"/>
              <a:t>noons</a:t>
            </a:r>
            <a:r>
              <a:rPr lang="en-GB" dirty="0" smtClean="0"/>
              <a:t>) telling us that this verse  </a:t>
            </a:r>
            <a:r>
              <a:rPr lang="en-GB" b="1" dirty="0" smtClean="0">
                <a:solidFill>
                  <a:srgbClr val="FFFF00"/>
                </a:solidFill>
              </a:rPr>
              <a:t>surely</a:t>
            </a:r>
            <a:r>
              <a:rPr lang="en-GB" dirty="0" smtClean="0"/>
              <a:t> has  not been fulfilled yet.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The Third Verse</a:t>
            </a:r>
            <a:endParaRPr lang="en-GB" sz="4000" dirty="0"/>
          </a:p>
        </p:txBody>
      </p:sp>
      <p:sp>
        <p:nvSpPr>
          <p:cNvPr id="3" name="Content Placeholder 2"/>
          <p:cNvSpPr>
            <a:spLocks noGrp="1"/>
          </p:cNvSpPr>
          <p:nvPr>
            <p:ph idx="1"/>
          </p:nvPr>
        </p:nvSpPr>
        <p:spPr>
          <a:xfrm>
            <a:off x="381000" y="1371600"/>
            <a:ext cx="8229600" cy="5105400"/>
          </a:xfrm>
        </p:spPr>
        <p:txBody>
          <a:bodyPr>
            <a:normAutofit fontScale="70000" lnSpcReduction="20000"/>
          </a:bodyPr>
          <a:lstStyle/>
          <a:p>
            <a:pPr algn="l">
              <a:lnSpc>
                <a:spcPct val="120000"/>
              </a:lnSpc>
              <a:buNone/>
            </a:pPr>
            <a:r>
              <a:rPr lang="en-GB" dirty="0" smtClean="0"/>
              <a:t>We certainly cannot regard the </a:t>
            </a:r>
            <a:r>
              <a:rPr lang="en-GB" dirty="0" err="1" smtClean="0"/>
              <a:t>Umayyads</a:t>
            </a:r>
            <a:r>
              <a:rPr lang="en-GB" dirty="0" smtClean="0"/>
              <a:t> or the Abbasids, or the Ottomans or the </a:t>
            </a:r>
            <a:r>
              <a:rPr lang="en-GB" dirty="0" err="1" smtClean="0"/>
              <a:t>Safavids</a:t>
            </a:r>
            <a:r>
              <a:rPr lang="en-GB" dirty="0" smtClean="0"/>
              <a:t> to be the fulfilment of this promise. Therefore we should seek the fulfilment somewhere else. </a:t>
            </a:r>
          </a:p>
          <a:p>
            <a:pPr algn="l">
              <a:lnSpc>
                <a:spcPct val="120000"/>
              </a:lnSpc>
              <a:buNone/>
            </a:pPr>
            <a:endParaRPr lang="en-GB" dirty="0" smtClean="0"/>
          </a:p>
          <a:p>
            <a:pPr algn="l">
              <a:lnSpc>
                <a:spcPct val="120000"/>
              </a:lnSpc>
              <a:buNone/>
            </a:pPr>
            <a:r>
              <a:rPr lang="en-GB" dirty="0" smtClean="0"/>
              <a:t>One possible interpretation would be that the promise was fulfilled at the time of the Prophet and the first four Caliphs.  However, looking at the conditions and descriptions given in the verse we see that this type of fulfilment, if conceded,  is not meant by the purport of the verse. </a:t>
            </a:r>
          </a:p>
          <a:p>
            <a:pPr algn="l">
              <a:lnSpc>
                <a:spcPct val="120000"/>
              </a:lnSpc>
              <a:buNone/>
            </a:pPr>
            <a:endParaRPr lang="en-GB" dirty="0" smtClean="0"/>
          </a:p>
          <a:p>
            <a:pPr algn="l">
              <a:lnSpc>
                <a:spcPct val="120000"/>
              </a:lnSpc>
              <a:buNone/>
            </a:pPr>
            <a:r>
              <a:rPr lang="en-GB" dirty="0" smtClean="0"/>
              <a:t>That is why the verse has been interpreted in </a:t>
            </a:r>
            <a:r>
              <a:rPr lang="en-GB" dirty="0" err="1" smtClean="0"/>
              <a:t>Shi’i</a:t>
            </a:r>
            <a:r>
              <a:rPr lang="en-GB" dirty="0" smtClean="0"/>
              <a:t> sources to allude to the time of Imam </a:t>
            </a:r>
            <a:r>
              <a:rPr lang="en-GB" dirty="0" err="1" smtClean="0"/>
              <a:t>Mahdi</a:t>
            </a:r>
            <a:r>
              <a:rPr lang="en-GB" dirty="0" smtClean="0"/>
              <a:t> (a). </a:t>
            </a:r>
          </a:p>
          <a:p>
            <a:pPr algn="l">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The Third Verse</a:t>
            </a:r>
            <a:endParaRPr lang="en-GB" sz="4000" dirty="0"/>
          </a:p>
        </p:txBody>
      </p:sp>
      <p:sp>
        <p:nvSpPr>
          <p:cNvPr id="3" name="Content Placeholder 2"/>
          <p:cNvSpPr>
            <a:spLocks noGrp="1"/>
          </p:cNvSpPr>
          <p:nvPr>
            <p:ph idx="1"/>
          </p:nvPr>
        </p:nvSpPr>
        <p:spPr>
          <a:xfrm>
            <a:off x="381000" y="1371600"/>
            <a:ext cx="8229600" cy="5105400"/>
          </a:xfrm>
        </p:spPr>
        <p:txBody>
          <a:bodyPr>
            <a:normAutofit fontScale="62500" lnSpcReduction="20000"/>
          </a:bodyPr>
          <a:lstStyle/>
          <a:p>
            <a:pPr algn="l">
              <a:lnSpc>
                <a:spcPct val="120000"/>
              </a:lnSpc>
              <a:buNone/>
            </a:pPr>
            <a:r>
              <a:rPr lang="en-GB" dirty="0" err="1" smtClean="0"/>
              <a:t>Tibrisi</a:t>
            </a:r>
            <a:r>
              <a:rPr lang="en-GB" dirty="0" smtClean="0"/>
              <a:t> argues for this view in </a:t>
            </a:r>
            <a:r>
              <a:rPr lang="en-GB" i="1" dirty="0" err="1" smtClean="0"/>
              <a:t>Majma</a:t>
            </a:r>
            <a:r>
              <a:rPr lang="en-GB" i="1" dirty="0" smtClean="0"/>
              <a:t>’ al-</a:t>
            </a:r>
            <a:r>
              <a:rPr lang="en-GB" i="1" dirty="0" err="1" smtClean="0"/>
              <a:t>Bayan</a:t>
            </a:r>
            <a:r>
              <a:rPr lang="en-GB" dirty="0" smtClean="0"/>
              <a:t>: </a:t>
            </a:r>
          </a:p>
          <a:p>
            <a:pPr algn="l">
              <a:lnSpc>
                <a:spcPct val="120000"/>
              </a:lnSpc>
              <a:buNone/>
            </a:pPr>
            <a:endParaRPr lang="en-GB" dirty="0" smtClean="0"/>
          </a:p>
          <a:p>
            <a:pPr algn="l">
              <a:lnSpc>
                <a:spcPct val="120000"/>
              </a:lnSpc>
              <a:buNone/>
            </a:pPr>
            <a:r>
              <a:rPr lang="en-GB" dirty="0" smtClean="0"/>
              <a:t>After reporting a hadith from </a:t>
            </a:r>
            <a:r>
              <a:rPr lang="en-GB" dirty="0" err="1" smtClean="0"/>
              <a:t>Ubayy</a:t>
            </a:r>
            <a:r>
              <a:rPr lang="en-GB" dirty="0" smtClean="0"/>
              <a:t> b. </a:t>
            </a:r>
            <a:r>
              <a:rPr lang="en-GB" dirty="0" err="1" smtClean="0"/>
              <a:t>Ka’b</a:t>
            </a:r>
            <a:r>
              <a:rPr lang="en-GB" dirty="0" smtClean="0"/>
              <a:t> regarding the cause of revelation of this verse, and speculating about the land (</a:t>
            </a:r>
            <a:r>
              <a:rPr lang="ar-SA" dirty="0" smtClean="0"/>
              <a:t>الارض</a:t>
            </a:r>
            <a:r>
              <a:rPr lang="en-GB" dirty="0" smtClean="0"/>
              <a:t>) mentioned in the verse, whether it is Medina or Mecca or this world as a whole (</a:t>
            </a:r>
            <a:r>
              <a:rPr lang="ar-SA" dirty="0" smtClean="0"/>
              <a:t>الدنيا</a:t>
            </a:r>
            <a:r>
              <a:rPr lang="en-GB" dirty="0" smtClean="0"/>
              <a:t>) or next world </a:t>
            </a:r>
            <a:r>
              <a:rPr lang="ar-SA" dirty="0" smtClean="0"/>
              <a:t>(الاخره)</a:t>
            </a:r>
            <a:r>
              <a:rPr lang="en-GB" dirty="0" smtClean="0"/>
              <a:t> he says:</a:t>
            </a:r>
          </a:p>
          <a:p>
            <a:pPr algn="l">
              <a:lnSpc>
                <a:spcPct val="120000"/>
              </a:lnSpc>
              <a:buNone/>
            </a:pPr>
            <a:endParaRPr lang="en-GB" dirty="0" smtClean="0"/>
          </a:p>
          <a:p>
            <a:pPr algn="r" rtl="1">
              <a:lnSpc>
                <a:spcPct val="120000"/>
              </a:lnSpc>
              <a:buNone/>
            </a:pPr>
            <a:r>
              <a:rPr lang="ar-SA" dirty="0" smtClean="0"/>
              <a:t>اختلف في الآية فقيل إنها واردة في أصحاب النبي ص و قيل هي عامة في أمة محمد ص عن ابن عباس و مجاهد و</a:t>
            </a:r>
            <a:r>
              <a:rPr lang="en-GB" dirty="0" smtClean="0"/>
              <a:t> </a:t>
            </a:r>
            <a:r>
              <a:rPr lang="ar-SA" dirty="0" smtClean="0"/>
              <a:t>المروي عن أهل البيت (ع) أنها في المهدي من آل محمد ص‏</a:t>
            </a:r>
          </a:p>
          <a:p>
            <a:pPr algn="r" rtl="1">
              <a:lnSpc>
                <a:spcPct val="120000"/>
              </a:lnSpc>
              <a:buNone/>
            </a:pPr>
            <a:endParaRPr lang="en-GB" dirty="0" smtClean="0"/>
          </a:p>
          <a:p>
            <a:pPr algn="l">
              <a:lnSpc>
                <a:spcPct val="120000"/>
              </a:lnSpc>
              <a:buNone/>
            </a:pPr>
            <a:r>
              <a:rPr lang="en-GB" dirty="0" smtClean="0"/>
              <a:t>There are disagreements about the meaning of the verse; some believe that it is specifically  revealed regarding the Companions of the Prophet, some like </a:t>
            </a:r>
            <a:r>
              <a:rPr lang="en-GB" dirty="0" err="1" smtClean="0"/>
              <a:t>Ibn</a:t>
            </a:r>
            <a:r>
              <a:rPr lang="en-GB" dirty="0" smtClean="0"/>
              <a:t> </a:t>
            </a:r>
            <a:r>
              <a:rPr lang="en-GB" dirty="0" err="1" smtClean="0"/>
              <a:t>Abbas</a:t>
            </a:r>
            <a:r>
              <a:rPr lang="en-GB" dirty="0" smtClean="0"/>
              <a:t> and </a:t>
            </a:r>
            <a:r>
              <a:rPr lang="en-GB" dirty="0" err="1" smtClean="0"/>
              <a:t>Mujahid</a:t>
            </a:r>
            <a:r>
              <a:rPr lang="en-GB" dirty="0" smtClean="0"/>
              <a:t> believe that it is generally true about the Umma of Muhammad (s). However, what is reported from Ahl al-</a:t>
            </a:r>
            <a:r>
              <a:rPr lang="en-GB" dirty="0" err="1" smtClean="0"/>
              <a:t>Bayt</a:t>
            </a:r>
            <a:r>
              <a:rPr lang="en-GB" dirty="0" smtClean="0"/>
              <a:t> is that it is about al-</a:t>
            </a:r>
            <a:r>
              <a:rPr lang="en-GB" dirty="0" err="1" smtClean="0"/>
              <a:t>Mahdi</a:t>
            </a:r>
            <a:r>
              <a:rPr lang="en-GB" dirty="0" smtClean="0"/>
              <a:t> from </a:t>
            </a:r>
            <a:r>
              <a:rPr lang="en-GB" dirty="0" err="1" smtClean="0"/>
              <a:t>Aal</a:t>
            </a:r>
            <a:r>
              <a:rPr lang="en-GB" dirty="0" smtClean="0"/>
              <a:t>-e Muhammad (s). </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The Third Verse</a:t>
            </a:r>
            <a:endParaRPr lang="en-GB" sz="4000" dirty="0"/>
          </a:p>
        </p:txBody>
      </p:sp>
      <p:sp>
        <p:nvSpPr>
          <p:cNvPr id="3" name="Content Placeholder 2"/>
          <p:cNvSpPr>
            <a:spLocks noGrp="1"/>
          </p:cNvSpPr>
          <p:nvPr>
            <p:ph idx="1"/>
          </p:nvPr>
        </p:nvSpPr>
        <p:spPr>
          <a:xfrm>
            <a:off x="381000" y="1371600"/>
            <a:ext cx="8229600" cy="5105400"/>
          </a:xfrm>
        </p:spPr>
        <p:txBody>
          <a:bodyPr>
            <a:normAutofit fontScale="62500" lnSpcReduction="20000"/>
          </a:bodyPr>
          <a:lstStyle/>
          <a:p>
            <a:pPr algn="l">
              <a:lnSpc>
                <a:spcPct val="120000"/>
              </a:lnSpc>
              <a:buNone/>
            </a:pPr>
            <a:r>
              <a:rPr lang="en-GB" dirty="0" smtClean="0"/>
              <a:t>He continues:</a:t>
            </a:r>
          </a:p>
          <a:p>
            <a:pPr algn="l">
              <a:lnSpc>
                <a:spcPct val="120000"/>
              </a:lnSpc>
              <a:buNone/>
            </a:pPr>
            <a:endParaRPr lang="ar-SA" dirty="0" smtClean="0"/>
          </a:p>
          <a:p>
            <a:pPr algn="r" rtl="1">
              <a:lnSpc>
                <a:spcPct val="120000"/>
              </a:lnSpc>
              <a:buNone/>
            </a:pPr>
            <a:r>
              <a:rPr lang="ar-SA" dirty="0" smtClean="0"/>
              <a:t>و روي العياشي بإسناده عن علي بن الحسين (ع) أنه قرأ الآية و قال هم و الله شيعتنا أهل البيت يفعل الله ذلك بهم على يدي</a:t>
            </a:r>
            <a:r>
              <a:rPr lang="en-GB" dirty="0" smtClean="0"/>
              <a:t> </a:t>
            </a:r>
            <a:r>
              <a:rPr lang="ar-SA" dirty="0" smtClean="0"/>
              <a:t>رجل منا و هو مهدي هذه الأمة و هو الذي قال رسول الله ص لو لم يبق من الدنيا إلا يوم واحد لطول الله ذلك اليوم حتى يلي رجل من عترتي اسمه اسمي يملأ الأرض عدلا و قسطا كما ملئت ظلما و جورا و روي مثل ذلك عن أبي جعفر (ع) و أبي عبد الله (ع)</a:t>
            </a:r>
            <a:endParaRPr lang="en-GB" dirty="0" smtClean="0"/>
          </a:p>
          <a:p>
            <a:pPr algn="r" rtl="1">
              <a:lnSpc>
                <a:spcPct val="120000"/>
              </a:lnSpc>
              <a:buNone/>
            </a:pPr>
            <a:endParaRPr lang="ar-SA" dirty="0" smtClean="0"/>
          </a:p>
          <a:p>
            <a:pPr algn="l">
              <a:lnSpc>
                <a:spcPct val="120000"/>
              </a:lnSpc>
              <a:buNone/>
            </a:pPr>
            <a:r>
              <a:rPr lang="en-GB" dirty="0" smtClean="0"/>
              <a:t>And ‘</a:t>
            </a:r>
            <a:r>
              <a:rPr lang="en-GB" dirty="0" err="1" smtClean="0"/>
              <a:t>Ayyashi</a:t>
            </a:r>
            <a:r>
              <a:rPr lang="en-GB" dirty="0" smtClean="0"/>
              <a:t> has reported from Imam Ali b. al-Husain that after reciting this verse he said, ‘I swear by God these are the followers of us Ahl al-</a:t>
            </a:r>
            <a:r>
              <a:rPr lang="en-GB" dirty="0" err="1" smtClean="0"/>
              <a:t>Bayt</a:t>
            </a:r>
            <a:r>
              <a:rPr lang="en-GB" dirty="0" smtClean="0"/>
              <a:t>; God will bring this true for them on the hands of a man from us who is the </a:t>
            </a:r>
            <a:r>
              <a:rPr lang="en-GB" dirty="0" err="1" smtClean="0"/>
              <a:t>Mahdi</a:t>
            </a:r>
            <a:r>
              <a:rPr lang="en-GB" dirty="0" smtClean="0"/>
              <a:t> of this Umma. He is the one about whom the Prophet (s) said, “if even one day is left of this world, Allah will prolong that one day until a man from my Household would govern, whose name is as mine. He will fill the earth with justice and equity after it is filled with injustice and oppression.”</a:t>
            </a:r>
          </a:p>
          <a:p>
            <a:pPr algn="l">
              <a:lnSpc>
                <a:spcPct val="120000"/>
              </a:lnSpc>
              <a:buNone/>
            </a:pPr>
            <a:r>
              <a:rPr lang="en-GB" dirty="0" smtClean="0"/>
              <a:t>And like this has been reported from Imams al-</a:t>
            </a:r>
            <a:r>
              <a:rPr lang="en-GB" dirty="0" err="1" smtClean="0"/>
              <a:t>Baqir</a:t>
            </a:r>
            <a:r>
              <a:rPr lang="en-GB" dirty="0" smtClean="0"/>
              <a:t> and al-</a:t>
            </a:r>
            <a:r>
              <a:rPr lang="en-GB" dirty="0" err="1" smtClean="0"/>
              <a:t>Sadiq</a:t>
            </a:r>
            <a:r>
              <a:rPr lang="en-GB" dirty="0" smtClean="0"/>
              <a:t>.</a:t>
            </a:r>
            <a:endParaRPr lang="ar-SA" dirty="0" smtClean="0"/>
          </a:p>
          <a:p>
            <a:pPr algn="l">
              <a:lnSpc>
                <a:spcPct val="120000"/>
              </a:lnSpc>
              <a:buNone/>
            </a:pP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Al-</a:t>
            </a:r>
            <a:r>
              <a:rPr lang="en-GB" dirty="0" err="1" smtClean="0"/>
              <a:t>Mahdi</a:t>
            </a:r>
            <a:r>
              <a:rPr lang="en-GB" dirty="0" smtClean="0"/>
              <a:t> (</a:t>
            </a:r>
            <a:r>
              <a:rPr lang="en-GB" dirty="0" err="1" smtClean="0"/>
              <a:t>a.s</a:t>
            </a:r>
            <a:r>
              <a:rPr lang="en-GB" dirty="0" smtClean="0"/>
              <a:t>.) in the Quran</a:t>
            </a:r>
            <a:endParaRPr lang="en-GB" dirty="0"/>
          </a:p>
        </p:txBody>
      </p:sp>
      <p:sp>
        <p:nvSpPr>
          <p:cNvPr id="3" name="Content Placeholder 2"/>
          <p:cNvSpPr>
            <a:spLocks noGrp="1"/>
          </p:cNvSpPr>
          <p:nvPr>
            <p:ph idx="1"/>
          </p:nvPr>
        </p:nvSpPr>
        <p:spPr>
          <a:xfrm>
            <a:off x="457200" y="1646236"/>
            <a:ext cx="8229600" cy="4754563"/>
          </a:xfrm>
        </p:spPr>
        <p:txBody>
          <a:bodyPr>
            <a:normAutofit fontScale="77500" lnSpcReduction="20000"/>
          </a:bodyPr>
          <a:lstStyle/>
          <a:p>
            <a:pPr>
              <a:lnSpc>
                <a:spcPct val="120000"/>
              </a:lnSpc>
              <a:buNone/>
            </a:pPr>
            <a:r>
              <a:rPr lang="en-GB" dirty="0" smtClean="0"/>
              <a:t>Numerous verses in the Holy Quran has been interpreted as pointing to the emergence of </a:t>
            </a:r>
            <a:r>
              <a:rPr lang="en-GB" dirty="0" err="1" smtClean="0"/>
              <a:t>Mahdi</a:t>
            </a:r>
            <a:r>
              <a:rPr lang="en-GB" dirty="0" smtClean="0"/>
              <a:t> (</a:t>
            </a:r>
            <a:r>
              <a:rPr lang="en-GB" dirty="0" err="1" smtClean="0"/>
              <a:t>a.s</a:t>
            </a:r>
            <a:r>
              <a:rPr lang="en-GB" dirty="0" smtClean="0"/>
              <a:t>.) </a:t>
            </a:r>
          </a:p>
          <a:p>
            <a:pPr>
              <a:lnSpc>
                <a:spcPct val="120000"/>
              </a:lnSpc>
              <a:buNone/>
            </a:pPr>
            <a:endParaRPr lang="en-GB" dirty="0" smtClean="0"/>
          </a:p>
          <a:p>
            <a:pPr>
              <a:lnSpc>
                <a:spcPct val="120000"/>
              </a:lnSpc>
              <a:buNone/>
            </a:pPr>
            <a:r>
              <a:rPr lang="en-GB" dirty="0" smtClean="0"/>
              <a:t>Some have put number of these verses to exceed 500.  However, many of them are esoteric </a:t>
            </a:r>
            <a:r>
              <a:rPr lang="en-GB" i="1" dirty="0" err="1" smtClean="0"/>
              <a:t>ta’wil</a:t>
            </a:r>
            <a:r>
              <a:rPr lang="en-GB" dirty="0" smtClean="0"/>
              <a:t> of the verse rather than its clear indication or implication. </a:t>
            </a:r>
          </a:p>
          <a:p>
            <a:pPr>
              <a:lnSpc>
                <a:spcPct val="120000"/>
              </a:lnSpc>
              <a:buNone/>
            </a:pPr>
            <a:endParaRPr lang="en-GB" dirty="0" smtClean="0"/>
          </a:p>
          <a:p>
            <a:pPr>
              <a:lnSpc>
                <a:spcPct val="120000"/>
              </a:lnSpc>
              <a:buNone/>
            </a:pPr>
            <a:r>
              <a:rPr lang="en-GB" dirty="0" smtClean="0"/>
              <a:t>There are, however, four verses which are considered to be more explicit in this regard. </a:t>
            </a:r>
          </a:p>
          <a:p>
            <a:pPr>
              <a:lnSpc>
                <a:spcPct val="120000"/>
              </a:lnSpc>
              <a:buNone/>
            </a:pPr>
            <a:endParaRPr lang="en-GB" dirty="0" smtClean="0"/>
          </a:p>
          <a:p>
            <a:pPr>
              <a:lnSpc>
                <a:spcPct val="120000"/>
              </a:lnSpc>
              <a:buNone/>
            </a:pPr>
            <a:r>
              <a:rPr lang="en-GB" dirty="0" smtClean="0"/>
              <a:t>These are as follows:</a:t>
            </a:r>
          </a:p>
          <a:p>
            <a:pPr algn="r" rtl="1"/>
            <a:endParaRPr lang="en-GB" dirty="0" smtClean="0"/>
          </a:p>
          <a:p>
            <a:pPr algn="r" rtl="1"/>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The Third Verse</a:t>
            </a:r>
            <a:endParaRPr lang="en-GB" sz="4000" dirty="0"/>
          </a:p>
        </p:txBody>
      </p:sp>
      <p:sp>
        <p:nvSpPr>
          <p:cNvPr id="3" name="Content Placeholder 2"/>
          <p:cNvSpPr>
            <a:spLocks noGrp="1"/>
          </p:cNvSpPr>
          <p:nvPr>
            <p:ph idx="1"/>
          </p:nvPr>
        </p:nvSpPr>
        <p:spPr>
          <a:xfrm>
            <a:off x="381000" y="1371600"/>
            <a:ext cx="8229600" cy="5105400"/>
          </a:xfrm>
        </p:spPr>
        <p:txBody>
          <a:bodyPr>
            <a:normAutofit fontScale="55000" lnSpcReduction="20000"/>
          </a:bodyPr>
          <a:lstStyle/>
          <a:p>
            <a:pPr algn="r" rtl="1">
              <a:lnSpc>
                <a:spcPct val="120000"/>
              </a:lnSpc>
              <a:buNone/>
            </a:pPr>
            <a:r>
              <a:rPr lang="ar-SA" dirty="0" smtClean="0"/>
              <a:t>و على هذا إجماع العترة الطاهرة و إجماعهم حجة</a:t>
            </a:r>
            <a:r>
              <a:rPr lang="en-GB" dirty="0" smtClean="0"/>
              <a:t> </a:t>
            </a:r>
            <a:r>
              <a:rPr lang="ar-SA" dirty="0" smtClean="0"/>
              <a:t>لقول النبي ص إني تارك فيكم الثقلين كتاب الله و عترتي أهل بيتي لن يفترقا حتى يردا علي الحوض‏</a:t>
            </a:r>
          </a:p>
          <a:p>
            <a:pPr algn="l">
              <a:lnSpc>
                <a:spcPct val="120000"/>
              </a:lnSpc>
              <a:buNone/>
            </a:pPr>
            <a:endParaRPr lang="en-GB" dirty="0" smtClean="0"/>
          </a:p>
          <a:p>
            <a:pPr algn="l">
              <a:lnSpc>
                <a:spcPct val="120000"/>
              </a:lnSpc>
              <a:buNone/>
            </a:pPr>
            <a:r>
              <a:rPr lang="en-GB" dirty="0" smtClean="0"/>
              <a:t>And this meaning is the one on which the Pure Household has consensus and their consensus is abiding proof because of the statement of the Prophet (s), ‘I leave with you two precious things, the Book of God and my Household; they do not part until they meet me at the </a:t>
            </a:r>
            <a:r>
              <a:rPr lang="en-GB" dirty="0" err="1" smtClean="0"/>
              <a:t>Hawz</a:t>
            </a:r>
            <a:r>
              <a:rPr lang="en-GB" dirty="0" smtClean="0"/>
              <a:t>. </a:t>
            </a:r>
          </a:p>
          <a:p>
            <a:pPr algn="l">
              <a:lnSpc>
                <a:spcPct val="120000"/>
              </a:lnSpc>
              <a:buNone/>
            </a:pPr>
            <a:endParaRPr lang="ar-SA" dirty="0" smtClean="0"/>
          </a:p>
          <a:p>
            <a:pPr algn="r" rtl="1">
              <a:lnSpc>
                <a:spcPct val="120000"/>
              </a:lnSpc>
              <a:buNone/>
            </a:pPr>
            <a:r>
              <a:rPr lang="ar-SA" dirty="0" smtClean="0"/>
              <a:t>و أيضا فإن التمكين في الأرض على الإطلاق لم يتفق فيما مضى فهو منتظر لأن الله عز اسمه لا يخلف وعده.</a:t>
            </a:r>
            <a:endParaRPr lang="en-GB" dirty="0" smtClean="0"/>
          </a:p>
          <a:p>
            <a:pPr algn="r" rtl="1">
              <a:lnSpc>
                <a:spcPct val="120000"/>
              </a:lnSpc>
              <a:buNone/>
            </a:pPr>
            <a:endParaRPr lang="en-GB" dirty="0" smtClean="0"/>
          </a:p>
          <a:p>
            <a:pPr algn="l">
              <a:lnSpc>
                <a:spcPct val="120000"/>
              </a:lnSpc>
              <a:buNone/>
            </a:pPr>
            <a:r>
              <a:rPr lang="en-GB" dirty="0" smtClean="0"/>
              <a:t>Moreover, he continues,  the establishment in the earth has not taken place fully in the past, and hence it should be expected in the future because Allah shall not break his promise. </a:t>
            </a:r>
          </a:p>
          <a:p>
            <a:pPr algn="l">
              <a:lnSpc>
                <a:spcPct val="120000"/>
              </a:lnSpc>
              <a:buNone/>
            </a:pPr>
            <a:endParaRPr lang="en-GB" dirty="0" smtClean="0"/>
          </a:p>
          <a:p>
            <a:pPr>
              <a:lnSpc>
                <a:spcPct val="120000"/>
              </a:lnSpc>
              <a:buNone/>
            </a:pPr>
            <a:r>
              <a:rPr lang="en-GB" dirty="0" smtClean="0"/>
              <a:t>al-Hakim al-</a:t>
            </a:r>
            <a:r>
              <a:rPr lang="en-GB" dirty="0" err="1" smtClean="0"/>
              <a:t>Hasakani</a:t>
            </a:r>
            <a:r>
              <a:rPr lang="en-GB" dirty="0" smtClean="0"/>
              <a:t>  (d. 470) and al-Hafiz al-</a:t>
            </a:r>
            <a:r>
              <a:rPr lang="en-GB" dirty="0" err="1" smtClean="0"/>
              <a:t>Qunduzi</a:t>
            </a:r>
            <a:r>
              <a:rPr lang="en-GB" dirty="0" smtClean="0"/>
              <a:t> al-</a:t>
            </a:r>
            <a:r>
              <a:rPr lang="en-GB" dirty="0" err="1" smtClean="0"/>
              <a:t>Hanafi</a:t>
            </a:r>
            <a:r>
              <a:rPr lang="en-GB" dirty="0" smtClean="0"/>
              <a:t> (d. 1294) from Ahl al-Sunna have reported the same traditions in their books, </a:t>
            </a:r>
            <a:r>
              <a:rPr lang="en-GB" i="1" dirty="0" err="1" smtClean="0"/>
              <a:t>Shawahid</a:t>
            </a:r>
            <a:r>
              <a:rPr lang="en-GB" i="1" dirty="0" smtClean="0"/>
              <a:t> al-</a:t>
            </a:r>
            <a:r>
              <a:rPr lang="en-GB" i="1" dirty="0" err="1" smtClean="0"/>
              <a:t>Tanzil</a:t>
            </a:r>
            <a:r>
              <a:rPr lang="en-GB" i="1" dirty="0" smtClean="0"/>
              <a:t>  </a:t>
            </a:r>
            <a:r>
              <a:rPr lang="en-GB" dirty="0" smtClean="0"/>
              <a:t>and</a:t>
            </a:r>
            <a:r>
              <a:rPr lang="en-GB" i="1" dirty="0" smtClean="0"/>
              <a:t> </a:t>
            </a:r>
            <a:r>
              <a:rPr lang="en-GB" i="1" dirty="0" err="1" smtClean="0"/>
              <a:t>Yanabi</a:t>
            </a:r>
            <a:r>
              <a:rPr lang="en-GB" i="1" dirty="0" smtClean="0"/>
              <a:t>’ al-</a:t>
            </a:r>
            <a:r>
              <a:rPr lang="en-GB" i="1" dirty="0" err="1" smtClean="0"/>
              <a:t>Mawaddah</a:t>
            </a:r>
            <a:r>
              <a:rPr lang="en-GB" i="1" dirty="0" smtClean="0"/>
              <a:t>. </a:t>
            </a:r>
          </a:p>
          <a:p>
            <a:pPr algn="l">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13264"/>
          </a:xfrm>
        </p:spPr>
        <p:txBody>
          <a:bodyPr>
            <a:normAutofit/>
          </a:bodyPr>
          <a:lstStyle/>
          <a:p>
            <a:pPr algn="l"/>
            <a:r>
              <a:rPr lang="en-GB" sz="4000" dirty="0" smtClean="0"/>
              <a:t>Just in passing</a:t>
            </a:r>
            <a:endParaRPr lang="en-GB" sz="4000" dirty="0"/>
          </a:p>
        </p:txBody>
      </p:sp>
      <p:sp>
        <p:nvSpPr>
          <p:cNvPr id="3" name="Content Placeholder 2"/>
          <p:cNvSpPr>
            <a:spLocks noGrp="1"/>
          </p:cNvSpPr>
          <p:nvPr>
            <p:ph idx="1"/>
          </p:nvPr>
        </p:nvSpPr>
        <p:spPr>
          <a:xfrm>
            <a:off x="381000" y="1371600"/>
            <a:ext cx="8229600" cy="5105400"/>
          </a:xfrm>
        </p:spPr>
        <p:txBody>
          <a:bodyPr>
            <a:normAutofit fontScale="85000" lnSpcReduction="20000"/>
          </a:bodyPr>
          <a:lstStyle/>
          <a:p>
            <a:pPr>
              <a:lnSpc>
                <a:spcPct val="120000"/>
              </a:lnSpc>
              <a:buNone/>
            </a:pPr>
            <a:r>
              <a:rPr lang="en-GB" b="1" dirty="0" smtClean="0">
                <a:solidFill>
                  <a:srgbClr val="FFFF00"/>
                </a:solidFill>
              </a:rPr>
              <a:t>Al-</a:t>
            </a:r>
            <a:r>
              <a:rPr lang="en-GB" b="1" dirty="0" err="1" smtClean="0">
                <a:solidFill>
                  <a:srgbClr val="FFFF00"/>
                </a:solidFill>
              </a:rPr>
              <a:t>Muhaddith</a:t>
            </a:r>
            <a:r>
              <a:rPr lang="en-GB" b="1" dirty="0" smtClean="0"/>
              <a:t> </a:t>
            </a:r>
            <a:r>
              <a:rPr lang="en-GB" dirty="0" smtClean="0"/>
              <a:t>is a person who knows traditions and is considered a scholar in the field</a:t>
            </a:r>
          </a:p>
          <a:p>
            <a:pPr>
              <a:lnSpc>
                <a:spcPct val="120000"/>
              </a:lnSpc>
              <a:buNone/>
            </a:pPr>
            <a:endParaRPr lang="en-GB" b="1" dirty="0" smtClean="0"/>
          </a:p>
          <a:p>
            <a:pPr>
              <a:lnSpc>
                <a:spcPct val="120000"/>
              </a:lnSpc>
              <a:buNone/>
            </a:pPr>
            <a:r>
              <a:rPr lang="en-GB" b="1" dirty="0" smtClean="0">
                <a:solidFill>
                  <a:srgbClr val="FFFF00"/>
                </a:solidFill>
              </a:rPr>
              <a:t>Al-Hafiz</a:t>
            </a:r>
            <a:r>
              <a:rPr lang="en-GB" b="1" dirty="0" smtClean="0"/>
              <a:t> </a:t>
            </a:r>
            <a:r>
              <a:rPr lang="en-GB" dirty="0" smtClean="0"/>
              <a:t>is a </a:t>
            </a:r>
            <a:r>
              <a:rPr lang="en-GB" dirty="0" err="1" smtClean="0"/>
              <a:t>muhaddith</a:t>
            </a:r>
            <a:r>
              <a:rPr lang="en-GB" dirty="0" smtClean="0"/>
              <a:t> who knows one hundred thousand hadith with their chains and is able to analyse them</a:t>
            </a:r>
          </a:p>
          <a:p>
            <a:pPr>
              <a:lnSpc>
                <a:spcPct val="120000"/>
              </a:lnSpc>
              <a:buNone/>
            </a:pPr>
            <a:endParaRPr lang="en-GB" b="1" dirty="0" smtClean="0"/>
          </a:p>
          <a:p>
            <a:pPr>
              <a:lnSpc>
                <a:spcPct val="120000"/>
              </a:lnSpc>
              <a:buNone/>
            </a:pPr>
            <a:r>
              <a:rPr lang="en-GB" b="1" dirty="0" smtClean="0">
                <a:solidFill>
                  <a:srgbClr val="FFFF00"/>
                </a:solidFill>
              </a:rPr>
              <a:t>Al-</a:t>
            </a:r>
            <a:r>
              <a:rPr lang="en-GB" b="1" dirty="0" err="1" smtClean="0">
                <a:solidFill>
                  <a:srgbClr val="FFFF00"/>
                </a:solidFill>
              </a:rPr>
              <a:t>Hujjah</a:t>
            </a:r>
            <a:r>
              <a:rPr lang="en-GB" b="1" dirty="0" smtClean="0"/>
              <a:t> </a:t>
            </a:r>
            <a:r>
              <a:rPr lang="en-GB" dirty="0" smtClean="0"/>
              <a:t>is a </a:t>
            </a:r>
            <a:r>
              <a:rPr lang="en-GB" dirty="0" err="1" smtClean="0"/>
              <a:t>muhaddith</a:t>
            </a:r>
            <a:r>
              <a:rPr lang="en-GB" dirty="0" smtClean="0"/>
              <a:t> who knows three hundred thousand hadith in the manner above</a:t>
            </a:r>
          </a:p>
          <a:p>
            <a:pPr>
              <a:lnSpc>
                <a:spcPct val="120000"/>
              </a:lnSpc>
              <a:buNone/>
            </a:pPr>
            <a:endParaRPr lang="en-GB" b="1" dirty="0" smtClean="0"/>
          </a:p>
          <a:p>
            <a:pPr>
              <a:lnSpc>
                <a:spcPct val="120000"/>
              </a:lnSpc>
              <a:buNone/>
            </a:pPr>
            <a:r>
              <a:rPr lang="en-GB" b="1" dirty="0" smtClean="0">
                <a:solidFill>
                  <a:srgbClr val="FFFF00"/>
                </a:solidFill>
              </a:rPr>
              <a:t>Al-Hakim</a:t>
            </a:r>
            <a:r>
              <a:rPr lang="en-GB" b="1" dirty="0" smtClean="0"/>
              <a:t> </a:t>
            </a:r>
            <a:r>
              <a:rPr lang="en-GB" dirty="0" smtClean="0"/>
              <a:t>is a </a:t>
            </a:r>
            <a:r>
              <a:rPr lang="en-GB" dirty="0" err="1" smtClean="0"/>
              <a:t>muhaddith</a:t>
            </a:r>
            <a:r>
              <a:rPr lang="en-GB" dirty="0" smtClean="0"/>
              <a:t> who knows all the traditions </a:t>
            </a:r>
          </a:p>
          <a:p>
            <a:pPr>
              <a:lnSpc>
                <a:spcPct val="120000"/>
              </a:lnSpc>
              <a:buNone/>
            </a:pPr>
            <a:endParaRPr lang="en-GB"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Fourth Verse</a:t>
            </a:r>
            <a:endParaRPr lang="en-GB" sz="4000" dirty="0"/>
          </a:p>
        </p:txBody>
      </p:sp>
      <p:sp>
        <p:nvSpPr>
          <p:cNvPr id="3" name="Content Placeholder 2"/>
          <p:cNvSpPr>
            <a:spLocks noGrp="1"/>
          </p:cNvSpPr>
          <p:nvPr>
            <p:ph idx="1"/>
          </p:nvPr>
        </p:nvSpPr>
        <p:spPr>
          <a:xfrm>
            <a:off x="457200" y="1371600"/>
            <a:ext cx="8229600" cy="5181599"/>
          </a:xfrm>
        </p:spPr>
        <p:txBody>
          <a:bodyPr>
            <a:normAutofit fontScale="62500" lnSpcReduction="20000"/>
          </a:bodyPr>
          <a:lstStyle/>
          <a:p>
            <a:pPr algn="r" rtl="1">
              <a:lnSpc>
                <a:spcPct val="120000"/>
              </a:lnSpc>
            </a:pPr>
            <a:r>
              <a:rPr lang="ar-SA" dirty="0" smtClean="0"/>
              <a:t>ولقد كتبنا في الزبور من بعد الذكر أن الأرض يرثها عبادي الصالحون</a:t>
            </a:r>
            <a:r>
              <a:rPr lang="en-GB" dirty="0" smtClean="0"/>
              <a:t> 21/105 </a:t>
            </a:r>
          </a:p>
          <a:p>
            <a:pPr algn="r" rtl="1">
              <a:lnSpc>
                <a:spcPct val="120000"/>
              </a:lnSpc>
            </a:pPr>
            <a:endParaRPr lang="en-GB" dirty="0" smtClean="0"/>
          </a:p>
          <a:p>
            <a:pPr>
              <a:lnSpc>
                <a:spcPct val="120000"/>
              </a:lnSpc>
              <a:buNone/>
            </a:pPr>
            <a:r>
              <a:rPr lang="en-GB" dirty="0" smtClean="0"/>
              <a:t>Certainly We wrote in the Psalms, after the Torah:</a:t>
            </a:r>
          </a:p>
          <a:p>
            <a:pPr>
              <a:lnSpc>
                <a:spcPct val="120000"/>
              </a:lnSpc>
              <a:buNone/>
            </a:pPr>
            <a:r>
              <a:rPr lang="en-GB" dirty="0" smtClean="0"/>
              <a:t>‘Indeed My righteous servants shall inherit the earth.’ 21/105</a:t>
            </a:r>
          </a:p>
          <a:p>
            <a:pPr algn="r" rtl="1">
              <a:lnSpc>
                <a:spcPct val="120000"/>
              </a:lnSpc>
            </a:pPr>
            <a:endParaRPr lang="ar-SA" dirty="0" smtClean="0"/>
          </a:p>
          <a:p>
            <a:pPr>
              <a:lnSpc>
                <a:spcPct val="120000"/>
              </a:lnSpc>
              <a:buNone/>
            </a:pPr>
            <a:r>
              <a:rPr lang="en-GB" dirty="0" smtClean="0"/>
              <a:t>Analysing the verse, one would realise that an issue that Allah mentioned in previous Books as well as in the Quran should have been a very important revelation alluding to a very important event. </a:t>
            </a:r>
          </a:p>
          <a:p>
            <a:pPr>
              <a:lnSpc>
                <a:spcPct val="120000"/>
              </a:lnSpc>
              <a:buNone/>
            </a:pPr>
            <a:endParaRPr lang="en-GB" dirty="0" smtClean="0"/>
          </a:p>
          <a:p>
            <a:pPr>
              <a:lnSpc>
                <a:spcPct val="120000"/>
              </a:lnSpc>
              <a:buNone/>
            </a:pPr>
            <a:r>
              <a:rPr lang="en-GB" dirty="0" smtClean="0"/>
              <a:t>The exegetes have mentioned different meanings for ‘the earth’ and for ‘the righteous servants’ in this verse, like ‘the earth’ being the Paradise and the righteous being the Muslims;  or ‘the earth’ being the land conquered by Muslims in their historic battles.</a:t>
            </a:r>
          </a:p>
          <a:p>
            <a:pPr>
              <a:lnSpc>
                <a:spcPct val="120000"/>
              </a:lnSpc>
              <a:buNone/>
            </a:pPr>
            <a:endParaRPr lang="en-GB" dirty="0" smtClean="0"/>
          </a:p>
          <a:p>
            <a:pPr>
              <a:lnSpc>
                <a:spcPct val="120000"/>
              </a:lnSpc>
              <a:buNone/>
            </a:pPr>
            <a:r>
              <a:rPr lang="en-GB" dirty="0" smtClean="0"/>
              <a:t>However, the Imams have given the ultimate </a:t>
            </a:r>
            <a:r>
              <a:rPr lang="en-GB" i="1" dirty="0" err="1" smtClean="0"/>
              <a:t>ta’wil</a:t>
            </a:r>
            <a:r>
              <a:rPr lang="en-GB" dirty="0" smtClean="0"/>
              <a:t> of the verse.  </a:t>
            </a:r>
          </a:p>
          <a:p>
            <a:pPr>
              <a:lnSpc>
                <a:spcPct val="120000"/>
              </a:lnSpc>
              <a:buNone/>
            </a:pPr>
            <a:endParaRPr lang="en-GB" dirty="0" smtClean="0"/>
          </a:p>
          <a:p>
            <a:pPr>
              <a:lnSpc>
                <a:spcPct val="120000"/>
              </a:lnSpc>
              <a:buNone/>
            </a:pPr>
            <a:endParaRPr lang="en-GB" dirty="0" smtClean="0"/>
          </a:p>
          <a:p>
            <a:pPr>
              <a:lnSpc>
                <a:spcPct val="120000"/>
              </a:lnSpc>
              <a:buNone/>
            </a:pPr>
            <a:endParaRPr lang="en-GB" dirty="0" smtClean="0"/>
          </a:p>
          <a:p>
            <a:pPr algn="r" rtl="1"/>
            <a:endParaRPr lang="ar-SA"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Fourth Verse</a:t>
            </a:r>
            <a:endParaRPr lang="en-GB" sz="4000" dirty="0"/>
          </a:p>
        </p:txBody>
      </p:sp>
      <p:sp>
        <p:nvSpPr>
          <p:cNvPr id="3" name="Content Placeholder 2"/>
          <p:cNvSpPr>
            <a:spLocks noGrp="1"/>
          </p:cNvSpPr>
          <p:nvPr>
            <p:ph idx="1"/>
          </p:nvPr>
        </p:nvSpPr>
        <p:spPr>
          <a:xfrm>
            <a:off x="457200" y="1371600"/>
            <a:ext cx="8229600" cy="5181599"/>
          </a:xfrm>
        </p:spPr>
        <p:txBody>
          <a:bodyPr>
            <a:normAutofit fontScale="62500" lnSpcReduction="20000"/>
          </a:bodyPr>
          <a:lstStyle/>
          <a:p>
            <a:pPr algn="r" rtl="1">
              <a:lnSpc>
                <a:spcPct val="120000"/>
              </a:lnSpc>
              <a:buNone/>
            </a:pPr>
            <a:r>
              <a:rPr lang="ar-SA" dirty="0" smtClean="0"/>
              <a:t>روى الشيخ الطوسي (عليه الرحمة) في التبيان في تفسير الآية عن الإمام الباقر (عليه السلام): أن ذلك وعد الله للمؤمنين بأنهم يرثون جميع الأرض.</a:t>
            </a:r>
            <a:endParaRPr lang="en-GB" dirty="0" smtClean="0"/>
          </a:p>
          <a:p>
            <a:pPr algn="r" rtl="1">
              <a:lnSpc>
                <a:spcPct val="120000"/>
              </a:lnSpc>
              <a:buNone/>
            </a:pPr>
            <a:endParaRPr lang="en-GB" dirty="0" smtClean="0"/>
          </a:p>
          <a:p>
            <a:pPr algn="l">
              <a:lnSpc>
                <a:spcPct val="120000"/>
              </a:lnSpc>
              <a:buNone/>
            </a:pPr>
            <a:r>
              <a:rPr lang="en-GB" dirty="0" smtClean="0"/>
              <a:t>Al-Sheikh al-</a:t>
            </a:r>
            <a:r>
              <a:rPr lang="en-GB" dirty="0" err="1" smtClean="0"/>
              <a:t>Tousi</a:t>
            </a:r>
            <a:r>
              <a:rPr lang="en-GB" dirty="0" smtClean="0"/>
              <a:t> reports in his </a:t>
            </a:r>
            <a:r>
              <a:rPr lang="en-GB" i="1" dirty="0" err="1" smtClean="0"/>
              <a:t>tafsir</a:t>
            </a:r>
            <a:r>
              <a:rPr lang="en-GB" dirty="0" smtClean="0"/>
              <a:t>, </a:t>
            </a:r>
            <a:r>
              <a:rPr lang="en-GB" i="1" dirty="0" smtClean="0"/>
              <a:t>al-</a:t>
            </a:r>
            <a:r>
              <a:rPr lang="en-GB" i="1" dirty="0" err="1" smtClean="0"/>
              <a:t>Tibyan</a:t>
            </a:r>
            <a:r>
              <a:rPr lang="en-GB" dirty="0" smtClean="0"/>
              <a:t>, from Imam al-</a:t>
            </a:r>
            <a:r>
              <a:rPr lang="en-GB" dirty="0" err="1" smtClean="0"/>
              <a:t>Baqir</a:t>
            </a:r>
            <a:r>
              <a:rPr lang="en-GB" dirty="0" smtClean="0"/>
              <a:t> (a) that, ‘This is a promise from God to the believers that they will inherit the whole earth. </a:t>
            </a:r>
          </a:p>
          <a:p>
            <a:pPr algn="l">
              <a:lnSpc>
                <a:spcPct val="120000"/>
              </a:lnSpc>
              <a:buNone/>
            </a:pPr>
            <a:endParaRPr lang="en-GB" dirty="0" smtClean="0"/>
          </a:p>
          <a:p>
            <a:pPr algn="r" rtl="1">
              <a:lnSpc>
                <a:spcPct val="120000"/>
              </a:lnSpc>
            </a:pPr>
            <a:r>
              <a:rPr lang="ar-SA" dirty="0" smtClean="0"/>
              <a:t>وقد روى الطبرسي وغيره في تفسير الآية عن الإمام أبي جعفر محمد بن علي الباقر (عليه السلام) أنه قال: هم أصحاب المهدي (عليه السلام) في آخر الزمان</a:t>
            </a:r>
            <a:endParaRPr lang="en-GB" dirty="0" smtClean="0"/>
          </a:p>
          <a:p>
            <a:pPr algn="r" rtl="1">
              <a:lnSpc>
                <a:spcPct val="120000"/>
              </a:lnSpc>
            </a:pPr>
            <a:endParaRPr lang="en-GB" dirty="0" smtClean="0"/>
          </a:p>
          <a:p>
            <a:pPr>
              <a:lnSpc>
                <a:spcPct val="120000"/>
              </a:lnSpc>
              <a:buNone/>
            </a:pPr>
            <a:r>
              <a:rPr lang="en-GB" dirty="0" err="1" smtClean="0"/>
              <a:t>Tibrisi</a:t>
            </a:r>
            <a:r>
              <a:rPr lang="en-GB" dirty="0" smtClean="0"/>
              <a:t> in </a:t>
            </a:r>
            <a:r>
              <a:rPr lang="en-GB" dirty="0" err="1" smtClean="0"/>
              <a:t>Majma</a:t>
            </a:r>
            <a:r>
              <a:rPr lang="en-GB" dirty="0" smtClean="0"/>
              <a:t>’ al-</a:t>
            </a:r>
            <a:r>
              <a:rPr lang="en-GB" dirty="0" err="1" smtClean="0"/>
              <a:t>Bayan</a:t>
            </a:r>
            <a:r>
              <a:rPr lang="en-GB" dirty="0" smtClean="0"/>
              <a:t> reports from Imam al-</a:t>
            </a:r>
            <a:r>
              <a:rPr lang="en-GB" dirty="0" err="1" smtClean="0"/>
              <a:t>Baqir</a:t>
            </a:r>
            <a:r>
              <a:rPr lang="en-GB" dirty="0" smtClean="0"/>
              <a:t> (a) that, ‘these are the companions of al- </a:t>
            </a:r>
            <a:r>
              <a:rPr lang="en-GB" dirty="0" err="1" smtClean="0"/>
              <a:t>Mahdi</a:t>
            </a:r>
            <a:r>
              <a:rPr lang="en-GB" dirty="0" smtClean="0"/>
              <a:t> (a).’</a:t>
            </a:r>
          </a:p>
          <a:p>
            <a:pPr>
              <a:lnSpc>
                <a:spcPct val="120000"/>
              </a:lnSpc>
              <a:buNone/>
            </a:pPr>
            <a:endParaRPr lang="en-GB" dirty="0" smtClean="0"/>
          </a:p>
          <a:p>
            <a:pPr>
              <a:lnSpc>
                <a:spcPct val="120000"/>
              </a:lnSpc>
              <a:buNone/>
            </a:pPr>
            <a:r>
              <a:rPr lang="en-GB" dirty="0" smtClean="0"/>
              <a:t>Al-Hafiz al-</a:t>
            </a:r>
            <a:r>
              <a:rPr lang="en-GB" dirty="0" err="1" smtClean="0"/>
              <a:t>Qunduai</a:t>
            </a:r>
            <a:r>
              <a:rPr lang="en-GB" dirty="0" smtClean="0"/>
              <a:t> has reported from al-</a:t>
            </a:r>
            <a:r>
              <a:rPr lang="en-GB" dirty="0" err="1" smtClean="0"/>
              <a:t>Baqir</a:t>
            </a:r>
            <a:r>
              <a:rPr lang="en-GB" dirty="0" smtClean="0"/>
              <a:t> (a) and al-</a:t>
            </a:r>
            <a:r>
              <a:rPr lang="en-GB" dirty="0" err="1" smtClean="0"/>
              <a:t>Sadiq</a:t>
            </a:r>
            <a:r>
              <a:rPr lang="en-GB" dirty="0" smtClean="0"/>
              <a:t> (a) that al-</a:t>
            </a:r>
            <a:r>
              <a:rPr lang="en-GB" dirty="0" err="1" smtClean="0"/>
              <a:t>Mahdi</a:t>
            </a:r>
            <a:r>
              <a:rPr lang="en-GB" dirty="0" smtClean="0"/>
              <a:t> (a) and his companions are meant by ‘the righteous servants’ in this verse. </a:t>
            </a:r>
          </a:p>
          <a:p>
            <a:pPr algn="l">
              <a:lnSpc>
                <a:spcPct val="120000"/>
              </a:lnSpc>
              <a:buNone/>
            </a:pPr>
            <a:endParaRPr lang="ar-SA"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295400"/>
            <a:ext cx="8229600" cy="5181600"/>
          </a:xfrm>
        </p:spPr>
        <p:txBody>
          <a:bodyPr>
            <a:normAutofit fontScale="62500" lnSpcReduction="20000"/>
          </a:bodyPr>
          <a:lstStyle/>
          <a:p>
            <a:pPr algn="r" rtl="1">
              <a:buNone/>
            </a:pPr>
            <a:r>
              <a:rPr lang="ar-SA" dirty="0" smtClean="0"/>
              <a:t>هو الذي أرسل رسوله بالهدى ودين الحق ليظهره على الدين كله</a:t>
            </a:r>
            <a:endParaRPr lang="en-GB" dirty="0" smtClean="0"/>
          </a:p>
          <a:p>
            <a:pPr algn="r" rtl="1">
              <a:buNone/>
            </a:pPr>
            <a:endParaRPr lang="en-GB" dirty="0" smtClean="0"/>
          </a:p>
          <a:p>
            <a:pPr>
              <a:lnSpc>
                <a:spcPct val="120000"/>
              </a:lnSpc>
              <a:buNone/>
            </a:pPr>
            <a:r>
              <a:rPr lang="en-GB" dirty="0" smtClean="0"/>
              <a:t>It is He who has sent His Apostle with the guidance and the religion of truth, that He may make it prevail over all religions.</a:t>
            </a:r>
          </a:p>
          <a:p>
            <a:pPr>
              <a:lnSpc>
                <a:spcPct val="120000"/>
              </a:lnSpc>
              <a:buNone/>
            </a:pPr>
            <a:endParaRPr lang="en-GB" dirty="0" smtClean="0"/>
          </a:p>
          <a:p>
            <a:pPr>
              <a:lnSpc>
                <a:spcPct val="120000"/>
              </a:lnSpc>
              <a:buNone/>
            </a:pPr>
            <a:r>
              <a:rPr lang="en-GB" dirty="0" smtClean="0"/>
              <a:t>This statement has been repeated three times in the Quran verbatim.</a:t>
            </a:r>
          </a:p>
          <a:p>
            <a:pPr>
              <a:lnSpc>
                <a:spcPct val="120000"/>
              </a:lnSpc>
              <a:buNone/>
            </a:pPr>
            <a:endParaRPr lang="en-GB" dirty="0" smtClean="0"/>
          </a:p>
          <a:p>
            <a:pPr>
              <a:lnSpc>
                <a:spcPct val="120000"/>
              </a:lnSpc>
              <a:buNone/>
            </a:pPr>
            <a:r>
              <a:rPr lang="en-GB" dirty="0" smtClean="0"/>
              <a:t>In reverse order they are:</a:t>
            </a:r>
          </a:p>
          <a:p>
            <a:pPr>
              <a:lnSpc>
                <a:spcPct val="120000"/>
              </a:lnSpc>
              <a:buNone/>
            </a:pPr>
            <a:endParaRPr lang="en-GB" dirty="0" smtClean="0"/>
          </a:p>
          <a:p>
            <a:pPr algn="r" rtl="1">
              <a:lnSpc>
                <a:spcPct val="120000"/>
              </a:lnSpc>
              <a:buNone/>
            </a:pPr>
            <a:r>
              <a:rPr lang="ar-SA" b="1" dirty="0" smtClean="0"/>
              <a:t>يُرِيدُونَ لِيُطْفِؤُوا نُورَ اللَّهِ بِأَفْوَاهِهِمْ وَاللَّهُ مُتِمُّ نُورِهِ وَلَوْ كَرِهَ الْكَافِرُونَ هُوَ الَّذِي أَرْسَلَ رَسُولَهُ بِالْهُدَى وَدِينِ الْحَقِّ لِيُظْهِرَهُ عَلَى الدِّينِ كُلِّهِ وَلَوْ كَرِهَ الْمُشْرِكُونَ</a:t>
            </a:r>
            <a:r>
              <a:rPr lang="en-GB" b="1" dirty="0" smtClean="0"/>
              <a:t> </a:t>
            </a:r>
            <a:r>
              <a:rPr lang="ar-SA" b="1" dirty="0" smtClean="0"/>
              <a:t> </a:t>
            </a:r>
            <a:r>
              <a:rPr lang="en-GB" b="1" dirty="0" smtClean="0"/>
              <a:t>61/8-9</a:t>
            </a:r>
          </a:p>
          <a:p>
            <a:pPr algn="r" rtl="1">
              <a:lnSpc>
                <a:spcPct val="120000"/>
              </a:lnSpc>
              <a:buNone/>
            </a:pPr>
            <a:endParaRPr lang="en-GB" b="1" dirty="0" smtClean="0"/>
          </a:p>
          <a:p>
            <a:pPr>
              <a:lnSpc>
                <a:spcPct val="120000"/>
              </a:lnSpc>
              <a:buNone/>
            </a:pPr>
            <a:r>
              <a:rPr lang="en-GB" dirty="0" smtClean="0"/>
              <a:t>They desire to put out the light of God with their mouths, </a:t>
            </a:r>
            <a:r>
              <a:rPr lang="en-GB" b="1" dirty="0" smtClean="0"/>
              <a:t>but </a:t>
            </a:r>
            <a:r>
              <a:rPr lang="en-GB" b="1" dirty="0" smtClean="0">
                <a:solidFill>
                  <a:srgbClr val="FFFF00"/>
                </a:solidFill>
              </a:rPr>
              <a:t>Allah shall perfect His light </a:t>
            </a:r>
            <a:r>
              <a:rPr lang="en-GB" dirty="0" smtClean="0"/>
              <a:t>though the faithless should be averse.</a:t>
            </a:r>
          </a:p>
          <a:p>
            <a:pPr>
              <a:lnSpc>
                <a:spcPct val="120000"/>
              </a:lnSpc>
              <a:buNone/>
            </a:pPr>
            <a:r>
              <a:rPr lang="en-GB" dirty="0" smtClean="0"/>
              <a:t> It is He who has sent His Apostle with the guidance and the religion of truth </a:t>
            </a:r>
            <a:r>
              <a:rPr lang="en-GB" b="1" dirty="0" smtClean="0">
                <a:solidFill>
                  <a:srgbClr val="FFFF00"/>
                </a:solidFill>
              </a:rPr>
              <a:t>that He may make it prevail over all religions </a:t>
            </a:r>
            <a:r>
              <a:rPr lang="en-GB" dirty="0" smtClean="0"/>
              <a:t>though the polytheists should be averse.</a:t>
            </a:r>
            <a:endParaRPr lang="ar-SA"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676400"/>
            <a:ext cx="8229600" cy="4906963"/>
          </a:xfrm>
        </p:spPr>
        <p:txBody>
          <a:bodyPr>
            <a:normAutofit fontScale="62500" lnSpcReduction="20000"/>
          </a:bodyPr>
          <a:lstStyle/>
          <a:p>
            <a:pPr algn="r" rtl="1">
              <a:lnSpc>
                <a:spcPct val="120000"/>
              </a:lnSpc>
              <a:buNone/>
            </a:pPr>
            <a:r>
              <a:rPr lang="ar-SA" b="1" dirty="0" smtClean="0"/>
              <a:t>هُوَ الَّذِي أَرْسَلَ رَسُولَهُ بِالْهُدَى وَدِينِ الْحَقِّ لِيُظْهِرَهُ عَلَى الدِّينِ كُلِّهِ وَكَفَى بِاللَّهِ شَهِيدًا</a:t>
            </a:r>
            <a:r>
              <a:rPr lang="en-GB" b="1" dirty="0" smtClean="0"/>
              <a:t> 48/28 </a:t>
            </a:r>
          </a:p>
          <a:p>
            <a:pPr algn="r" rtl="1">
              <a:lnSpc>
                <a:spcPct val="120000"/>
              </a:lnSpc>
              <a:buNone/>
            </a:pPr>
            <a:endParaRPr lang="en-GB" b="1" dirty="0" smtClean="0"/>
          </a:p>
          <a:p>
            <a:pPr rtl="1">
              <a:lnSpc>
                <a:spcPct val="120000"/>
              </a:lnSpc>
              <a:buNone/>
            </a:pPr>
            <a:r>
              <a:rPr lang="en-GB" dirty="0" smtClean="0"/>
              <a:t> It is He who has sent His Apostle with the guidance and the religion of truth that He may make it prevail over all religions and Allah suffices as witness.</a:t>
            </a:r>
            <a:endParaRPr lang="en-GB" b="1" dirty="0" smtClean="0"/>
          </a:p>
          <a:p>
            <a:pPr algn="r" rtl="1">
              <a:lnSpc>
                <a:spcPct val="120000"/>
              </a:lnSpc>
              <a:buNone/>
            </a:pPr>
            <a:endParaRPr lang="en-GB" b="1" dirty="0" smtClean="0"/>
          </a:p>
          <a:p>
            <a:pPr algn="r" rtl="1">
              <a:lnSpc>
                <a:spcPct val="120000"/>
              </a:lnSpc>
              <a:buNone/>
            </a:pPr>
            <a:r>
              <a:rPr lang="ar-SA" b="1" dirty="0" smtClean="0"/>
              <a:t>يُرِيدُونَ أَن يُطْفِؤُواْ نُورَ اللّهِ بِأَفْوَاهِهِمْ وَيَأْبَى اللّهُ إِلاَّ أَن يُتِمَّ نُورَهُ وَلَوْ كَرِهَ الْكَافِرُونَ هُوَ الَّذِي أَرْسَلَ رَسُولَهُ بِالْهُدَى وَدِينِ الْحَقِّ لِيُظْهِرَهُ عَلَى الدِّينِ كُلِّهِ وَلَوْ كَرِهَ الْمُشْرِكُونَ </a:t>
            </a:r>
            <a:r>
              <a:rPr lang="en-GB" b="1" dirty="0" smtClean="0"/>
              <a:t>9/32-33</a:t>
            </a:r>
          </a:p>
          <a:p>
            <a:pPr algn="r" rtl="1">
              <a:lnSpc>
                <a:spcPct val="120000"/>
              </a:lnSpc>
              <a:buNone/>
            </a:pPr>
            <a:endParaRPr lang="en-GB" b="1" dirty="0" smtClean="0"/>
          </a:p>
          <a:p>
            <a:pPr>
              <a:lnSpc>
                <a:spcPct val="120000"/>
              </a:lnSpc>
              <a:buNone/>
            </a:pPr>
            <a:r>
              <a:rPr lang="en-GB" dirty="0" smtClean="0"/>
              <a:t>They desire to put out the light of Allah with their mouths, but </a:t>
            </a:r>
            <a:r>
              <a:rPr lang="en-GB" b="1" dirty="0" smtClean="0">
                <a:solidFill>
                  <a:srgbClr val="FFFF00"/>
                </a:solidFill>
              </a:rPr>
              <a:t>Allah is intent on perfecting His light</a:t>
            </a:r>
            <a:r>
              <a:rPr lang="en-GB" dirty="0" smtClean="0"/>
              <a:t> though the faithless should be averse.</a:t>
            </a:r>
          </a:p>
          <a:p>
            <a:pPr>
              <a:lnSpc>
                <a:spcPct val="120000"/>
              </a:lnSpc>
              <a:buNone/>
            </a:pPr>
            <a:r>
              <a:rPr lang="en-GB" dirty="0" smtClean="0"/>
              <a:t> It is He who has sent His Apostle with the guidance and the religion of truth, that He may make it prevail over all religions, though the polytheists should be averse.</a:t>
            </a:r>
            <a:endParaRPr lang="en-GB" b="1" dirty="0" smtClean="0"/>
          </a:p>
          <a:p>
            <a:pPr algn="r" rtl="1">
              <a:buNone/>
            </a:pPr>
            <a:endParaRPr lang="en-GB" b="1"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676400"/>
            <a:ext cx="8229600" cy="4906963"/>
          </a:xfrm>
        </p:spPr>
        <p:txBody>
          <a:bodyPr>
            <a:normAutofit fontScale="85000" lnSpcReduction="20000"/>
          </a:bodyPr>
          <a:lstStyle/>
          <a:p>
            <a:pPr rtl="1">
              <a:lnSpc>
                <a:spcPct val="120000"/>
              </a:lnSpc>
              <a:buNone/>
            </a:pPr>
            <a:r>
              <a:rPr lang="en-US" dirty="0" err="1" smtClean="0"/>
              <a:t>Sayyid</a:t>
            </a:r>
            <a:r>
              <a:rPr lang="en-US" dirty="0" smtClean="0"/>
              <a:t> </a:t>
            </a:r>
            <a:r>
              <a:rPr lang="en-US" dirty="0" err="1" smtClean="0"/>
              <a:t>Qutb</a:t>
            </a:r>
            <a:r>
              <a:rPr lang="en-US" dirty="0" smtClean="0"/>
              <a:t> (d. 1966), </a:t>
            </a:r>
            <a:r>
              <a:rPr lang="en-GB" dirty="0" smtClean="0"/>
              <a:t>the leading intellectual of the Muslim Brotherhood, </a:t>
            </a:r>
            <a:r>
              <a:rPr lang="en-US" dirty="0" smtClean="0"/>
              <a:t> says in his </a:t>
            </a:r>
            <a:r>
              <a:rPr lang="en-US" i="1" dirty="0" err="1" smtClean="0"/>
              <a:t>tafsir</a:t>
            </a:r>
            <a:r>
              <a:rPr lang="en-US" dirty="0" smtClean="0"/>
              <a:t>, </a:t>
            </a:r>
            <a:r>
              <a:rPr lang="en-US" i="1" dirty="0" err="1" smtClean="0"/>
              <a:t>fi</a:t>
            </a:r>
            <a:r>
              <a:rPr lang="en-US" i="1" dirty="0" smtClean="0"/>
              <a:t> </a:t>
            </a:r>
            <a:r>
              <a:rPr lang="en-US" i="1" dirty="0" err="1" smtClean="0"/>
              <a:t>Zilal</a:t>
            </a:r>
            <a:r>
              <a:rPr lang="en-US" i="1" dirty="0" smtClean="0"/>
              <a:t> </a:t>
            </a:r>
          </a:p>
          <a:p>
            <a:pPr>
              <a:lnSpc>
                <a:spcPct val="120000"/>
              </a:lnSpc>
              <a:buNone/>
            </a:pPr>
            <a:r>
              <a:rPr lang="en-US" i="1" dirty="0" smtClean="0"/>
              <a:t>al-Quran</a:t>
            </a:r>
            <a:r>
              <a:rPr lang="en-US" dirty="0" smtClean="0"/>
              <a:t>:</a:t>
            </a:r>
          </a:p>
          <a:p>
            <a:pPr>
              <a:lnSpc>
                <a:spcPct val="120000"/>
              </a:lnSpc>
              <a:buNone/>
            </a:pPr>
            <a:endParaRPr lang="en-US" dirty="0" smtClean="0"/>
          </a:p>
          <a:p>
            <a:pPr rtl="1">
              <a:lnSpc>
                <a:spcPct val="120000"/>
              </a:lnSpc>
              <a:buNone/>
            </a:pPr>
            <a:r>
              <a:rPr lang="en-US" dirty="0" smtClean="0"/>
              <a:t>The Muslims realized this promise initially during the era of the Prophet and the four Caliphs and those who came after them for long time, but later on retracted and retreated and gave way because the enemy grew strong. However , this is not the end and the promise of God still holds.  (Beirut, 1412, V. 3 P. 1644)</a:t>
            </a:r>
            <a:endParaRPr lang="en-GB"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9656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600200"/>
            <a:ext cx="8229600" cy="4906963"/>
          </a:xfrm>
        </p:spPr>
        <p:txBody>
          <a:bodyPr>
            <a:normAutofit fontScale="85000" lnSpcReduction="20000"/>
          </a:bodyPr>
          <a:lstStyle/>
          <a:p>
            <a:pPr algn="l">
              <a:buNone/>
            </a:pPr>
            <a:r>
              <a:rPr lang="en-GB" dirty="0" err="1" smtClean="0"/>
              <a:t>Fakhr</a:t>
            </a:r>
            <a:r>
              <a:rPr lang="en-GB" dirty="0" smtClean="0"/>
              <a:t> al-Din </a:t>
            </a:r>
            <a:r>
              <a:rPr lang="en-GB" dirty="0" err="1" smtClean="0"/>
              <a:t>Razi</a:t>
            </a:r>
            <a:r>
              <a:rPr lang="en-GB" dirty="0" smtClean="0"/>
              <a:t> (d. 606) provides a deeper analysis of the verse in his </a:t>
            </a:r>
            <a:r>
              <a:rPr lang="en-GB" i="1" dirty="0" err="1" smtClean="0"/>
              <a:t>Mafatih</a:t>
            </a:r>
            <a:r>
              <a:rPr lang="en-GB" i="1" dirty="0" smtClean="0"/>
              <a:t> al-</a:t>
            </a:r>
            <a:r>
              <a:rPr lang="en-GB" i="1" dirty="0" err="1" smtClean="0"/>
              <a:t>Ghayb</a:t>
            </a:r>
            <a:r>
              <a:rPr lang="en-GB" i="1" dirty="0" smtClean="0"/>
              <a:t> </a:t>
            </a:r>
            <a:r>
              <a:rPr lang="en-GB" dirty="0" smtClean="0"/>
              <a:t>(V. 16, PP 33-34), he says:</a:t>
            </a:r>
          </a:p>
          <a:p>
            <a:pPr algn="l">
              <a:buNone/>
            </a:pPr>
            <a:endParaRPr lang="en-GB" dirty="0" smtClean="0"/>
          </a:p>
          <a:p>
            <a:pPr algn="l">
              <a:buNone/>
            </a:pPr>
            <a:r>
              <a:rPr lang="en-GB" dirty="0" smtClean="0"/>
              <a:t>Prevalence over something could be by proof, or through abundance, or by dominance and power.</a:t>
            </a:r>
          </a:p>
          <a:p>
            <a:pPr algn="l">
              <a:buNone/>
            </a:pPr>
            <a:endParaRPr lang="en-GB" dirty="0" smtClean="0"/>
          </a:p>
          <a:p>
            <a:pPr algn="l">
              <a:buNone/>
            </a:pPr>
            <a:r>
              <a:rPr lang="en-GB" dirty="0" smtClean="0"/>
              <a:t>Prevalence by proof did happen at the time of the Prophet, therefore what is left as the fulfilment of this promise is other types of prevalence.   </a:t>
            </a:r>
          </a:p>
          <a:p>
            <a:pPr algn="l">
              <a:buNone/>
            </a:pPr>
            <a:endParaRPr lang="en-GB" dirty="0" smtClean="0"/>
          </a:p>
          <a:p>
            <a:pPr algn="l">
              <a:buNone/>
            </a:pPr>
            <a:r>
              <a:rPr lang="en-GB" dirty="0" smtClean="0"/>
              <a:t>He then gives five possible interpretations for this prevalence the most plausible of which is what he reports from Abu </a:t>
            </a:r>
            <a:r>
              <a:rPr lang="en-GB" dirty="0" err="1" smtClean="0"/>
              <a:t>Hurayrah</a:t>
            </a:r>
            <a:r>
              <a:rPr lang="en-GB" dirty="0" smtClean="0"/>
              <a:t> and from </a:t>
            </a:r>
            <a:r>
              <a:rPr lang="en-GB" dirty="0" err="1" smtClean="0"/>
              <a:t>Suddi</a:t>
            </a:r>
            <a:r>
              <a:rPr lang="en-GB" dirty="0" smtClean="0"/>
              <a:t>:</a:t>
            </a:r>
          </a:p>
          <a:p>
            <a:pPr algn="l">
              <a:buNone/>
            </a:pPr>
            <a:endParaRPr lang="en-GB" dirty="0" smtClean="0"/>
          </a:p>
          <a:p>
            <a:pPr algn="l">
              <a:buNone/>
            </a:pPr>
            <a:endParaRPr lang="en-GB" dirty="0" smtClean="0"/>
          </a:p>
          <a:p>
            <a:pPr algn="l">
              <a:buNone/>
            </a:pPr>
            <a:endParaRPr lang="en-GB" dirty="0" smtClean="0"/>
          </a:p>
          <a:p>
            <a:pPr algn="l">
              <a:buNone/>
            </a:pPr>
            <a:endParaRPr lang="en-GB" dirty="0" smtClean="0"/>
          </a:p>
          <a:p>
            <a:pPr algn="r" rtl="1">
              <a:buNone/>
            </a:pPr>
            <a:endParaRPr lang="en-GB" dirty="0" smtClean="0"/>
          </a:p>
          <a:p>
            <a:pPr algn="r" rtl="1"/>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447800"/>
            <a:ext cx="8229600" cy="4906963"/>
          </a:xfrm>
        </p:spPr>
        <p:txBody>
          <a:bodyPr>
            <a:normAutofit fontScale="85000" lnSpcReduction="20000"/>
          </a:bodyPr>
          <a:lstStyle/>
          <a:p>
            <a:pPr algn="r" rtl="1"/>
            <a:r>
              <a:rPr lang="ar-SA" dirty="0" smtClean="0"/>
              <a:t>روي عن أبي هريرة رضي اللَّه عنه أنه قال: هذا وعد من اللّه بأنه تعالى يجعل الإسلام عاليا على جميع الأديان. و تمام هذا إنما يحصل عند خروج عيسى، و قال السدي: ذلك عند خروج المهدي، لا يبقى أحد إلا دخل في الإسلام أو أدى الخراج.</a:t>
            </a:r>
            <a:endParaRPr lang="en-GB" dirty="0" smtClean="0"/>
          </a:p>
          <a:p>
            <a:pPr algn="r" rtl="1"/>
            <a:endParaRPr lang="en-GB" dirty="0" smtClean="0"/>
          </a:p>
          <a:p>
            <a:pPr>
              <a:buNone/>
            </a:pPr>
            <a:r>
              <a:rPr lang="en-GB" dirty="0" smtClean="0"/>
              <a:t>It is reported from Abu </a:t>
            </a:r>
            <a:r>
              <a:rPr lang="en-GB" dirty="0" err="1" smtClean="0"/>
              <a:t>Hurayrah</a:t>
            </a:r>
            <a:r>
              <a:rPr lang="en-GB" dirty="0" smtClean="0"/>
              <a:t> saying ‘this is a promise from God to make Islam prevalent over all religions, and this will only be realised fully at the advent of Jesus. Al-</a:t>
            </a:r>
            <a:r>
              <a:rPr lang="en-GB" dirty="0" err="1" smtClean="0"/>
              <a:t>Suddi</a:t>
            </a:r>
            <a:r>
              <a:rPr lang="en-GB" dirty="0" smtClean="0"/>
              <a:t> (d. 127) has said that this is realised at the advent of </a:t>
            </a:r>
            <a:r>
              <a:rPr lang="en-GB" dirty="0" err="1" smtClean="0"/>
              <a:t>Mahdi</a:t>
            </a:r>
            <a:r>
              <a:rPr lang="en-GB" dirty="0" smtClean="0"/>
              <a:t>, no one would remain but entering in Islam or paying tax. </a:t>
            </a:r>
          </a:p>
          <a:p>
            <a:pPr>
              <a:buNone/>
            </a:pPr>
            <a:endParaRPr lang="en-GB" dirty="0" smtClean="0"/>
          </a:p>
          <a:p>
            <a:pPr>
              <a:buNone/>
            </a:pPr>
            <a:r>
              <a:rPr lang="en-GB" dirty="0" smtClean="0"/>
              <a:t>This view is the view of almost all exegetes from ahl al-Sunna regarding this verse. </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فخر الدين الرازي: مفاتيح الغيب</a:t>
            </a:r>
            <a:endParaRPr lang="en-GB" dirty="0"/>
          </a:p>
        </p:txBody>
      </p:sp>
      <p:sp>
        <p:nvSpPr>
          <p:cNvPr id="3" name="Content Placeholder 2"/>
          <p:cNvSpPr>
            <a:spLocks noGrp="1"/>
          </p:cNvSpPr>
          <p:nvPr>
            <p:ph idx="1"/>
          </p:nvPr>
        </p:nvSpPr>
        <p:spPr>
          <a:xfrm>
            <a:off x="381000" y="1676400"/>
            <a:ext cx="8229600" cy="5181600"/>
          </a:xfrm>
        </p:spPr>
        <p:txBody>
          <a:bodyPr>
            <a:normAutofit fontScale="55000" lnSpcReduction="20000"/>
          </a:bodyPr>
          <a:lstStyle/>
          <a:p>
            <a:pPr algn="r" rtl="1">
              <a:buNone/>
            </a:pPr>
            <a:r>
              <a:rPr lang="ar-SA" dirty="0" smtClean="0"/>
              <a:t>و معلوم أنه تعالى بشر بذلك، و لا يجوز أن يبشر إلا بأمر مستقبل غير حاصل، و ظهور هذا الدين بالحجة مقرر معلوم، فالواجب حمله على الظهور بالغلبة.</a:t>
            </a:r>
          </a:p>
          <a:p>
            <a:pPr algn="r" rtl="1">
              <a:buNone/>
            </a:pPr>
            <a:r>
              <a:rPr lang="ar-SA" dirty="0" smtClean="0"/>
              <a:t>فإن قيل: ظاهر قوله: لِيُظْهِرَهُ عَلَى الدِّينِ كُلِّهِ يقتضي كونه غالبا لكل الأديان، و ليس الأمر كذلك، فإن الإسلام لم يصر غالبا لسائر الأديان في أرض الهند و الصين و الروم، و سائر أراضي الكفرة.</a:t>
            </a:r>
          </a:p>
          <a:p>
            <a:pPr algn="r" rtl="1">
              <a:buNone/>
            </a:pPr>
            <a:r>
              <a:rPr lang="ar-SA" dirty="0" smtClean="0"/>
              <a:t>قلنا أجابوا عنه من وجوه:</a:t>
            </a:r>
          </a:p>
          <a:p>
            <a:pPr algn="r" rtl="1">
              <a:buNone/>
            </a:pPr>
            <a:r>
              <a:rPr lang="ar-SA" dirty="0" smtClean="0"/>
              <a:t>الوجه الأول: أنه لا دين بخلاف الإسلام إلا و قد قهرهم المسلمون و ظهروا عليهم في بعض المواضع، و إن لم يكن كذلك في جميع مواضعهم، فقهروا اليهود و أخرجوهم من بلاد العرب، و غلبوا النصارى على بلاد الشام و ما والاها إلى ناحية الروم و الغرب، و غلبوا المجوس على ملكهم، و غلبوا عباد الأصنام على كثير من بلادهم مما يلي الترك و الهند، و كذلك سائر الأديان فثبت أن الذي أخبر اللَّه عنه في هذه الآية قد وقع و حصل و كان ذلك إخبارا عن الغيب فكان معجزا.</a:t>
            </a:r>
          </a:p>
          <a:p>
            <a:pPr algn="r" rtl="1">
              <a:buNone/>
            </a:pPr>
            <a:r>
              <a:rPr lang="ar-SA" dirty="0" smtClean="0"/>
              <a:t>الوجه الثاني: في الجواب أن نقول: روي عن أبي هريرة رضي اللَّه عنه أنه قال: هذا وعد من اللّه بأنه تعالى يجعل الإسلام عاليا على جميع الأديان. و تمام هذا إنما يحصل عند خروج عيسى، و قال السدي: ذلك عند خروج المهدي، لا يبقى أحد إلا دخل في الإسلام أو أدى الخراج.</a:t>
            </a:r>
          </a:p>
          <a:p>
            <a:pPr algn="r" rtl="1">
              <a:buNone/>
            </a:pPr>
            <a:r>
              <a:rPr lang="ar-SA" dirty="0" smtClean="0"/>
              <a:t>الوجه الثالث: المراد: ليظهر الإسلام على الدين كله في جزيرة العرب، و قد حصل ذلك فإنه تعالى ما أبقى فيها أحدا من الكفار.</a:t>
            </a:r>
          </a:p>
          <a:p>
            <a:pPr algn="r" rtl="1">
              <a:buNone/>
            </a:pPr>
            <a:r>
              <a:rPr lang="ar-SA" dirty="0" smtClean="0"/>
              <a:t>الوجه الرابع: أن المراد من قوله: لِيُظْهِرَهُ عَلَى الدِّينِ كُلِّهِ أن يوقفه على جميع شرائع الدين و يطلعه عليها بالكلية حتى لا يخفى عليه منها شي‏</a:t>
            </a:r>
            <a:endParaRPr lang="en-GB" dirty="0" smtClean="0"/>
          </a:p>
          <a:p>
            <a:pPr algn="r" rtl="1">
              <a:buNone/>
            </a:pPr>
            <a:r>
              <a:rPr lang="ar-SA" dirty="0" smtClean="0"/>
              <a:t>الوجه الخامس: أن المراد من قوله: لِيُظْهِرَهُ عَلَى الدِّينِ كُلِّهِ بالحجة و البيان إلا أن هذا ضعيف لأن هذا وعد بأنه تعالى سيفعله و التقوية بالحجة و البيان كانت حاصلة من أول الأمر، و يمكن أن يجاب عنه بأن في مبدأ الأمر كثرت الشبهات بسبب ضعف المؤمنين/ و استيلاء الكفار، و منع الكفار سائر الناس من التأمل في تلك الدلائل. أما بعد قوة دولة الإسلام عجزت الكفار فضعفت الشبهات، فقوي ظهور دلائل الإسلام، فكان المراد من تلك البشارة هذه الزيادة</a:t>
            </a:r>
          </a:p>
          <a:p>
            <a:pPr algn="r" rtl="1">
              <a:buNone/>
            </a:pPr>
            <a:endParaRPr lang="ar-SA" dirty="0" smtClean="0"/>
          </a:p>
          <a:p>
            <a:pPr algn="r" rtl="1"/>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89464"/>
          </a:xfrm>
        </p:spPr>
        <p:txBody>
          <a:bodyPr>
            <a:normAutofit/>
          </a:bodyPr>
          <a:lstStyle/>
          <a:p>
            <a:pPr algn="l"/>
            <a:r>
              <a:rPr lang="en-GB" sz="4000" dirty="0" smtClean="0"/>
              <a:t>The First Verse </a:t>
            </a:r>
            <a:endParaRPr lang="en-GB" sz="4000" dirty="0"/>
          </a:p>
        </p:txBody>
      </p:sp>
      <p:sp>
        <p:nvSpPr>
          <p:cNvPr id="3" name="Content Placeholder 2"/>
          <p:cNvSpPr>
            <a:spLocks noGrp="1"/>
          </p:cNvSpPr>
          <p:nvPr>
            <p:ph idx="1"/>
          </p:nvPr>
        </p:nvSpPr>
        <p:spPr>
          <a:xfrm>
            <a:off x="381000" y="1295400"/>
            <a:ext cx="8229600" cy="5105400"/>
          </a:xfrm>
        </p:spPr>
        <p:txBody>
          <a:bodyPr>
            <a:normAutofit fontScale="62500" lnSpcReduction="20000"/>
          </a:bodyPr>
          <a:lstStyle/>
          <a:p>
            <a:pPr rtl="1">
              <a:lnSpc>
                <a:spcPct val="120000"/>
              </a:lnSpc>
              <a:buNone/>
            </a:pPr>
            <a:r>
              <a:rPr lang="en-GB" dirty="0" smtClean="0"/>
              <a:t>Many exegetes have reported the following hadith as an explanation of this verse: </a:t>
            </a:r>
            <a:endParaRPr lang="ar-SA" dirty="0" smtClean="0"/>
          </a:p>
          <a:p>
            <a:pPr algn="r" rtl="1">
              <a:lnSpc>
                <a:spcPct val="120000"/>
              </a:lnSpc>
            </a:pPr>
            <a:endParaRPr lang="ar-SA" dirty="0" smtClean="0"/>
          </a:p>
          <a:p>
            <a:pPr algn="r" rtl="1">
              <a:lnSpc>
                <a:spcPct val="120000"/>
              </a:lnSpc>
              <a:buNone/>
            </a:pPr>
            <a:r>
              <a:rPr lang="ar-SA" dirty="0" smtClean="0"/>
              <a:t> و روى المقداد قال: سمعت رسول اللّه صلى اللّه عليه و سلّم يقول: «لا يبقى على ظهر الأرض بيت مدر و لا وبر إلّا أدخله اللّه كلمة الإسلام إمّا بعزّ عزيز أو ذلّ ذليل»، إمّا يعزّهم اللّه فيجعلهم من أهله [فيعزوا به‏]، أو يذلّهم فيدينون له. قلت: فيكون الدين كله للّه‏</a:t>
            </a:r>
            <a:endParaRPr lang="en-GB" dirty="0" smtClean="0"/>
          </a:p>
          <a:p>
            <a:pPr algn="r" rtl="1">
              <a:lnSpc>
                <a:spcPct val="120000"/>
              </a:lnSpc>
              <a:buNone/>
            </a:pPr>
            <a:endParaRPr lang="en-GB" dirty="0" smtClean="0"/>
          </a:p>
          <a:p>
            <a:pPr>
              <a:lnSpc>
                <a:spcPct val="120000"/>
              </a:lnSpc>
            </a:pPr>
            <a:r>
              <a:rPr lang="en-GB" dirty="0" err="1" smtClean="0"/>
              <a:t>Miqdad</a:t>
            </a:r>
            <a:r>
              <a:rPr lang="en-GB" dirty="0" smtClean="0"/>
              <a:t> says, I heard the Prophet (s) saying that ‘no house or tent would remain on the earth unless Allah would bring the faith of Islam into it; either by dignifying an honourable person or by humiliating an abased one.  He either dignify them by making them a Muslim or humiliate them by forcing them to submit to it. [</a:t>
            </a:r>
            <a:r>
              <a:rPr lang="en-GB" dirty="0" err="1" smtClean="0"/>
              <a:t>Miqdad</a:t>
            </a:r>
            <a:r>
              <a:rPr lang="en-GB" dirty="0" smtClean="0"/>
              <a:t> says] I said, then the religion would be totally for Allah. </a:t>
            </a:r>
            <a:r>
              <a:rPr lang="ar-SA" sz="2900" dirty="0" smtClean="0"/>
              <a:t>(راجع تفسير البغوي ذيل الآيه) </a:t>
            </a:r>
          </a:p>
          <a:p>
            <a:pPr>
              <a:lnSpc>
                <a:spcPct val="120000"/>
              </a:lnSpc>
            </a:pPr>
            <a:endParaRPr lang="ar-SA" sz="2500" dirty="0" smtClean="0"/>
          </a:p>
          <a:p>
            <a:pPr algn="r" rtl="1">
              <a:lnSpc>
                <a:spcPct val="120000"/>
              </a:lnSpc>
              <a:buNone/>
            </a:pPr>
            <a:r>
              <a:rPr lang="ar-SA" sz="2500" dirty="0" smtClean="0"/>
              <a:t>(والحديث جيد. أخرجه أحمد (6/ 4) و ابن حبان 6699 و 6701 و الطبراني (20/ 601) و ابن مندة في «الإيمان» 1084 من طرق عن الوليد بن مسلم عن ابن جابر عن سليم بن عامر عن المقداد به. و إسناده قوي على شرط مسلم‏)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Foundry">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2201</TotalTime>
  <Words>3537</Words>
  <Application>Microsoft Office PowerPoint</Application>
  <PresentationFormat>On-screen Show (4:3)</PresentationFormat>
  <Paragraphs>192</Paragraphs>
  <Slides>23</Slides>
  <Notes>0</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Foundry</vt:lpstr>
      <vt:lpstr>1_Equity</vt:lpstr>
      <vt:lpstr> 'The Concept and the Person of Imam Mahdi (a.s.) in Islam'   </vt:lpstr>
      <vt:lpstr>Al-Mahdi (a.s.) in the Quran</vt:lpstr>
      <vt:lpstr>The First Verse </vt:lpstr>
      <vt:lpstr>The First Verse </vt:lpstr>
      <vt:lpstr>The First Verse </vt:lpstr>
      <vt:lpstr>The First Verse </vt:lpstr>
      <vt:lpstr>The First Verse </vt:lpstr>
      <vt:lpstr>فخر الدين الرازي: مفاتيح الغيب</vt:lpstr>
      <vt:lpstr>The First Verse </vt:lpstr>
      <vt:lpstr>The First Verse </vt:lpstr>
      <vt:lpstr>The First Verse </vt:lpstr>
      <vt:lpstr>He Second Verse</vt:lpstr>
      <vt:lpstr>He Second Verse</vt:lpstr>
      <vt:lpstr>He Second Verse</vt:lpstr>
      <vt:lpstr>He Second Verse</vt:lpstr>
      <vt:lpstr>The Third Verse</vt:lpstr>
      <vt:lpstr>The Third Verse</vt:lpstr>
      <vt:lpstr>The Third Verse</vt:lpstr>
      <vt:lpstr>The Third Verse</vt:lpstr>
      <vt:lpstr>The Third Verse</vt:lpstr>
      <vt:lpstr>Just in passing</vt:lpstr>
      <vt:lpstr>The Fourth Verse</vt:lpstr>
      <vt:lpstr>The Fourth Verse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saeed</dc:creator>
  <cp:lastModifiedBy>saeed</cp:lastModifiedBy>
  <cp:revision>29</cp:revision>
  <dcterms:created xsi:type="dcterms:W3CDTF">2006-08-16T00:00:00Z</dcterms:created>
  <dcterms:modified xsi:type="dcterms:W3CDTF">2009-04-16T09:13:07Z</dcterms:modified>
</cp:coreProperties>
</file>